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8D_A2A97730.xml" ContentType="application/vnd.ms-powerpoint.comment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comments/modernComment_2C1_2409187F.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comments/modernComment_18F_D6C84A6D.xml" ContentType="application/vnd.ms-powerpoint.comments+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comments/modernComment_19A_21D4DCE5.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7B_5E53D9BE.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7"/>
  </p:notesMasterIdLst>
  <p:sldIdLst>
    <p:sldId id="256" r:id="rId5"/>
    <p:sldId id="672" r:id="rId6"/>
    <p:sldId id="671" r:id="rId7"/>
    <p:sldId id="707" r:id="rId8"/>
    <p:sldId id="674" r:id="rId9"/>
    <p:sldId id="317" r:id="rId10"/>
    <p:sldId id="315" r:id="rId11"/>
    <p:sldId id="333" r:id="rId12"/>
    <p:sldId id="710" r:id="rId13"/>
    <p:sldId id="322" r:id="rId14"/>
    <p:sldId id="397" r:id="rId15"/>
    <p:sldId id="718" r:id="rId16"/>
    <p:sldId id="705" r:id="rId17"/>
    <p:sldId id="327" r:id="rId18"/>
    <p:sldId id="339" r:id="rId19"/>
    <p:sldId id="341" r:id="rId20"/>
    <p:sldId id="715" r:id="rId21"/>
    <p:sldId id="399" r:id="rId22"/>
    <p:sldId id="400" r:id="rId23"/>
    <p:sldId id="401" r:id="rId24"/>
    <p:sldId id="394" r:id="rId25"/>
    <p:sldId id="403" r:id="rId26"/>
    <p:sldId id="404" r:id="rId27"/>
    <p:sldId id="405" r:id="rId28"/>
    <p:sldId id="407" r:id="rId29"/>
    <p:sldId id="408" r:id="rId30"/>
    <p:sldId id="409" r:id="rId31"/>
    <p:sldId id="410" r:id="rId32"/>
    <p:sldId id="701" r:id="rId33"/>
    <p:sldId id="703" r:id="rId34"/>
    <p:sldId id="704" r:id="rId35"/>
    <p:sldId id="713" r:id="rId36"/>
    <p:sldId id="716" r:id="rId37"/>
    <p:sldId id="714" r:id="rId38"/>
    <p:sldId id="687" r:id="rId39"/>
    <p:sldId id="379" r:id="rId40"/>
    <p:sldId id="411" r:id="rId41"/>
    <p:sldId id="402" r:id="rId42"/>
    <p:sldId id="413" r:id="rId43"/>
    <p:sldId id="719" r:id="rId44"/>
    <p:sldId id="337" r:id="rId45"/>
    <p:sldId id="332" r:id="rId46"/>
  </p:sldIdLst>
  <p:sldSz cx="12192000" cy="6858000"/>
  <p:notesSz cx="6858000" cy="9144000"/>
  <p:embeddedFontLst>
    <p:embeddedFont>
      <p:font typeface="Aptos Black" panose="020B0004020202020204" pitchFamily="34" charset="0"/>
      <p:bold r:id="rId48"/>
      <p:boldItalic r:id="rId49"/>
    </p:embeddedFont>
    <p:embeddedFont>
      <p:font typeface="Arial Black" panose="020B0A04020102020204" pitchFamily="34" charset="0"/>
      <p:regular r:id="rId50"/>
      <p:bold r:id="rId51"/>
    </p:embeddedFont>
    <p:embeddedFont>
      <p:font typeface="Century Gothic" panose="020B0502020202020204" pitchFamily="34" charset="0"/>
      <p:regular r:id="rId52"/>
      <p:bold r:id="rId53"/>
      <p:italic r:id="rId54"/>
      <p:boldItalic r:id="rId55"/>
    </p:embeddedFont>
    <p:embeddedFont>
      <p:font typeface="Montserrat Light" panose="00000400000000000000" pitchFamily="2" charset="0"/>
      <p:regular r:id="rId56"/>
      <p:bold r:id="rId57"/>
      <p:italic r:id="rId58"/>
      <p:boldItalic r:id="rId59"/>
    </p:embeddedFont>
    <p:embeddedFont>
      <p:font typeface="Tahoma" panose="020B0604030504040204" pitchFamily="34" charset="0"/>
      <p:regular r:id="rId60"/>
      <p:bold r:id="rId61"/>
    </p:embeddedFont>
    <p:embeddedFont>
      <p:font typeface="Times" panose="02020603050405020304" pitchFamily="18"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9AA0A6"/>
          </p15:clr>
        </p15:guide>
        <p15:guide id="2" orient="horz" pos="144">
          <p15:clr>
            <a:srgbClr val="9AA0A6"/>
          </p15:clr>
        </p15:guide>
        <p15:guide id="3" orient="horz" pos="2656">
          <p15:clr>
            <a:srgbClr val="9AA0A6"/>
          </p15:clr>
        </p15:guide>
        <p15:guide id="4" orient="horz" pos="2952">
          <p15:clr>
            <a:srgbClr val="9AA0A6"/>
          </p15:clr>
        </p15:guide>
        <p15:guide id="5" orient="horz" pos="2321">
          <p15:clr>
            <a:srgbClr val="9AA0A6"/>
          </p15:clr>
        </p15:guide>
        <p15:guide id="6" orient="horz" pos="494">
          <p15:clr>
            <a:srgbClr val="9AA0A6"/>
          </p15:clr>
        </p15:guide>
        <p15:guide id="7" orient="horz" pos="2160">
          <p15:clr>
            <a:srgbClr val="9AA0A6"/>
          </p15:clr>
        </p15:guide>
        <p15:guide id="8" pos="672">
          <p15:clr>
            <a:srgbClr val="9AA0A6"/>
          </p15:clr>
        </p15:guide>
        <p15:guide id="9" orient="horz" pos="1384">
          <p15:clr>
            <a:srgbClr val="9AA0A6"/>
          </p15:clr>
        </p15:guide>
        <p15:guide id="10" orient="horz" pos="4054">
          <p15:clr>
            <a:srgbClr val="9AA0A6"/>
          </p15:clr>
        </p15:guide>
        <p15:guide id="11" orient="horz" pos="587">
          <p15:clr>
            <a:srgbClr val="9AA0A6"/>
          </p15:clr>
        </p15:guide>
        <p15:guide id="12" pos="4149">
          <p15:clr>
            <a:srgbClr val="9AA0A6"/>
          </p15:clr>
        </p15:guide>
        <p15:guide id="13" orient="horz" pos="3806">
          <p15:clr>
            <a:srgbClr val="9AA0A6"/>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02" roundtripDataSignature="AMtx7mjX+nFC/h9E5utGMj9rfspEM1osq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CF0E1B-BAF7-7FCE-7D22-BA8A0C8D25D1}" name="Nancy McGraw" initials="NM" userId="S::nancy.mcgraw@csh.org::01d96d00-00c6-4408-b0db-a4aa23894580" providerId="AD"/>
  <p188:author id="{EACA0426-6083-0226-DDED-1F52E69E4DBD}" name="jodi.allen@ky.gov" initials="jo" userId="S::urn:spo:guest#jodi.allen@ky.gov::" providerId="AD"/>
  <p188:author id="{FFC4B027-F3CB-53D1-FA52-33002CA98880}" name="tanya.dickinson@ky.gov" initials="ta" userId="S::urn:spo:guest#tanya.dickinson@ky.gov::" providerId="AD"/>
  <p188:author id="{32B5C534-E499-485D-5C33-6C7F7EB20E61}" name="Jesse Dean (he/him)" initials="J(" userId="S::jesse.dean@csh.org::05612ceb-d914-42e8-a5d3-dfb1ccfbe20f" providerId="AD"/>
  <p188:author id="{D960063C-9328-48C4-BB02-69F74762A14F}" name="Amber Buening (she/they)" initials="AB" userId="S::amber.buening@csh.org::d5b5f06b-5a7c-461f-a718-d2c57e82ce3d" providerId="AD"/>
  <p188:author id="{77E16D59-4C4F-BD69-FEC0-63A5C9898236}" name="Brigitt Jandreau" initials="BJ" userId="S::brigitt.jandreau@csh.org::74f7ab5c-b7a1-48c3-9bee-5d35a72a94e0" providerId="AD"/>
  <p188:author id="{3F1F87A7-9C99-5714-0C6A-2F5A7245F32A}" name="sandrewshiggins@ky.gov" initials="sa" userId="S::urn:spo:guest#sandrewshiggins@ky.gov::" providerId="AD"/>
  <p188:author id="{8B0EE6B3-312C-451E-23C3-6C2DA5B34B93}" name="Abiola Animashaun-Amutah" initials="AA" userId="S::abiola.amutah@csh.org::23de3d0b-2851-456a-aa7c-334667bcae09" providerId="AD"/>
  <p188:author id="{907D60D5-E25B-21D0-5363-2EE46B4B8EE3}" name="Kanani Medeiros (he/his)" initials="KM" userId="S::steven.medeiros@csh.org::ef240da2-1541-412c-ba6a-ecf797901b68" providerId="AD"/>
  <p188:author id="{470F24E3-94EE-7A83-6657-52DA556A79F4}" name="Marcella Maguire" initials="MM" userId="S::marcella.maguire@csh.org::be996bb1-5c5c-4d19-970e-b2993ab45f30" providerId="AD"/>
  <p188:author id="{FF2144E4-D262-E021-7E36-7A9BC24D280B}" name="Brooke Page" initials="BP" userId="S::brooke.page@csh.org::c874f4e0-6ff1-4d0e-ae28-f47e2d5f2ac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9138"/>
    <a:srgbClr val="F8971D"/>
    <a:srgbClr val="00A1DA"/>
    <a:srgbClr val="FCD544"/>
    <a:srgbClr val="474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B3A04-AD20-4069-B998-6EB449A99A68}" v="6" dt="2026-05-13T22:07:16.449"/>
    <p1510:client id="{A3D8BCE7-6108-4B9E-B7BF-E6B5DB44F9CD}" v="2" dt="2026-05-13T14:58:55.166"/>
  </p1510:revLst>
</p1510:revInfo>
</file>

<file path=ppt/tableStyles.xml><?xml version="1.0" encoding="utf-8"?>
<a:tblStyleLst xmlns:a="http://schemas.openxmlformats.org/drawingml/2006/main" def="{01792030-B4E5-47B8-9215-7EF655FC4355}">
  <a:tblStyle styleId="{01792030-B4E5-47B8-9215-7EF655FC435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guide pos="576"/>
        <p:guide orient="horz" pos="144"/>
        <p:guide orient="horz" pos="2656"/>
        <p:guide orient="horz" pos="2952"/>
        <p:guide orient="horz" pos="2321"/>
        <p:guide orient="horz" pos="494"/>
        <p:guide orient="horz" pos="2160"/>
        <p:guide pos="672"/>
        <p:guide orient="horz" pos="1384"/>
        <p:guide orient="horz" pos="4054"/>
        <p:guide orient="horz" pos="587"/>
        <p:guide pos="4149"/>
        <p:guide orient="horz" pos="380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microsoft.com/office/2015/10/relationships/revisionInfo" Target="revisionInfo.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102" Type="http://customschemas.google.com/relationships/presentationmetadata" Target="metadata"/><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103" Type="http://schemas.openxmlformats.org/officeDocument/2006/relationships/presProps" Target="presProps.xml"/><Relationship Id="rId108"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 Id="rId104" Type="http://schemas.openxmlformats.org/officeDocument/2006/relationships/viewProps" Target="viewProps.xml"/></Relationships>
</file>

<file path=ppt/comments/modernComment_17B_5E53D9BE.xml><?xml version="1.0" encoding="utf-8"?>
<p188:cmLst xmlns:a="http://schemas.openxmlformats.org/drawingml/2006/main" xmlns:r="http://schemas.openxmlformats.org/officeDocument/2006/relationships" xmlns:p188="http://schemas.microsoft.com/office/powerpoint/2018/8/main">
  <p188:cm id="{F09C7DC8-FD89-49FE-931C-38F92A1B09B7}" authorId="{FFC4B027-F3CB-53D1-FA52-33002CA98880}" status="resolved" created="2026-05-08T15:15:34.786" complete="100000">
    <ac:deMkLst xmlns:ac="http://schemas.microsoft.com/office/drawing/2013/main/command">
      <pc:docMk xmlns:pc="http://schemas.microsoft.com/office/powerpoint/2013/main/command"/>
      <pc:sldMk xmlns:pc="http://schemas.microsoft.com/office/powerpoint/2013/main/command" cId="1582553534" sldId="379"/>
      <ac:spMk id="137" creationId="{7AEC719A-94C7-8FCE-7EB4-CE9D3D74BE9A}"/>
    </ac:deMkLst>
    <p188:txBody>
      <a:bodyPr/>
      <a:lstStyle/>
      <a:p>
        <a:r>
          <a:rPr lang="en-US"/>
          <a:t>1915(i) RISE</a:t>
        </a:r>
      </a:p>
    </p188:txBody>
  </p188:cm>
</p188:cmLst>
</file>

<file path=ppt/comments/modernComment_18D_A2A97730.xml><?xml version="1.0" encoding="utf-8"?>
<p188:cmLst xmlns:a="http://schemas.openxmlformats.org/drawingml/2006/main" xmlns:r="http://schemas.openxmlformats.org/officeDocument/2006/relationships" xmlns:p188="http://schemas.microsoft.com/office/powerpoint/2018/8/main">
  <p188:cm id="{9DD1E527-7DEF-4D68-AF8A-9842F832CA7B}" authorId="{FFC4B027-F3CB-53D1-FA52-33002CA98880}" status="resolved" created="2026-05-08T14:58:44.184" complete="100000">
    <ac:deMkLst xmlns:ac="http://schemas.microsoft.com/office/drawing/2013/main/command">
      <pc:docMk xmlns:pc="http://schemas.microsoft.com/office/powerpoint/2013/main/command"/>
      <pc:sldMk xmlns:pc="http://schemas.microsoft.com/office/powerpoint/2013/main/command" cId="2729015088" sldId="397"/>
      <ac:spMk id="8" creationId="{3621EB43-3BCE-8EAA-7819-0187C5982B40}"/>
    </ac:deMkLst>
    <p188:txBody>
      <a:bodyPr/>
      <a:lstStyle/>
      <a:p>
        <a:r>
          <a:rPr lang="en-US"/>
          <a:t>not to over-simplify, but do they need to know that the compliance officer is part of their organization, as opposed to an external monitoring organization?</a:t>
        </a:r>
      </a:p>
    </p188:txBody>
  </p188:cm>
</p188:cmLst>
</file>

<file path=ppt/comments/modernComment_18F_D6C84A6D.xml><?xml version="1.0" encoding="utf-8"?>
<p188:cmLst xmlns:a="http://schemas.openxmlformats.org/drawingml/2006/main" xmlns:r="http://schemas.openxmlformats.org/officeDocument/2006/relationships" xmlns:p188="http://schemas.microsoft.com/office/powerpoint/2018/8/main">
  <p188:cm id="{BA7288FA-AE10-4E13-9DD8-67ADF0E5852E}" authorId="{8B0EE6B3-312C-451E-23C3-6C2DA5B34B93}" status="resolved" created="2026-03-13T16:57:07.558" complete="100000">
    <pc:sldMkLst xmlns:pc="http://schemas.microsoft.com/office/powerpoint/2013/main/command">
      <pc:docMk/>
      <pc:sldMk cId="3603450477" sldId="399"/>
    </pc:sldMkLst>
    <p188:txBody>
      <a:bodyPr/>
      <a:lstStyle/>
      <a:p>
        <a:r>
          <a:rPr lang="en-US"/>
          <a:t>Come back and consider how to word this - not all agencies have the staff, nor understanding to create this.</a:t>
        </a:r>
      </a:p>
    </p188:txBody>
  </p188:cm>
  <p188:cm id="{ECB59320-0FF5-4028-BCA3-9E84F66F99F7}" authorId="{FFC4B027-F3CB-53D1-FA52-33002CA98880}" status="resolved" created="2026-05-08T15:06:11.892" complete="100000">
    <pc:sldMkLst xmlns:pc="http://schemas.microsoft.com/office/powerpoint/2013/main/command">
      <pc:docMk/>
      <pc:sldMk cId="3603450477" sldId="399"/>
    </pc:sldMkLst>
    <p188:replyLst>
      <p188:reply id="{B3E30375-0B97-4752-A81B-10BAE520D149}" authorId="{8B0EE6B3-312C-451E-23C3-6C2DA5B34B93}" created="2026-05-08T21:44:03.736">
        <p188:txBody>
          <a:bodyPr/>
          <a:lstStyle/>
          <a:p>
            <a:r>
              <a:rPr lang="en-US"/>
              <a:t>Thanks for the note about this: 1) Are these tools in addition to any monitoring and evaluation from KYDMS? And 2) Where/How can a provider access these tools?</a:t>
            </a:r>
          </a:p>
        </p188:txBody>
      </p188:reply>
      <p188:reply id="{5B33A391-23AF-4004-80CF-8BAE062798C3}" authorId="{3F1F87A7-9C99-5714-0C6A-2F5A7245F32A}" created="2026-05-12T20:18:49.338">
        <p188:txBody>
          <a:bodyPr/>
          <a:lstStyle/>
          <a:p>
            <a:r>
              <a:rPr lang="en-US"/>
              <a:t>All documents are on our webpage under provider resources: https://www.chfs.ky.gov/agencies/dbhdid/Pages/1915irise-provider-resource.aspx</a:t>
            </a:r>
          </a:p>
        </p188:txBody>
        <p188:extLst>
          <p:ext xmlns:p="http://schemas.openxmlformats.org/presentationml/2006/main" uri="{57CB4572-C831-44C2-8A1C-0ADB6CCDFE69}">
            <p223:reactions xmlns:p223="http://schemas.microsoft.com/office/powerpoint/2022/03/main">
              <p223:rxn type="👍">
                <p223:instance time="2026-05-13T14:55:45.998" authorId="{8B0EE6B3-312C-451E-23C3-6C2DA5B34B93}"/>
              </p223:rxn>
            </p223:reactions>
          </p:ext>
        </p188:extLst>
      </p188:reply>
    </p188:replyLst>
    <p188:txBody>
      <a:bodyPr/>
      <a:lstStyle/>
      <a:p>
        <a:r>
          <a:rPr lang="en-US"/>
          <a:t>You might mention that BHDID's monitoring tools are available to certified providers in advance of monitoring, so they know what will be reviewed.  We don't intend it as a "gotcha," but a collaboration to ensure consistent service delivery across providers.  In fairness, also need to mention that serious/prolonged non-compliance may result in loss of certification.</a:t>
        </a:r>
      </a:p>
    </p188:txBody>
  </p188:cm>
</p188:cmLst>
</file>

<file path=ppt/comments/modernComment_19A_21D4DCE5.xml><?xml version="1.0" encoding="utf-8"?>
<p188:cmLst xmlns:a="http://schemas.openxmlformats.org/drawingml/2006/main" xmlns:r="http://schemas.openxmlformats.org/officeDocument/2006/relationships" xmlns:p188="http://schemas.microsoft.com/office/powerpoint/2018/8/main">
  <p188:cm id="{E9E0E48C-CAB8-44EC-B0F0-89C86A247765}" authorId="{8B0EE6B3-312C-451E-23C3-6C2DA5B34B93}" status="resolved" created="2026-03-16T18:57:30.842" complete="100000">
    <pc:sldMkLst xmlns:pc="http://schemas.microsoft.com/office/powerpoint/2013/main/command">
      <pc:docMk/>
      <pc:sldMk cId="567598309" sldId="410"/>
    </pc:sldMkLst>
    <p188:txBody>
      <a:bodyPr/>
      <a:lstStyle/>
      <a:p>
        <a:r>
          <a:rPr lang="en-US"/>
          <a:t>Abiola to take on content from this section to the end of the session</a:t>
        </a:r>
      </a:p>
    </p188:txBody>
  </p188:cm>
</p188:cmLst>
</file>

<file path=ppt/comments/modernComment_2C1_2409187F.xml><?xml version="1.0" encoding="utf-8"?>
<p188:cmLst xmlns:a="http://schemas.openxmlformats.org/drawingml/2006/main" xmlns:r="http://schemas.openxmlformats.org/officeDocument/2006/relationships" xmlns:p188="http://schemas.microsoft.com/office/powerpoint/2018/8/main">
  <p188:cm id="{83B59CD0-8398-4DB0-9072-6482902A804C}" authorId="{FFC4B027-F3CB-53D1-FA52-33002CA98880}" status="resolved" created="2026-05-08T14:59:41.112" complete="100000">
    <ac:deMkLst xmlns:ac="http://schemas.microsoft.com/office/drawing/2013/main/command">
      <pc:docMk xmlns:pc="http://schemas.microsoft.com/office/powerpoint/2013/main/command"/>
      <pc:sldMk xmlns:pc="http://schemas.microsoft.com/office/powerpoint/2013/main/command" cId="604575871" sldId="705"/>
      <ac:spMk id="5" creationId="{316F4245-A51D-F9C4-7852-DDD275721949}"/>
    </ac:deMkLst>
    <p188:txBody>
      <a:bodyPr/>
      <a:lstStyle/>
      <a:p>
        <a:r>
          <a:rPr lang="en-US"/>
          <a:t>"needed" or "needs and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4ABBED-7F95-41CC-9BE3-7CB3F2D727E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56B78404-9EA9-4DB0-9DE5-16854A2E9BF9}">
      <dgm:prSet phldrT="[Text]" phldr="0"/>
      <dgm:spPr/>
      <dgm:t>
        <a:bodyPr/>
        <a:lstStyle/>
        <a:p>
          <a:pPr rtl="0"/>
          <a:r>
            <a:rPr lang="en-US">
              <a:latin typeface="Arial"/>
            </a:rPr>
            <a:t>Week 1- LEARN in a training session with CSH</a:t>
          </a:r>
          <a:endParaRPr lang="en-US"/>
        </a:p>
      </dgm:t>
    </dgm:pt>
    <dgm:pt modelId="{CEBD461E-B496-428E-BA3E-6D77907A7471}" type="parTrans" cxnId="{9A7D368A-5F6A-4FAF-932A-C221525F5020}">
      <dgm:prSet/>
      <dgm:spPr/>
      <dgm:t>
        <a:bodyPr/>
        <a:lstStyle/>
        <a:p>
          <a:endParaRPr lang="en-US"/>
        </a:p>
      </dgm:t>
    </dgm:pt>
    <dgm:pt modelId="{CA98FA57-16B8-49B5-8B9A-0B6428778852}" type="sibTrans" cxnId="{9A7D368A-5F6A-4FAF-932A-C221525F5020}">
      <dgm:prSet/>
      <dgm:spPr/>
      <dgm:t>
        <a:bodyPr/>
        <a:lstStyle/>
        <a:p>
          <a:endParaRPr lang="en-US"/>
        </a:p>
      </dgm:t>
    </dgm:pt>
    <dgm:pt modelId="{55A956DE-D528-4464-B99E-959608EB4544}">
      <dgm:prSet phldrT="[Text]" phldr="0"/>
      <dgm:spPr/>
      <dgm:t>
        <a:bodyPr/>
        <a:lstStyle/>
        <a:p>
          <a:pPr rtl="0"/>
          <a:r>
            <a:rPr lang="en-US">
              <a:latin typeface="Arial"/>
            </a:rPr>
            <a:t>Week 2- Q&amp;A about the above topic with CSH</a:t>
          </a:r>
          <a:endParaRPr lang="en-US"/>
        </a:p>
      </dgm:t>
    </dgm:pt>
    <dgm:pt modelId="{BA483D27-F0CC-43C9-98E9-A5A0DBE34026}" type="parTrans" cxnId="{D6304BBB-6546-42AA-AAE2-E262772D583F}">
      <dgm:prSet/>
      <dgm:spPr/>
      <dgm:t>
        <a:bodyPr/>
        <a:lstStyle/>
        <a:p>
          <a:endParaRPr lang="en-US"/>
        </a:p>
      </dgm:t>
    </dgm:pt>
    <dgm:pt modelId="{CEF62FE9-FFE3-4BBD-A067-932A28432C79}" type="sibTrans" cxnId="{D6304BBB-6546-42AA-AAE2-E262772D583F}">
      <dgm:prSet/>
      <dgm:spPr/>
      <dgm:t>
        <a:bodyPr/>
        <a:lstStyle/>
        <a:p>
          <a:endParaRPr lang="en-US"/>
        </a:p>
      </dgm:t>
    </dgm:pt>
    <dgm:pt modelId="{C0DDF749-6373-4AEA-86DE-C48F60E0ACBB}">
      <dgm:prSet phldrT="[Text]" phldr="0"/>
      <dgm:spPr/>
      <dgm:t>
        <a:bodyPr/>
        <a:lstStyle/>
        <a:p>
          <a:pPr rtl="0"/>
          <a:r>
            <a:rPr lang="en-US">
              <a:latin typeface="Arial"/>
            </a:rPr>
            <a:t>Week 3- Internal meetings to update workplans</a:t>
          </a:r>
          <a:endParaRPr lang="en-US"/>
        </a:p>
      </dgm:t>
    </dgm:pt>
    <dgm:pt modelId="{8A5AECB9-801E-441A-8295-EA834BEC79DE}" type="parTrans" cxnId="{46A8FBA3-B0AA-4B3A-BDE8-024D5D0089B8}">
      <dgm:prSet/>
      <dgm:spPr/>
      <dgm:t>
        <a:bodyPr/>
        <a:lstStyle/>
        <a:p>
          <a:endParaRPr lang="en-US"/>
        </a:p>
      </dgm:t>
    </dgm:pt>
    <dgm:pt modelId="{F8BC6A79-7CB9-434E-8C6D-2DD81BAB2E6C}" type="sibTrans" cxnId="{46A8FBA3-B0AA-4B3A-BDE8-024D5D0089B8}">
      <dgm:prSet/>
      <dgm:spPr/>
      <dgm:t>
        <a:bodyPr/>
        <a:lstStyle/>
        <a:p>
          <a:endParaRPr lang="en-US"/>
        </a:p>
      </dgm:t>
    </dgm:pt>
    <dgm:pt modelId="{68262824-DE8E-462F-9A68-5DDA4EF9409A}" type="pres">
      <dgm:prSet presAssocID="{6C4ABBED-7F95-41CC-9BE3-7CB3F2D727E9}" presName="Name0" presStyleCnt="0">
        <dgm:presLayoutVars>
          <dgm:dir/>
          <dgm:resizeHandles val="exact"/>
        </dgm:presLayoutVars>
      </dgm:prSet>
      <dgm:spPr/>
    </dgm:pt>
    <dgm:pt modelId="{BDA1F4FD-18CF-4720-9F5E-CD5880905B96}" type="pres">
      <dgm:prSet presAssocID="{6C4ABBED-7F95-41CC-9BE3-7CB3F2D727E9}" presName="cycle" presStyleCnt="0"/>
      <dgm:spPr/>
    </dgm:pt>
    <dgm:pt modelId="{9281D9D2-124A-4E1D-9105-B8856154D3E8}" type="pres">
      <dgm:prSet presAssocID="{56B78404-9EA9-4DB0-9DE5-16854A2E9BF9}" presName="nodeFirstNode" presStyleLbl="node1" presStyleIdx="0" presStyleCnt="3">
        <dgm:presLayoutVars>
          <dgm:bulletEnabled val="1"/>
        </dgm:presLayoutVars>
      </dgm:prSet>
      <dgm:spPr/>
    </dgm:pt>
    <dgm:pt modelId="{BC06B11A-26D3-42E4-9923-BD1F10C4ED41}" type="pres">
      <dgm:prSet presAssocID="{CA98FA57-16B8-49B5-8B9A-0B6428778852}" presName="sibTransFirstNode" presStyleLbl="bgShp" presStyleIdx="0" presStyleCnt="1" custLinFactNeighborX="-1206" custLinFactNeighborY="1523"/>
      <dgm:spPr/>
    </dgm:pt>
    <dgm:pt modelId="{B6AF7AF5-3AA2-466D-A0DD-1C1DFB527026}" type="pres">
      <dgm:prSet presAssocID="{55A956DE-D528-4464-B99E-959608EB4544}" presName="nodeFollowingNodes" presStyleLbl="node1" presStyleIdx="1" presStyleCnt="3">
        <dgm:presLayoutVars>
          <dgm:bulletEnabled val="1"/>
        </dgm:presLayoutVars>
      </dgm:prSet>
      <dgm:spPr/>
    </dgm:pt>
    <dgm:pt modelId="{E03F617E-A913-46A8-B8BF-45A6E68A3B8C}" type="pres">
      <dgm:prSet presAssocID="{C0DDF749-6373-4AEA-86DE-C48F60E0ACBB}" presName="nodeFollowingNodes" presStyleLbl="node1" presStyleIdx="2" presStyleCnt="3">
        <dgm:presLayoutVars>
          <dgm:bulletEnabled val="1"/>
        </dgm:presLayoutVars>
      </dgm:prSet>
      <dgm:spPr/>
    </dgm:pt>
  </dgm:ptLst>
  <dgm:cxnLst>
    <dgm:cxn modelId="{6DFF0812-D0FB-49AF-AC19-0D8C67B26EAD}" type="presOf" srcId="{C0DDF749-6373-4AEA-86DE-C48F60E0ACBB}" destId="{E03F617E-A913-46A8-B8BF-45A6E68A3B8C}" srcOrd="0" destOrd="0" presId="urn:microsoft.com/office/officeart/2005/8/layout/cycle3"/>
    <dgm:cxn modelId="{9A7D368A-5F6A-4FAF-932A-C221525F5020}" srcId="{6C4ABBED-7F95-41CC-9BE3-7CB3F2D727E9}" destId="{56B78404-9EA9-4DB0-9DE5-16854A2E9BF9}" srcOrd="0" destOrd="0" parTransId="{CEBD461E-B496-428E-BA3E-6D77907A7471}" sibTransId="{CA98FA57-16B8-49B5-8B9A-0B6428778852}"/>
    <dgm:cxn modelId="{46A8FBA3-B0AA-4B3A-BDE8-024D5D0089B8}" srcId="{6C4ABBED-7F95-41CC-9BE3-7CB3F2D727E9}" destId="{C0DDF749-6373-4AEA-86DE-C48F60E0ACBB}" srcOrd="2" destOrd="0" parTransId="{8A5AECB9-801E-441A-8295-EA834BEC79DE}" sibTransId="{F8BC6A79-7CB9-434E-8C6D-2DD81BAB2E6C}"/>
    <dgm:cxn modelId="{CB2E1DAB-199B-4D13-91F1-3768A8CFC740}" type="presOf" srcId="{6C4ABBED-7F95-41CC-9BE3-7CB3F2D727E9}" destId="{68262824-DE8E-462F-9A68-5DDA4EF9409A}" srcOrd="0" destOrd="0" presId="urn:microsoft.com/office/officeart/2005/8/layout/cycle3"/>
    <dgm:cxn modelId="{D6304BBB-6546-42AA-AAE2-E262772D583F}" srcId="{6C4ABBED-7F95-41CC-9BE3-7CB3F2D727E9}" destId="{55A956DE-D528-4464-B99E-959608EB4544}" srcOrd="1" destOrd="0" parTransId="{BA483D27-F0CC-43C9-98E9-A5A0DBE34026}" sibTransId="{CEF62FE9-FFE3-4BBD-A067-932A28432C79}"/>
    <dgm:cxn modelId="{56947ECF-040C-42B1-A547-4F2FC75BA767}" type="presOf" srcId="{55A956DE-D528-4464-B99E-959608EB4544}" destId="{B6AF7AF5-3AA2-466D-A0DD-1C1DFB527026}" srcOrd="0" destOrd="0" presId="urn:microsoft.com/office/officeart/2005/8/layout/cycle3"/>
    <dgm:cxn modelId="{32C7EEE0-B495-49CB-A912-86B4D00A5F0B}" type="presOf" srcId="{56B78404-9EA9-4DB0-9DE5-16854A2E9BF9}" destId="{9281D9D2-124A-4E1D-9105-B8856154D3E8}" srcOrd="0" destOrd="0" presId="urn:microsoft.com/office/officeart/2005/8/layout/cycle3"/>
    <dgm:cxn modelId="{5F3B84FF-D22D-492B-898A-D0DA4F2CA04B}" type="presOf" srcId="{CA98FA57-16B8-49B5-8B9A-0B6428778852}" destId="{BC06B11A-26D3-42E4-9923-BD1F10C4ED41}" srcOrd="0" destOrd="0" presId="urn:microsoft.com/office/officeart/2005/8/layout/cycle3"/>
    <dgm:cxn modelId="{C345F69A-6147-4145-A6ED-EEB048832578}" type="presParOf" srcId="{68262824-DE8E-462F-9A68-5DDA4EF9409A}" destId="{BDA1F4FD-18CF-4720-9F5E-CD5880905B96}" srcOrd="0" destOrd="0" presId="urn:microsoft.com/office/officeart/2005/8/layout/cycle3"/>
    <dgm:cxn modelId="{DB5F9CF5-A884-4900-9A1E-A9E07C23A917}" type="presParOf" srcId="{BDA1F4FD-18CF-4720-9F5E-CD5880905B96}" destId="{9281D9D2-124A-4E1D-9105-B8856154D3E8}" srcOrd="0" destOrd="0" presId="urn:microsoft.com/office/officeart/2005/8/layout/cycle3"/>
    <dgm:cxn modelId="{CEA7B90C-4002-4F3C-8CBF-370E86AC0F1F}" type="presParOf" srcId="{BDA1F4FD-18CF-4720-9F5E-CD5880905B96}" destId="{BC06B11A-26D3-42E4-9923-BD1F10C4ED41}" srcOrd="1" destOrd="0" presId="urn:microsoft.com/office/officeart/2005/8/layout/cycle3"/>
    <dgm:cxn modelId="{C1CD807B-A906-42C2-B0B9-35C1A38B764C}" type="presParOf" srcId="{BDA1F4FD-18CF-4720-9F5E-CD5880905B96}" destId="{B6AF7AF5-3AA2-466D-A0DD-1C1DFB527026}" srcOrd="2" destOrd="0" presId="urn:microsoft.com/office/officeart/2005/8/layout/cycle3"/>
    <dgm:cxn modelId="{FBF6E8D9-265E-4E86-B45C-9E204965F941}" type="presParOf" srcId="{BDA1F4FD-18CF-4720-9F5E-CD5880905B96}" destId="{E03F617E-A913-46A8-B8BF-45A6E68A3B8C}"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27232D-4194-4E04-8D4A-8E40CD7C20C9}" type="doc">
      <dgm:prSet loTypeId="urn:microsoft.com/office/officeart/2005/8/layout/cycle1" loCatId="cycle" qsTypeId="urn:microsoft.com/office/officeart/2005/8/quickstyle/simple1" qsCatId="simple" csTypeId="urn:microsoft.com/office/officeart/2005/8/colors/accent0_3" csCatId="mainScheme" phldr="1"/>
      <dgm:spPr/>
      <dgm:t>
        <a:bodyPr/>
        <a:lstStyle/>
        <a:p>
          <a:endParaRPr lang="en-US"/>
        </a:p>
      </dgm:t>
    </dgm:pt>
    <dgm:pt modelId="{A3A19C76-7421-4C3E-A520-A0DC4DD530F5}">
      <dgm:prSet phldrT="[Text]"/>
      <dgm:spPr/>
      <dgm:t>
        <a:bodyPr/>
        <a:lstStyle/>
        <a:p>
          <a:r>
            <a:rPr lang="en-US" b="1">
              <a:latin typeface="+mn-lt"/>
            </a:rPr>
            <a:t>Written Policies, Standards &amp; Agency Procedures</a:t>
          </a:r>
        </a:p>
      </dgm:t>
    </dgm:pt>
    <dgm:pt modelId="{A3E9C1CE-6325-4A94-946F-455A94AC56A3}" type="parTrans" cxnId="{71FDFFF9-9B17-4D49-BA77-54936267D268}">
      <dgm:prSet/>
      <dgm:spPr/>
      <dgm:t>
        <a:bodyPr/>
        <a:lstStyle/>
        <a:p>
          <a:endParaRPr lang="en-US"/>
        </a:p>
      </dgm:t>
    </dgm:pt>
    <dgm:pt modelId="{BA92D858-879B-48A6-9566-CF56382CABC2}" type="sibTrans" cxnId="{71FDFFF9-9B17-4D49-BA77-54936267D268}">
      <dgm:prSet/>
      <dgm:spPr/>
      <dgm:t>
        <a:bodyPr/>
        <a:lstStyle/>
        <a:p>
          <a:endParaRPr lang="en-US"/>
        </a:p>
      </dgm:t>
    </dgm:pt>
    <dgm:pt modelId="{17C46703-5FE0-4E80-8746-81147D4A408E}">
      <dgm:prSet phldrT="[Text]"/>
      <dgm:spPr/>
      <dgm:t>
        <a:bodyPr/>
        <a:lstStyle/>
        <a:p>
          <a:r>
            <a:rPr lang="en-US" b="1">
              <a:latin typeface="+mn-lt"/>
            </a:rPr>
            <a:t>Staff Training &amp; Supervision</a:t>
          </a:r>
        </a:p>
      </dgm:t>
    </dgm:pt>
    <dgm:pt modelId="{72FE1A0B-C565-434E-B21B-39CC0BB592DE}" type="parTrans" cxnId="{6D0D5892-BAF7-49AA-8747-498D89F4B06C}">
      <dgm:prSet/>
      <dgm:spPr/>
      <dgm:t>
        <a:bodyPr/>
        <a:lstStyle/>
        <a:p>
          <a:endParaRPr lang="en-US"/>
        </a:p>
      </dgm:t>
    </dgm:pt>
    <dgm:pt modelId="{AAC3FEBC-1257-4CAB-B3B4-3DCAFC74F82A}" type="sibTrans" cxnId="{6D0D5892-BAF7-49AA-8747-498D89F4B06C}">
      <dgm:prSet/>
      <dgm:spPr/>
      <dgm:t>
        <a:bodyPr/>
        <a:lstStyle/>
        <a:p>
          <a:endParaRPr lang="en-US"/>
        </a:p>
      </dgm:t>
    </dgm:pt>
    <dgm:pt modelId="{31F82047-54CE-4BDB-B628-BA654ED6439A}">
      <dgm:prSet phldrT="[Text]"/>
      <dgm:spPr/>
      <dgm:t>
        <a:bodyPr/>
        <a:lstStyle/>
        <a:p>
          <a:r>
            <a:rPr lang="en-US" b="1">
              <a:latin typeface="+mn-lt"/>
            </a:rPr>
            <a:t>Internal &amp; External Audits</a:t>
          </a:r>
        </a:p>
      </dgm:t>
    </dgm:pt>
    <dgm:pt modelId="{D60803E2-7460-437B-939D-E1D85D70862E}" type="parTrans" cxnId="{0A5BB0B0-75B5-4542-BB36-85F42952A773}">
      <dgm:prSet/>
      <dgm:spPr/>
      <dgm:t>
        <a:bodyPr/>
        <a:lstStyle/>
        <a:p>
          <a:endParaRPr lang="en-US"/>
        </a:p>
      </dgm:t>
    </dgm:pt>
    <dgm:pt modelId="{1C641950-78DB-461A-8709-8F488B649F09}" type="sibTrans" cxnId="{0A5BB0B0-75B5-4542-BB36-85F42952A773}">
      <dgm:prSet/>
      <dgm:spPr/>
      <dgm:t>
        <a:bodyPr/>
        <a:lstStyle/>
        <a:p>
          <a:endParaRPr lang="en-US"/>
        </a:p>
      </dgm:t>
    </dgm:pt>
    <dgm:pt modelId="{F5B3E90C-4EFF-4734-AB16-655B3C1081DC}">
      <dgm:prSet phldrT="[Text]" custT="1"/>
      <dgm:spPr/>
      <dgm:t>
        <a:bodyPr/>
        <a:lstStyle/>
        <a:p>
          <a:r>
            <a:rPr lang="en-US" sz="1600" b="1">
              <a:latin typeface="+mn-lt"/>
            </a:rPr>
            <a:t>Learning &amp; Improving</a:t>
          </a:r>
        </a:p>
      </dgm:t>
    </dgm:pt>
    <dgm:pt modelId="{F4FA6086-8577-419E-AF8E-A86675319E9D}" type="parTrans" cxnId="{4436AEC1-28D3-4838-B9E3-FBC02DE324DE}">
      <dgm:prSet/>
      <dgm:spPr/>
      <dgm:t>
        <a:bodyPr/>
        <a:lstStyle/>
        <a:p>
          <a:endParaRPr lang="en-US"/>
        </a:p>
      </dgm:t>
    </dgm:pt>
    <dgm:pt modelId="{6B901C3F-F3A2-4BA1-B6BB-E32D33F15D8C}" type="sibTrans" cxnId="{4436AEC1-28D3-4838-B9E3-FBC02DE324DE}">
      <dgm:prSet/>
      <dgm:spPr/>
      <dgm:t>
        <a:bodyPr/>
        <a:lstStyle/>
        <a:p>
          <a:endParaRPr lang="en-US"/>
        </a:p>
      </dgm:t>
    </dgm:pt>
    <dgm:pt modelId="{2119E7A1-94C1-4379-8FAB-2548F66D3FCF}">
      <dgm:prSet phldrT="[Text]"/>
      <dgm:spPr/>
      <dgm:t>
        <a:bodyPr/>
        <a:lstStyle/>
        <a:p>
          <a:r>
            <a:rPr lang="en-US" b="1">
              <a:latin typeface="+mn-lt"/>
            </a:rPr>
            <a:t>Corrective Action Planning &amp; Enforcement</a:t>
          </a:r>
        </a:p>
      </dgm:t>
    </dgm:pt>
    <dgm:pt modelId="{C4708C6E-4D02-4E38-B407-1F2CF79FEECE}" type="parTrans" cxnId="{4EB9357F-E5B7-4790-AD2D-D8340D60FE17}">
      <dgm:prSet/>
      <dgm:spPr/>
      <dgm:t>
        <a:bodyPr/>
        <a:lstStyle/>
        <a:p>
          <a:endParaRPr lang="en-US"/>
        </a:p>
      </dgm:t>
    </dgm:pt>
    <dgm:pt modelId="{010F5AAA-663D-4093-B431-C8329BFD8B42}" type="sibTrans" cxnId="{4EB9357F-E5B7-4790-AD2D-D8340D60FE17}">
      <dgm:prSet/>
      <dgm:spPr/>
      <dgm:t>
        <a:bodyPr/>
        <a:lstStyle/>
        <a:p>
          <a:endParaRPr lang="en-US"/>
        </a:p>
      </dgm:t>
    </dgm:pt>
    <dgm:pt modelId="{27E2DFA3-A278-4B9C-84EF-E1D5B3E9E362}" type="pres">
      <dgm:prSet presAssocID="{4F27232D-4194-4E04-8D4A-8E40CD7C20C9}" presName="cycle" presStyleCnt="0">
        <dgm:presLayoutVars>
          <dgm:dir/>
          <dgm:resizeHandles val="exact"/>
        </dgm:presLayoutVars>
      </dgm:prSet>
      <dgm:spPr/>
    </dgm:pt>
    <dgm:pt modelId="{6C2AE681-BC98-4585-AE83-C86A8A9ECC1B}" type="pres">
      <dgm:prSet presAssocID="{A3A19C76-7421-4C3E-A520-A0DC4DD530F5}" presName="dummy" presStyleCnt="0"/>
      <dgm:spPr/>
    </dgm:pt>
    <dgm:pt modelId="{0010F08A-A537-45FD-933F-7AEE4626970A}" type="pres">
      <dgm:prSet presAssocID="{A3A19C76-7421-4C3E-A520-A0DC4DD530F5}" presName="node" presStyleLbl="revTx" presStyleIdx="0" presStyleCnt="5">
        <dgm:presLayoutVars>
          <dgm:bulletEnabled val="1"/>
        </dgm:presLayoutVars>
      </dgm:prSet>
      <dgm:spPr/>
    </dgm:pt>
    <dgm:pt modelId="{CA2577D3-1D10-44E3-8A78-59582EACF4CD}" type="pres">
      <dgm:prSet presAssocID="{BA92D858-879B-48A6-9566-CF56382CABC2}" presName="sibTrans" presStyleLbl="node1" presStyleIdx="0" presStyleCnt="5"/>
      <dgm:spPr/>
    </dgm:pt>
    <dgm:pt modelId="{23E00AF5-3AF0-4E34-B5D4-CA714E286BA4}" type="pres">
      <dgm:prSet presAssocID="{17C46703-5FE0-4E80-8746-81147D4A408E}" presName="dummy" presStyleCnt="0"/>
      <dgm:spPr/>
    </dgm:pt>
    <dgm:pt modelId="{2EF11F37-A612-4EF0-88E1-7FF71715F643}" type="pres">
      <dgm:prSet presAssocID="{17C46703-5FE0-4E80-8746-81147D4A408E}" presName="node" presStyleLbl="revTx" presStyleIdx="1" presStyleCnt="5">
        <dgm:presLayoutVars>
          <dgm:bulletEnabled val="1"/>
        </dgm:presLayoutVars>
      </dgm:prSet>
      <dgm:spPr/>
    </dgm:pt>
    <dgm:pt modelId="{8127A6CC-0A78-4241-9BC8-CD61A5FDCE59}" type="pres">
      <dgm:prSet presAssocID="{AAC3FEBC-1257-4CAB-B3B4-3DCAFC74F82A}" presName="sibTrans" presStyleLbl="node1" presStyleIdx="1" presStyleCnt="5"/>
      <dgm:spPr/>
    </dgm:pt>
    <dgm:pt modelId="{04CA43A9-3475-4ABD-B891-56143699F4B3}" type="pres">
      <dgm:prSet presAssocID="{31F82047-54CE-4BDB-B628-BA654ED6439A}" presName="dummy" presStyleCnt="0"/>
      <dgm:spPr/>
    </dgm:pt>
    <dgm:pt modelId="{FD5F6783-BEE0-4B59-9764-65BD245B4A34}" type="pres">
      <dgm:prSet presAssocID="{31F82047-54CE-4BDB-B628-BA654ED6439A}" presName="node" presStyleLbl="revTx" presStyleIdx="2" presStyleCnt="5">
        <dgm:presLayoutVars>
          <dgm:bulletEnabled val="1"/>
        </dgm:presLayoutVars>
      </dgm:prSet>
      <dgm:spPr/>
    </dgm:pt>
    <dgm:pt modelId="{7B82569E-5A64-4E09-8F4E-5A3FF3455E68}" type="pres">
      <dgm:prSet presAssocID="{1C641950-78DB-461A-8709-8F488B649F09}" presName="sibTrans" presStyleLbl="node1" presStyleIdx="2" presStyleCnt="5"/>
      <dgm:spPr/>
    </dgm:pt>
    <dgm:pt modelId="{B31EFF9C-DE9D-45F4-AAC4-B9A571D844EB}" type="pres">
      <dgm:prSet presAssocID="{2119E7A1-94C1-4379-8FAB-2548F66D3FCF}" presName="dummy" presStyleCnt="0"/>
      <dgm:spPr/>
    </dgm:pt>
    <dgm:pt modelId="{A1FE6021-91C9-4B26-9BA0-AA063F5617D2}" type="pres">
      <dgm:prSet presAssocID="{2119E7A1-94C1-4379-8FAB-2548F66D3FCF}" presName="node" presStyleLbl="revTx" presStyleIdx="3" presStyleCnt="5">
        <dgm:presLayoutVars>
          <dgm:bulletEnabled val="1"/>
        </dgm:presLayoutVars>
      </dgm:prSet>
      <dgm:spPr/>
    </dgm:pt>
    <dgm:pt modelId="{0DB3AEED-E068-4390-B5AA-1668DDE2803D}" type="pres">
      <dgm:prSet presAssocID="{010F5AAA-663D-4093-B431-C8329BFD8B42}" presName="sibTrans" presStyleLbl="node1" presStyleIdx="3" presStyleCnt="5"/>
      <dgm:spPr/>
    </dgm:pt>
    <dgm:pt modelId="{24282636-3185-451E-9065-1F6DE0F63E79}" type="pres">
      <dgm:prSet presAssocID="{F5B3E90C-4EFF-4734-AB16-655B3C1081DC}" presName="dummy" presStyleCnt="0"/>
      <dgm:spPr/>
    </dgm:pt>
    <dgm:pt modelId="{33B2A1A7-FD0B-4688-80B5-1BF18F658B1D}" type="pres">
      <dgm:prSet presAssocID="{F5B3E90C-4EFF-4734-AB16-655B3C1081DC}" presName="node" presStyleLbl="revTx" presStyleIdx="4" presStyleCnt="5">
        <dgm:presLayoutVars>
          <dgm:bulletEnabled val="1"/>
        </dgm:presLayoutVars>
      </dgm:prSet>
      <dgm:spPr/>
    </dgm:pt>
    <dgm:pt modelId="{CB1B16B8-D918-4A76-A054-B051B14C0C56}" type="pres">
      <dgm:prSet presAssocID="{6B901C3F-F3A2-4BA1-B6BB-E32D33F15D8C}" presName="sibTrans" presStyleLbl="node1" presStyleIdx="4" presStyleCnt="5"/>
      <dgm:spPr/>
    </dgm:pt>
  </dgm:ptLst>
  <dgm:cxnLst>
    <dgm:cxn modelId="{5F6ACD18-3F64-4C4F-860A-16C0AF17504E}" type="presOf" srcId="{1C641950-78DB-461A-8709-8F488B649F09}" destId="{7B82569E-5A64-4E09-8F4E-5A3FF3455E68}" srcOrd="0" destOrd="0" presId="urn:microsoft.com/office/officeart/2005/8/layout/cycle1"/>
    <dgm:cxn modelId="{C4904834-9E9D-4FB7-98B3-8DC7589A0462}" type="presOf" srcId="{31F82047-54CE-4BDB-B628-BA654ED6439A}" destId="{FD5F6783-BEE0-4B59-9764-65BD245B4A34}" srcOrd="0" destOrd="0" presId="urn:microsoft.com/office/officeart/2005/8/layout/cycle1"/>
    <dgm:cxn modelId="{F54E5734-F657-42C1-8E26-C9E2AB84EBED}" type="presOf" srcId="{F5B3E90C-4EFF-4734-AB16-655B3C1081DC}" destId="{33B2A1A7-FD0B-4688-80B5-1BF18F658B1D}" srcOrd="0" destOrd="0" presId="urn:microsoft.com/office/officeart/2005/8/layout/cycle1"/>
    <dgm:cxn modelId="{9722D43F-95AE-4D09-BF47-29FBBB1BDD2D}" type="presOf" srcId="{A3A19C76-7421-4C3E-A520-A0DC4DD530F5}" destId="{0010F08A-A537-45FD-933F-7AEE4626970A}" srcOrd="0" destOrd="0" presId="urn:microsoft.com/office/officeart/2005/8/layout/cycle1"/>
    <dgm:cxn modelId="{92A22262-E093-4668-978F-83F7B1183D10}" type="presOf" srcId="{AAC3FEBC-1257-4CAB-B3B4-3DCAFC74F82A}" destId="{8127A6CC-0A78-4241-9BC8-CD61A5FDCE59}" srcOrd="0" destOrd="0" presId="urn:microsoft.com/office/officeart/2005/8/layout/cycle1"/>
    <dgm:cxn modelId="{BE105B74-B656-425C-A897-285EB2038894}" type="presOf" srcId="{17C46703-5FE0-4E80-8746-81147D4A408E}" destId="{2EF11F37-A612-4EF0-88E1-7FF71715F643}" srcOrd="0" destOrd="0" presId="urn:microsoft.com/office/officeart/2005/8/layout/cycle1"/>
    <dgm:cxn modelId="{4EB9357F-E5B7-4790-AD2D-D8340D60FE17}" srcId="{4F27232D-4194-4E04-8D4A-8E40CD7C20C9}" destId="{2119E7A1-94C1-4379-8FAB-2548F66D3FCF}" srcOrd="3" destOrd="0" parTransId="{C4708C6E-4D02-4E38-B407-1F2CF79FEECE}" sibTransId="{010F5AAA-663D-4093-B431-C8329BFD8B42}"/>
    <dgm:cxn modelId="{2114BD81-4D24-4346-BD98-3081DF6F96C8}" type="presOf" srcId="{6B901C3F-F3A2-4BA1-B6BB-E32D33F15D8C}" destId="{CB1B16B8-D918-4A76-A054-B051B14C0C56}" srcOrd="0" destOrd="0" presId="urn:microsoft.com/office/officeart/2005/8/layout/cycle1"/>
    <dgm:cxn modelId="{6D0D5892-BAF7-49AA-8747-498D89F4B06C}" srcId="{4F27232D-4194-4E04-8D4A-8E40CD7C20C9}" destId="{17C46703-5FE0-4E80-8746-81147D4A408E}" srcOrd="1" destOrd="0" parTransId="{72FE1A0B-C565-434E-B21B-39CC0BB592DE}" sibTransId="{AAC3FEBC-1257-4CAB-B3B4-3DCAFC74F82A}"/>
    <dgm:cxn modelId="{FE00BCA2-E28F-4B2F-BE49-F1FAA7C0668C}" type="presOf" srcId="{4F27232D-4194-4E04-8D4A-8E40CD7C20C9}" destId="{27E2DFA3-A278-4B9C-84EF-E1D5B3E9E362}" srcOrd="0" destOrd="0" presId="urn:microsoft.com/office/officeart/2005/8/layout/cycle1"/>
    <dgm:cxn modelId="{0A5BB0B0-75B5-4542-BB36-85F42952A773}" srcId="{4F27232D-4194-4E04-8D4A-8E40CD7C20C9}" destId="{31F82047-54CE-4BDB-B628-BA654ED6439A}" srcOrd="2" destOrd="0" parTransId="{D60803E2-7460-437B-939D-E1D85D70862E}" sibTransId="{1C641950-78DB-461A-8709-8F488B649F09}"/>
    <dgm:cxn modelId="{4436AEC1-28D3-4838-B9E3-FBC02DE324DE}" srcId="{4F27232D-4194-4E04-8D4A-8E40CD7C20C9}" destId="{F5B3E90C-4EFF-4734-AB16-655B3C1081DC}" srcOrd="4" destOrd="0" parTransId="{F4FA6086-8577-419E-AF8E-A86675319E9D}" sibTransId="{6B901C3F-F3A2-4BA1-B6BB-E32D33F15D8C}"/>
    <dgm:cxn modelId="{F37456CE-128A-4E0F-97CF-765051DEC2E6}" type="presOf" srcId="{BA92D858-879B-48A6-9566-CF56382CABC2}" destId="{CA2577D3-1D10-44E3-8A78-59582EACF4CD}" srcOrd="0" destOrd="0" presId="urn:microsoft.com/office/officeart/2005/8/layout/cycle1"/>
    <dgm:cxn modelId="{832D4DEA-1BFD-4643-8A53-21DF94CFB598}" type="presOf" srcId="{2119E7A1-94C1-4379-8FAB-2548F66D3FCF}" destId="{A1FE6021-91C9-4B26-9BA0-AA063F5617D2}" srcOrd="0" destOrd="0" presId="urn:microsoft.com/office/officeart/2005/8/layout/cycle1"/>
    <dgm:cxn modelId="{CA7FFCF3-4709-4B81-8523-9754137137B5}" type="presOf" srcId="{010F5AAA-663D-4093-B431-C8329BFD8B42}" destId="{0DB3AEED-E068-4390-B5AA-1668DDE2803D}" srcOrd="0" destOrd="0" presId="urn:microsoft.com/office/officeart/2005/8/layout/cycle1"/>
    <dgm:cxn modelId="{71FDFFF9-9B17-4D49-BA77-54936267D268}" srcId="{4F27232D-4194-4E04-8D4A-8E40CD7C20C9}" destId="{A3A19C76-7421-4C3E-A520-A0DC4DD530F5}" srcOrd="0" destOrd="0" parTransId="{A3E9C1CE-6325-4A94-946F-455A94AC56A3}" sibTransId="{BA92D858-879B-48A6-9566-CF56382CABC2}"/>
    <dgm:cxn modelId="{23B33C09-ED54-418E-8500-3A6309D99B1C}" type="presParOf" srcId="{27E2DFA3-A278-4B9C-84EF-E1D5B3E9E362}" destId="{6C2AE681-BC98-4585-AE83-C86A8A9ECC1B}" srcOrd="0" destOrd="0" presId="urn:microsoft.com/office/officeart/2005/8/layout/cycle1"/>
    <dgm:cxn modelId="{07C25FB5-20F4-4DE4-8682-857B82D48733}" type="presParOf" srcId="{27E2DFA3-A278-4B9C-84EF-E1D5B3E9E362}" destId="{0010F08A-A537-45FD-933F-7AEE4626970A}" srcOrd="1" destOrd="0" presId="urn:microsoft.com/office/officeart/2005/8/layout/cycle1"/>
    <dgm:cxn modelId="{63044306-F4D6-4472-996A-DB1FD278D5CA}" type="presParOf" srcId="{27E2DFA3-A278-4B9C-84EF-E1D5B3E9E362}" destId="{CA2577D3-1D10-44E3-8A78-59582EACF4CD}" srcOrd="2" destOrd="0" presId="urn:microsoft.com/office/officeart/2005/8/layout/cycle1"/>
    <dgm:cxn modelId="{41B69B96-8D11-439C-850E-C2347CF37212}" type="presParOf" srcId="{27E2DFA3-A278-4B9C-84EF-E1D5B3E9E362}" destId="{23E00AF5-3AF0-4E34-B5D4-CA714E286BA4}" srcOrd="3" destOrd="0" presId="urn:microsoft.com/office/officeart/2005/8/layout/cycle1"/>
    <dgm:cxn modelId="{4270A959-5E83-4A4E-A670-655F387CD099}" type="presParOf" srcId="{27E2DFA3-A278-4B9C-84EF-E1D5B3E9E362}" destId="{2EF11F37-A612-4EF0-88E1-7FF71715F643}" srcOrd="4" destOrd="0" presId="urn:microsoft.com/office/officeart/2005/8/layout/cycle1"/>
    <dgm:cxn modelId="{51598075-D722-481F-8E86-48B8BD367367}" type="presParOf" srcId="{27E2DFA3-A278-4B9C-84EF-E1D5B3E9E362}" destId="{8127A6CC-0A78-4241-9BC8-CD61A5FDCE59}" srcOrd="5" destOrd="0" presId="urn:microsoft.com/office/officeart/2005/8/layout/cycle1"/>
    <dgm:cxn modelId="{ABF4BA57-41D5-4205-9F2A-6D1BFCA75902}" type="presParOf" srcId="{27E2DFA3-A278-4B9C-84EF-E1D5B3E9E362}" destId="{04CA43A9-3475-4ABD-B891-56143699F4B3}" srcOrd="6" destOrd="0" presId="urn:microsoft.com/office/officeart/2005/8/layout/cycle1"/>
    <dgm:cxn modelId="{52F647A0-67DD-4F33-8596-F82AD3493A37}" type="presParOf" srcId="{27E2DFA3-A278-4B9C-84EF-E1D5B3E9E362}" destId="{FD5F6783-BEE0-4B59-9764-65BD245B4A34}" srcOrd="7" destOrd="0" presId="urn:microsoft.com/office/officeart/2005/8/layout/cycle1"/>
    <dgm:cxn modelId="{FD778FDA-D477-43A8-B21F-A0DD09975ACD}" type="presParOf" srcId="{27E2DFA3-A278-4B9C-84EF-E1D5B3E9E362}" destId="{7B82569E-5A64-4E09-8F4E-5A3FF3455E68}" srcOrd="8" destOrd="0" presId="urn:microsoft.com/office/officeart/2005/8/layout/cycle1"/>
    <dgm:cxn modelId="{50579E4E-FABE-4009-AC13-F819D89C7416}" type="presParOf" srcId="{27E2DFA3-A278-4B9C-84EF-E1D5B3E9E362}" destId="{B31EFF9C-DE9D-45F4-AAC4-B9A571D844EB}" srcOrd="9" destOrd="0" presId="urn:microsoft.com/office/officeart/2005/8/layout/cycle1"/>
    <dgm:cxn modelId="{A9D7102D-22FB-4392-9456-FE146F8F68BA}" type="presParOf" srcId="{27E2DFA3-A278-4B9C-84EF-E1D5B3E9E362}" destId="{A1FE6021-91C9-4B26-9BA0-AA063F5617D2}" srcOrd="10" destOrd="0" presId="urn:microsoft.com/office/officeart/2005/8/layout/cycle1"/>
    <dgm:cxn modelId="{5BB23659-88CA-4B5D-9506-6E46FF4A4167}" type="presParOf" srcId="{27E2DFA3-A278-4B9C-84EF-E1D5B3E9E362}" destId="{0DB3AEED-E068-4390-B5AA-1668DDE2803D}" srcOrd="11" destOrd="0" presId="urn:microsoft.com/office/officeart/2005/8/layout/cycle1"/>
    <dgm:cxn modelId="{92AB1745-4BD3-4E19-B35C-4DA229F4F3BC}" type="presParOf" srcId="{27E2DFA3-A278-4B9C-84EF-E1D5B3E9E362}" destId="{24282636-3185-451E-9065-1F6DE0F63E79}" srcOrd="12" destOrd="0" presId="urn:microsoft.com/office/officeart/2005/8/layout/cycle1"/>
    <dgm:cxn modelId="{9A77556C-FA86-4BF5-A936-7416418BE8AA}" type="presParOf" srcId="{27E2DFA3-A278-4B9C-84EF-E1D5B3E9E362}" destId="{33B2A1A7-FD0B-4688-80B5-1BF18F658B1D}" srcOrd="13" destOrd="0" presId="urn:microsoft.com/office/officeart/2005/8/layout/cycle1"/>
    <dgm:cxn modelId="{546AF299-5E09-4500-B534-A7FD8D68F091}" type="presParOf" srcId="{27E2DFA3-A278-4B9C-84EF-E1D5B3E9E362}" destId="{CB1B16B8-D918-4A76-A054-B051B14C0C56}"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60488F4-5E2D-4EC8-8A17-B5003F01BB1C}"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5AE6DCA0-8C84-4966-8074-2E0CE335887C}">
      <dgm:prSet phldrT="[Text]" phldr="0" custT="1"/>
      <dgm:spPr>
        <a:solidFill>
          <a:schemeClr val="accent1">
            <a:lumMod val="50000"/>
          </a:schemeClr>
        </a:solidFill>
      </dgm:spPr>
      <dgm:t>
        <a:bodyPr/>
        <a:lstStyle/>
        <a:p>
          <a:endParaRPr lang="en-US" sz="1800"/>
        </a:p>
        <a:p>
          <a:r>
            <a:rPr lang="en-US" sz="2000"/>
            <a:t>Evidence-based best practices and models for providing supportive housing and housing services</a:t>
          </a:r>
        </a:p>
        <a:p>
          <a:endParaRPr lang="en-US" sz="1800"/>
        </a:p>
      </dgm:t>
    </dgm:pt>
    <dgm:pt modelId="{DC92D341-FADC-4D5A-B879-88552E434AA9}" type="parTrans" cxnId="{1907EE3A-6DA0-4153-8F48-7763FED7D222}">
      <dgm:prSet/>
      <dgm:spPr/>
      <dgm:t>
        <a:bodyPr/>
        <a:lstStyle/>
        <a:p>
          <a:endParaRPr lang="en-US"/>
        </a:p>
      </dgm:t>
    </dgm:pt>
    <dgm:pt modelId="{AD9DE81C-3FB8-4AFF-9E9B-0ED59CC6406E}" type="sibTrans" cxnId="{1907EE3A-6DA0-4153-8F48-7763FED7D222}">
      <dgm:prSet/>
      <dgm:spPr/>
      <dgm:t>
        <a:bodyPr/>
        <a:lstStyle/>
        <a:p>
          <a:endParaRPr lang="en-US"/>
        </a:p>
      </dgm:t>
    </dgm:pt>
    <dgm:pt modelId="{96342C0D-47E3-45BF-B780-7DF79C2DE7AA}">
      <dgm:prSet phldrT="[Text]" phldr="0" custT="1"/>
      <dgm:spPr/>
      <dgm:t>
        <a:bodyPr/>
        <a:lstStyle/>
        <a:p>
          <a:r>
            <a:rPr lang="en-US" sz="2000"/>
            <a:t>Kentucky DMS Medicaid service requirements and quality metrics</a:t>
          </a:r>
        </a:p>
      </dgm:t>
    </dgm:pt>
    <dgm:pt modelId="{2B5D29F7-746F-47FD-9CAD-2667A9C27ACF}" type="parTrans" cxnId="{6669E677-9BA2-4634-A634-90613C0FDBD4}">
      <dgm:prSet/>
      <dgm:spPr/>
      <dgm:t>
        <a:bodyPr/>
        <a:lstStyle/>
        <a:p>
          <a:endParaRPr lang="en-US"/>
        </a:p>
      </dgm:t>
    </dgm:pt>
    <dgm:pt modelId="{6F670EC3-3470-4C38-96E1-4D55741AAA6F}" type="sibTrans" cxnId="{6669E677-9BA2-4634-A634-90613C0FDBD4}">
      <dgm:prSet/>
      <dgm:spPr/>
      <dgm:t>
        <a:bodyPr/>
        <a:lstStyle/>
        <a:p>
          <a:endParaRPr lang="en-US"/>
        </a:p>
      </dgm:t>
    </dgm:pt>
    <dgm:pt modelId="{495BC47B-5500-48C1-8C7F-039F6C16C0C5}">
      <dgm:prSet phldrT="[Text]" phldr="0"/>
      <dgm:spPr/>
      <dgm:t>
        <a:bodyPr/>
        <a:lstStyle/>
        <a:p>
          <a:r>
            <a:rPr lang="en-US"/>
            <a:t>Kentucky 1915(</a:t>
          </a:r>
          <a:r>
            <a:rPr lang="en-US" err="1"/>
            <a:t>i</a:t>
          </a:r>
          <a:r>
            <a:rPr lang="en-US"/>
            <a:t>) RISE Service provider quality requirements</a:t>
          </a:r>
        </a:p>
      </dgm:t>
    </dgm:pt>
    <dgm:pt modelId="{FFD58D15-67BA-4FA0-8F95-EC06FE3F9C32}" type="parTrans" cxnId="{A7C04000-B364-483E-AEE6-DF483256C487}">
      <dgm:prSet/>
      <dgm:spPr/>
      <dgm:t>
        <a:bodyPr/>
        <a:lstStyle/>
        <a:p>
          <a:endParaRPr lang="en-US"/>
        </a:p>
      </dgm:t>
    </dgm:pt>
    <dgm:pt modelId="{3ACCE0E7-2ED7-40E5-AF57-FC498D86846E}" type="sibTrans" cxnId="{A7C04000-B364-483E-AEE6-DF483256C487}">
      <dgm:prSet/>
      <dgm:spPr/>
      <dgm:t>
        <a:bodyPr/>
        <a:lstStyle/>
        <a:p>
          <a:endParaRPr lang="en-US"/>
        </a:p>
      </dgm:t>
    </dgm:pt>
    <dgm:pt modelId="{864B669D-94DD-466D-B493-400E98092DB8}" type="pres">
      <dgm:prSet presAssocID="{B60488F4-5E2D-4EC8-8A17-B5003F01BB1C}" presName="Name0" presStyleCnt="0">
        <dgm:presLayoutVars>
          <dgm:dir/>
          <dgm:resizeHandles val="exact"/>
        </dgm:presLayoutVars>
      </dgm:prSet>
      <dgm:spPr/>
    </dgm:pt>
    <dgm:pt modelId="{C1052209-FA47-4B98-BA6B-219A8903118A}" type="pres">
      <dgm:prSet presAssocID="{5AE6DCA0-8C84-4966-8074-2E0CE335887C}" presName="node" presStyleLbl="node1" presStyleIdx="0" presStyleCnt="3">
        <dgm:presLayoutVars>
          <dgm:bulletEnabled val="1"/>
        </dgm:presLayoutVars>
      </dgm:prSet>
      <dgm:spPr/>
    </dgm:pt>
    <dgm:pt modelId="{0F7FEFF9-C037-40AA-87FF-3B80CF5960AB}" type="pres">
      <dgm:prSet presAssocID="{AD9DE81C-3FB8-4AFF-9E9B-0ED59CC6406E}" presName="sibTrans" presStyleLbl="sibTrans2D1" presStyleIdx="0" presStyleCnt="2"/>
      <dgm:spPr/>
    </dgm:pt>
    <dgm:pt modelId="{E848847B-0561-4A7F-B648-3F848FF21A59}" type="pres">
      <dgm:prSet presAssocID="{AD9DE81C-3FB8-4AFF-9E9B-0ED59CC6406E}" presName="connectorText" presStyleLbl="sibTrans2D1" presStyleIdx="0" presStyleCnt="2"/>
      <dgm:spPr/>
    </dgm:pt>
    <dgm:pt modelId="{8D69BBD4-93DD-4EF8-886E-710C4CB1C906}" type="pres">
      <dgm:prSet presAssocID="{96342C0D-47E3-45BF-B780-7DF79C2DE7AA}" presName="node" presStyleLbl="node1" presStyleIdx="1" presStyleCnt="3">
        <dgm:presLayoutVars>
          <dgm:bulletEnabled val="1"/>
        </dgm:presLayoutVars>
      </dgm:prSet>
      <dgm:spPr/>
    </dgm:pt>
    <dgm:pt modelId="{04727A95-7D08-42BF-9565-2C2969885BD0}" type="pres">
      <dgm:prSet presAssocID="{6F670EC3-3470-4C38-96E1-4D55741AAA6F}" presName="sibTrans" presStyleLbl="sibTrans2D1" presStyleIdx="1" presStyleCnt="2"/>
      <dgm:spPr/>
    </dgm:pt>
    <dgm:pt modelId="{FD9CEFBD-7328-41F9-BDF4-D75E4AA391BD}" type="pres">
      <dgm:prSet presAssocID="{6F670EC3-3470-4C38-96E1-4D55741AAA6F}" presName="connectorText" presStyleLbl="sibTrans2D1" presStyleIdx="1" presStyleCnt="2"/>
      <dgm:spPr/>
    </dgm:pt>
    <dgm:pt modelId="{29873D5F-D43B-4711-89EB-1296E6A3B6C8}" type="pres">
      <dgm:prSet presAssocID="{495BC47B-5500-48C1-8C7F-039F6C16C0C5}" presName="node" presStyleLbl="node1" presStyleIdx="2" presStyleCnt="3">
        <dgm:presLayoutVars>
          <dgm:bulletEnabled val="1"/>
        </dgm:presLayoutVars>
      </dgm:prSet>
      <dgm:spPr/>
    </dgm:pt>
  </dgm:ptLst>
  <dgm:cxnLst>
    <dgm:cxn modelId="{A7C04000-B364-483E-AEE6-DF483256C487}" srcId="{B60488F4-5E2D-4EC8-8A17-B5003F01BB1C}" destId="{495BC47B-5500-48C1-8C7F-039F6C16C0C5}" srcOrd="2" destOrd="0" parTransId="{FFD58D15-67BA-4FA0-8F95-EC06FE3F9C32}" sibTransId="{3ACCE0E7-2ED7-40E5-AF57-FC498D86846E}"/>
    <dgm:cxn modelId="{B512251E-2198-417B-94C9-2C766D1C55D1}" type="presOf" srcId="{AD9DE81C-3FB8-4AFF-9E9B-0ED59CC6406E}" destId="{0F7FEFF9-C037-40AA-87FF-3B80CF5960AB}" srcOrd="0" destOrd="0" presId="urn:microsoft.com/office/officeart/2005/8/layout/process1"/>
    <dgm:cxn modelId="{A7F2631F-7D19-4173-B9A4-40678725C64E}" type="presOf" srcId="{5AE6DCA0-8C84-4966-8074-2E0CE335887C}" destId="{C1052209-FA47-4B98-BA6B-219A8903118A}" srcOrd="0" destOrd="0" presId="urn:microsoft.com/office/officeart/2005/8/layout/process1"/>
    <dgm:cxn modelId="{1907EE3A-6DA0-4153-8F48-7763FED7D222}" srcId="{B60488F4-5E2D-4EC8-8A17-B5003F01BB1C}" destId="{5AE6DCA0-8C84-4966-8074-2E0CE335887C}" srcOrd="0" destOrd="0" parTransId="{DC92D341-FADC-4D5A-B879-88552E434AA9}" sibTransId="{AD9DE81C-3FB8-4AFF-9E9B-0ED59CC6406E}"/>
    <dgm:cxn modelId="{83D81E44-A594-49EA-9B58-9572217CBD0C}" type="presOf" srcId="{6F670EC3-3470-4C38-96E1-4D55741AAA6F}" destId="{FD9CEFBD-7328-41F9-BDF4-D75E4AA391BD}" srcOrd="1" destOrd="0" presId="urn:microsoft.com/office/officeart/2005/8/layout/process1"/>
    <dgm:cxn modelId="{ABBAC752-BBEF-4234-8DDE-42C3964D09EB}" type="presOf" srcId="{6F670EC3-3470-4C38-96E1-4D55741AAA6F}" destId="{04727A95-7D08-42BF-9565-2C2969885BD0}" srcOrd="0" destOrd="0" presId="urn:microsoft.com/office/officeart/2005/8/layout/process1"/>
    <dgm:cxn modelId="{12D54675-78A8-44B6-840A-9CBCE1FD426E}" type="presOf" srcId="{495BC47B-5500-48C1-8C7F-039F6C16C0C5}" destId="{29873D5F-D43B-4711-89EB-1296E6A3B6C8}" srcOrd="0" destOrd="0" presId="urn:microsoft.com/office/officeart/2005/8/layout/process1"/>
    <dgm:cxn modelId="{6669E677-9BA2-4634-A634-90613C0FDBD4}" srcId="{B60488F4-5E2D-4EC8-8A17-B5003F01BB1C}" destId="{96342C0D-47E3-45BF-B780-7DF79C2DE7AA}" srcOrd="1" destOrd="0" parTransId="{2B5D29F7-746F-47FD-9CAD-2667A9C27ACF}" sibTransId="{6F670EC3-3470-4C38-96E1-4D55741AAA6F}"/>
    <dgm:cxn modelId="{70E8E3B5-0938-4A60-ABF5-B0630B7C3709}" type="presOf" srcId="{AD9DE81C-3FB8-4AFF-9E9B-0ED59CC6406E}" destId="{E848847B-0561-4A7F-B648-3F848FF21A59}" srcOrd="1" destOrd="0" presId="urn:microsoft.com/office/officeart/2005/8/layout/process1"/>
    <dgm:cxn modelId="{17EB51D6-4920-4F29-8D68-664BAA53C3F1}" type="presOf" srcId="{B60488F4-5E2D-4EC8-8A17-B5003F01BB1C}" destId="{864B669D-94DD-466D-B493-400E98092DB8}" srcOrd="0" destOrd="0" presId="urn:microsoft.com/office/officeart/2005/8/layout/process1"/>
    <dgm:cxn modelId="{61A9EAF2-537F-40EB-882E-82557BD7B8A3}" type="presOf" srcId="{96342C0D-47E3-45BF-B780-7DF79C2DE7AA}" destId="{8D69BBD4-93DD-4EF8-886E-710C4CB1C906}" srcOrd="0" destOrd="0" presId="urn:microsoft.com/office/officeart/2005/8/layout/process1"/>
    <dgm:cxn modelId="{9110BDD0-8C3F-4D48-B48B-7E55DE861BEF}" type="presParOf" srcId="{864B669D-94DD-466D-B493-400E98092DB8}" destId="{C1052209-FA47-4B98-BA6B-219A8903118A}" srcOrd="0" destOrd="0" presId="urn:microsoft.com/office/officeart/2005/8/layout/process1"/>
    <dgm:cxn modelId="{8E841F6B-3741-4829-9AC5-3F64A9AFFFE4}" type="presParOf" srcId="{864B669D-94DD-466D-B493-400E98092DB8}" destId="{0F7FEFF9-C037-40AA-87FF-3B80CF5960AB}" srcOrd="1" destOrd="0" presId="urn:microsoft.com/office/officeart/2005/8/layout/process1"/>
    <dgm:cxn modelId="{ED63A7D5-DEEC-43B0-801F-4F676FBCCDBA}" type="presParOf" srcId="{0F7FEFF9-C037-40AA-87FF-3B80CF5960AB}" destId="{E848847B-0561-4A7F-B648-3F848FF21A59}" srcOrd="0" destOrd="0" presId="urn:microsoft.com/office/officeart/2005/8/layout/process1"/>
    <dgm:cxn modelId="{9AD0C026-797A-47F5-A709-281E407A465F}" type="presParOf" srcId="{864B669D-94DD-466D-B493-400E98092DB8}" destId="{8D69BBD4-93DD-4EF8-886E-710C4CB1C906}" srcOrd="2" destOrd="0" presId="urn:microsoft.com/office/officeart/2005/8/layout/process1"/>
    <dgm:cxn modelId="{732E20BB-1FC2-45B4-8B69-4BB1B08C39A7}" type="presParOf" srcId="{864B669D-94DD-466D-B493-400E98092DB8}" destId="{04727A95-7D08-42BF-9565-2C2969885BD0}" srcOrd="3" destOrd="0" presId="urn:microsoft.com/office/officeart/2005/8/layout/process1"/>
    <dgm:cxn modelId="{EC772A9D-8A17-4D37-AF69-2D65CE4FE8CA}" type="presParOf" srcId="{04727A95-7D08-42BF-9565-2C2969885BD0}" destId="{FD9CEFBD-7328-41F9-BDF4-D75E4AA391BD}" srcOrd="0" destOrd="0" presId="urn:microsoft.com/office/officeart/2005/8/layout/process1"/>
    <dgm:cxn modelId="{76F765A4-12C6-4AFD-A377-2F083EBC4E6C}" type="presParOf" srcId="{864B669D-94DD-466D-B493-400E98092DB8}" destId="{29873D5F-D43B-4711-89EB-1296E6A3B6C8}"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D054D-3755-4CEC-9BC7-304FBDB70D30}" type="doc">
      <dgm:prSet loTypeId="urn:microsoft.com/office/officeart/2005/8/layout/radial5" loCatId="cycle" qsTypeId="urn:microsoft.com/office/officeart/2005/8/quickstyle/simple1" qsCatId="simple" csTypeId="urn:microsoft.com/office/officeart/2005/8/colors/accent0_3" csCatId="mainScheme" phldr="1"/>
      <dgm:spPr/>
      <dgm:t>
        <a:bodyPr/>
        <a:lstStyle/>
        <a:p>
          <a:endParaRPr lang="en-US"/>
        </a:p>
      </dgm:t>
    </dgm:pt>
    <dgm:pt modelId="{BE42ABCF-B85F-44DB-B4B9-D15385698E6E}">
      <dgm:prSet phldrT="[Text]" custT="1"/>
      <dgm:spPr/>
      <dgm:t>
        <a:bodyPr/>
        <a:lstStyle/>
        <a:p>
          <a:r>
            <a:rPr lang="en-US" sz="3200" b="1" cap="small" baseline="0">
              <a:latin typeface="+mj-lt"/>
            </a:rPr>
            <a:t>Why</a:t>
          </a:r>
        </a:p>
      </dgm:t>
    </dgm:pt>
    <dgm:pt modelId="{D91D7A4F-C504-470F-9D2A-D355CDF505E8}" type="parTrans" cxnId="{A59B0B85-ED00-45FA-92F1-FF76B280614D}">
      <dgm:prSet/>
      <dgm:spPr/>
      <dgm:t>
        <a:bodyPr/>
        <a:lstStyle/>
        <a:p>
          <a:endParaRPr lang="en-US"/>
        </a:p>
      </dgm:t>
    </dgm:pt>
    <dgm:pt modelId="{811CA6B6-BB9F-483D-B2F0-120DC5C70E82}" type="sibTrans" cxnId="{A59B0B85-ED00-45FA-92F1-FF76B280614D}">
      <dgm:prSet/>
      <dgm:spPr/>
      <dgm:t>
        <a:bodyPr/>
        <a:lstStyle/>
        <a:p>
          <a:endParaRPr lang="en-US"/>
        </a:p>
      </dgm:t>
    </dgm:pt>
    <dgm:pt modelId="{88D69E49-20F1-4BE7-B0C3-1858396A74B0}">
      <dgm:prSet phldrT="[Text]" custT="1"/>
      <dgm:spPr/>
      <dgm:t>
        <a:bodyPr/>
        <a:lstStyle/>
        <a:p>
          <a:r>
            <a:rPr lang="en-US" sz="1400" b="1">
              <a:latin typeface="+mj-lt"/>
            </a:rPr>
            <a:t>Required</a:t>
          </a:r>
        </a:p>
      </dgm:t>
    </dgm:pt>
    <dgm:pt modelId="{3311F51F-1703-46C7-96EB-F220AAC38BEC}" type="parTrans" cxnId="{942CF27E-B168-49AC-8A37-6FDE452D2ED6}">
      <dgm:prSet/>
      <dgm:spPr/>
      <dgm:t>
        <a:bodyPr/>
        <a:lstStyle/>
        <a:p>
          <a:endParaRPr lang="en-US"/>
        </a:p>
      </dgm:t>
    </dgm:pt>
    <dgm:pt modelId="{088161E2-3720-4B37-9308-2A2E0F303657}" type="sibTrans" cxnId="{942CF27E-B168-49AC-8A37-6FDE452D2ED6}">
      <dgm:prSet/>
      <dgm:spPr/>
      <dgm:t>
        <a:bodyPr/>
        <a:lstStyle/>
        <a:p>
          <a:endParaRPr lang="en-US"/>
        </a:p>
      </dgm:t>
    </dgm:pt>
    <dgm:pt modelId="{51953D8E-ADD6-4AF3-BDD1-F960B9FEBFD6}">
      <dgm:prSet phldrT="[Text]" custT="1"/>
      <dgm:spPr/>
      <dgm:t>
        <a:bodyPr/>
        <a:lstStyle/>
        <a:p>
          <a:r>
            <a:rPr lang="en-US" sz="1400" b="1">
              <a:latin typeface="+mj-lt"/>
            </a:rPr>
            <a:t>Improves quality of programs</a:t>
          </a:r>
        </a:p>
      </dgm:t>
    </dgm:pt>
    <dgm:pt modelId="{77AB1C49-DC14-4DCB-9B3D-10E35A42E372}" type="parTrans" cxnId="{25588293-6DC4-4E78-9768-CF43A28DFB30}">
      <dgm:prSet/>
      <dgm:spPr/>
      <dgm:t>
        <a:bodyPr/>
        <a:lstStyle/>
        <a:p>
          <a:endParaRPr lang="en-US"/>
        </a:p>
      </dgm:t>
    </dgm:pt>
    <dgm:pt modelId="{A1125163-B921-4049-8EDB-3AC7373677F0}" type="sibTrans" cxnId="{25588293-6DC4-4E78-9768-CF43A28DFB30}">
      <dgm:prSet/>
      <dgm:spPr/>
      <dgm:t>
        <a:bodyPr/>
        <a:lstStyle/>
        <a:p>
          <a:endParaRPr lang="en-US"/>
        </a:p>
      </dgm:t>
    </dgm:pt>
    <dgm:pt modelId="{D48B3BB6-BB4D-42F2-A1B5-AC12B5455F81}">
      <dgm:prSet phldrT="[Text]" custT="1"/>
      <dgm:spPr/>
      <dgm:t>
        <a:bodyPr/>
        <a:lstStyle/>
        <a:p>
          <a:r>
            <a:rPr lang="en-US" sz="1400" b="1">
              <a:latin typeface="+mj-lt"/>
            </a:rPr>
            <a:t>Provides essential program &amp; agency information  and data</a:t>
          </a:r>
        </a:p>
      </dgm:t>
    </dgm:pt>
    <dgm:pt modelId="{2634CB18-E8B9-461A-8C82-3B9C86A09CF5}" type="parTrans" cxnId="{9D7F846E-D656-405D-9809-76A24301DAB0}">
      <dgm:prSet/>
      <dgm:spPr/>
      <dgm:t>
        <a:bodyPr/>
        <a:lstStyle/>
        <a:p>
          <a:endParaRPr lang="en-US"/>
        </a:p>
      </dgm:t>
    </dgm:pt>
    <dgm:pt modelId="{237A8CAF-B21B-4002-993F-01A0E93847DE}" type="sibTrans" cxnId="{9D7F846E-D656-405D-9809-76A24301DAB0}">
      <dgm:prSet/>
      <dgm:spPr/>
      <dgm:t>
        <a:bodyPr/>
        <a:lstStyle/>
        <a:p>
          <a:endParaRPr lang="en-US"/>
        </a:p>
      </dgm:t>
    </dgm:pt>
    <dgm:pt modelId="{A21E4944-B605-4AC0-B220-EDCDB40AAE67}">
      <dgm:prSet phldrT="[Text]" custT="1"/>
      <dgm:spPr/>
      <dgm:t>
        <a:bodyPr/>
        <a:lstStyle/>
        <a:p>
          <a:r>
            <a:rPr lang="en-US" sz="1400" b="1">
              <a:latin typeface="+mj-lt"/>
            </a:rPr>
            <a:t>Helps with grants &amp; funding</a:t>
          </a:r>
        </a:p>
      </dgm:t>
    </dgm:pt>
    <dgm:pt modelId="{E35D870E-B260-478D-9370-DA1E51B5C7AA}" type="parTrans" cxnId="{C6C7263C-86A4-45C0-BFD8-C5D1866693FE}">
      <dgm:prSet/>
      <dgm:spPr/>
      <dgm:t>
        <a:bodyPr/>
        <a:lstStyle/>
        <a:p>
          <a:endParaRPr lang="en-US"/>
        </a:p>
      </dgm:t>
    </dgm:pt>
    <dgm:pt modelId="{302D77D7-2842-4103-8EFF-AC1B21845D78}" type="sibTrans" cxnId="{C6C7263C-86A4-45C0-BFD8-C5D1866693FE}">
      <dgm:prSet/>
      <dgm:spPr/>
      <dgm:t>
        <a:bodyPr/>
        <a:lstStyle/>
        <a:p>
          <a:endParaRPr lang="en-US"/>
        </a:p>
      </dgm:t>
    </dgm:pt>
    <dgm:pt modelId="{F87F817F-BCB2-492D-B3C6-36D291FF5769}">
      <dgm:prSet custT="1"/>
      <dgm:spPr/>
      <dgm:t>
        <a:bodyPr/>
        <a:lstStyle/>
        <a:p>
          <a:r>
            <a:rPr lang="en-US" sz="1400" b="1">
              <a:latin typeface="+mj-lt"/>
            </a:rPr>
            <a:t>Improves outcomes</a:t>
          </a:r>
        </a:p>
      </dgm:t>
    </dgm:pt>
    <dgm:pt modelId="{A9C629CA-272D-4C27-A91A-B2B91772D1EE}" type="parTrans" cxnId="{D8AD1B28-E122-4090-AE28-5AAC5595D961}">
      <dgm:prSet/>
      <dgm:spPr/>
      <dgm:t>
        <a:bodyPr/>
        <a:lstStyle/>
        <a:p>
          <a:endParaRPr lang="en-US"/>
        </a:p>
      </dgm:t>
    </dgm:pt>
    <dgm:pt modelId="{1B8629FF-4909-4AC7-8613-34E9E60DD67B}" type="sibTrans" cxnId="{D8AD1B28-E122-4090-AE28-5AAC5595D961}">
      <dgm:prSet/>
      <dgm:spPr/>
      <dgm:t>
        <a:bodyPr/>
        <a:lstStyle/>
        <a:p>
          <a:endParaRPr lang="en-US"/>
        </a:p>
      </dgm:t>
    </dgm:pt>
    <dgm:pt modelId="{D13545E5-25A9-407D-B191-16AFCE2A3797}">
      <dgm:prSet custT="1"/>
      <dgm:spPr/>
      <dgm:t>
        <a:bodyPr/>
        <a:lstStyle/>
        <a:p>
          <a:r>
            <a:rPr lang="en-US" sz="1400" b="1">
              <a:latin typeface="+mj-lt"/>
            </a:rPr>
            <a:t>Improves polices &amp; procedures</a:t>
          </a:r>
        </a:p>
      </dgm:t>
    </dgm:pt>
    <dgm:pt modelId="{094B8E46-2D92-49C2-B8B6-D0069D71A294}" type="parTrans" cxnId="{BC489858-1B31-4D83-8A80-C5F877911396}">
      <dgm:prSet/>
      <dgm:spPr/>
      <dgm:t>
        <a:bodyPr/>
        <a:lstStyle/>
        <a:p>
          <a:endParaRPr lang="en-US"/>
        </a:p>
      </dgm:t>
    </dgm:pt>
    <dgm:pt modelId="{FD2A4244-5C6E-49C9-9522-89C21A022905}" type="sibTrans" cxnId="{BC489858-1B31-4D83-8A80-C5F877911396}">
      <dgm:prSet/>
      <dgm:spPr/>
      <dgm:t>
        <a:bodyPr/>
        <a:lstStyle/>
        <a:p>
          <a:endParaRPr lang="en-US"/>
        </a:p>
      </dgm:t>
    </dgm:pt>
    <dgm:pt modelId="{98242AAB-FFBE-45B1-8AB9-0AA8519F9797}">
      <dgm:prSet/>
      <dgm:spPr/>
      <dgm:t>
        <a:bodyPr/>
        <a:lstStyle/>
        <a:p>
          <a:r>
            <a:rPr lang="en-US" b="1">
              <a:latin typeface="+mj-lt"/>
            </a:rPr>
            <a:t>Keeps agency in compliance with all standards, rules &amp; requirements</a:t>
          </a:r>
        </a:p>
      </dgm:t>
    </dgm:pt>
    <dgm:pt modelId="{B0B21192-EEDC-47A7-B1BA-916E93F12D76}" type="parTrans" cxnId="{6C8CA06B-D4F3-459B-B4C1-7FF21842ADD5}">
      <dgm:prSet/>
      <dgm:spPr/>
      <dgm:t>
        <a:bodyPr/>
        <a:lstStyle/>
        <a:p>
          <a:endParaRPr lang="en-US"/>
        </a:p>
      </dgm:t>
    </dgm:pt>
    <dgm:pt modelId="{93B6AD2F-1E4A-4A2B-9429-C1647B4699D8}" type="sibTrans" cxnId="{6C8CA06B-D4F3-459B-B4C1-7FF21842ADD5}">
      <dgm:prSet/>
      <dgm:spPr/>
      <dgm:t>
        <a:bodyPr/>
        <a:lstStyle/>
        <a:p>
          <a:endParaRPr lang="en-US"/>
        </a:p>
      </dgm:t>
    </dgm:pt>
    <dgm:pt modelId="{F0A10851-3F33-4F86-B7EC-620A0608DF3F}" type="pres">
      <dgm:prSet presAssocID="{06DD054D-3755-4CEC-9BC7-304FBDB70D30}" presName="Name0" presStyleCnt="0">
        <dgm:presLayoutVars>
          <dgm:chMax val="1"/>
          <dgm:dir/>
          <dgm:animLvl val="ctr"/>
          <dgm:resizeHandles val="exact"/>
        </dgm:presLayoutVars>
      </dgm:prSet>
      <dgm:spPr/>
    </dgm:pt>
    <dgm:pt modelId="{481DFB2E-67C0-43F4-B872-3B089B5D903F}" type="pres">
      <dgm:prSet presAssocID="{BE42ABCF-B85F-44DB-B4B9-D15385698E6E}" presName="centerShape" presStyleLbl="node0" presStyleIdx="0" presStyleCnt="1" custScaleX="146410" custScaleY="146410"/>
      <dgm:spPr/>
    </dgm:pt>
    <dgm:pt modelId="{29865198-8647-49F5-ABC2-D0DB48CC5B1C}" type="pres">
      <dgm:prSet presAssocID="{3311F51F-1703-46C7-96EB-F220AAC38BEC}" presName="parTrans" presStyleLbl="sibTrans2D1" presStyleIdx="0" presStyleCnt="7"/>
      <dgm:spPr/>
    </dgm:pt>
    <dgm:pt modelId="{9F01F4A4-22EF-4DAA-B484-C11116BB44D3}" type="pres">
      <dgm:prSet presAssocID="{3311F51F-1703-46C7-96EB-F220AAC38BEC}" presName="connectorText" presStyleLbl="sibTrans2D1" presStyleIdx="0" presStyleCnt="7"/>
      <dgm:spPr/>
    </dgm:pt>
    <dgm:pt modelId="{710886D2-0077-43F9-B2FA-22CAA9AE6000}" type="pres">
      <dgm:prSet presAssocID="{88D69E49-20F1-4BE7-B0C3-1858396A74B0}" presName="node" presStyleLbl="node1" presStyleIdx="0" presStyleCnt="7" custScaleX="110000" custScaleY="110000">
        <dgm:presLayoutVars>
          <dgm:bulletEnabled val="1"/>
        </dgm:presLayoutVars>
      </dgm:prSet>
      <dgm:spPr/>
    </dgm:pt>
    <dgm:pt modelId="{1F74BD6B-9653-4BDA-A758-359436F3AF24}" type="pres">
      <dgm:prSet presAssocID="{77AB1C49-DC14-4DCB-9B3D-10E35A42E372}" presName="parTrans" presStyleLbl="sibTrans2D1" presStyleIdx="1" presStyleCnt="7"/>
      <dgm:spPr/>
    </dgm:pt>
    <dgm:pt modelId="{8E70475D-CA57-4746-8867-AFB3982FBD2B}" type="pres">
      <dgm:prSet presAssocID="{77AB1C49-DC14-4DCB-9B3D-10E35A42E372}" presName="connectorText" presStyleLbl="sibTrans2D1" presStyleIdx="1" presStyleCnt="7"/>
      <dgm:spPr/>
    </dgm:pt>
    <dgm:pt modelId="{2C7516CA-63AA-41EB-B1C9-243A0B60CA4D}" type="pres">
      <dgm:prSet presAssocID="{51953D8E-ADD6-4AF3-BDD1-F960B9FEBFD6}" presName="node" presStyleLbl="node1" presStyleIdx="1" presStyleCnt="7" custScaleX="110000" custScaleY="110000">
        <dgm:presLayoutVars>
          <dgm:bulletEnabled val="1"/>
        </dgm:presLayoutVars>
      </dgm:prSet>
      <dgm:spPr/>
    </dgm:pt>
    <dgm:pt modelId="{B7A182C3-F948-4A6A-9FE1-ACD25CE8DD96}" type="pres">
      <dgm:prSet presAssocID="{2634CB18-E8B9-461A-8C82-3B9C86A09CF5}" presName="parTrans" presStyleLbl="sibTrans2D1" presStyleIdx="2" presStyleCnt="7"/>
      <dgm:spPr/>
    </dgm:pt>
    <dgm:pt modelId="{4CC36E93-0172-43E7-9BC3-8BCC337A157A}" type="pres">
      <dgm:prSet presAssocID="{2634CB18-E8B9-461A-8C82-3B9C86A09CF5}" presName="connectorText" presStyleLbl="sibTrans2D1" presStyleIdx="2" presStyleCnt="7"/>
      <dgm:spPr/>
    </dgm:pt>
    <dgm:pt modelId="{4313141B-4D43-498D-AFFD-E0932254E67C}" type="pres">
      <dgm:prSet presAssocID="{D48B3BB6-BB4D-42F2-A1B5-AC12B5455F81}" presName="node" presStyleLbl="node1" presStyleIdx="2" presStyleCnt="7" custScaleX="110000" custScaleY="110000">
        <dgm:presLayoutVars>
          <dgm:bulletEnabled val="1"/>
        </dgm:presLayoutVars>
      </dgm:prSet>
      <dgm:spPr/>
    </dgm:pt>
    <dgm:pt modelId="{F9783F00-D5DB-4FB8-A66C-A0F64B57B814}" type="pres">
      <dgm:prSet presAssocID="{E35D870E-B260-478D-9370-DA1E51B5C7AA}" presName="parTrans" presStyleLbl="sibTrans2D1" presStyleIdx="3" presStyleCnt="7"/>
      <dgm:spPr/>
    </dgm:pt>
    <dgm:pt modelId="{4A24870F-9210-4BB0-A557-EFBCA5512C4F}" type="pres">
      <dgm:prSet presAssocID="{E35D870E-B260-478D-9370-DA1E51B5C7AA}" presName="connectorText" presStyleLbl="sibTrans2D1" presStyleIdx="3" presStyleCnt="7"/>
      <dgm:spPr/>
    </dgm:pt>
    <dgm:pt modelId="{6F374ACD-12AD-4800-B685-19C314D15399}" type="pres">
      <dgm:prSet presAssocID="{A21E4944-B605-4AC0-B220-EDCDB40AAE67}" presName="node" presStyleLbl="node1" presStyleIdx="3" presStyleCnt="7" custScaleX="110000" custScaleY="110000">
        <dgm:presLayoutVars>
          <dgm:bulletEnabled val="1"/>
        </dgm:presLayoutVars>
      </dgm:prSet>
      <dgm:spPr/>
    </dgm:pt>
    <dgm:pt modelId="{3C786986-7640-42BF-9781-B9D829D848B2}" type="pres">
      <dgm:prSet presAssocID="{A9C629CA-272D-4C27-A91A-B2B91772D1EE}" presName="parTrans" presStyleLbl="sibTrans2D1" presStyleIdx="4" presStyleCnt="7"/>
      <dgm:spPr/>
    </dgm:pt>
    <dgm:pt modelId="{623662FE-352D-4F71-93EC-8DBAC5474A0D}" type="pres">
      <dgm:prSet presAssocID="{A9C629CA-272D-4C27-A91A-B2B91772D1EE}" presName="connectorText" presStyleLbl="sibTrans2D1" presStyleIdx="4" presStyleCnt="7"/>
      <dgm:spPr/>
    </dgm:pt>
    <dgm:pt modelId="{1D1CA92F-5850-4AE0-AD2B-043C43F34A74}" type="pres">
      <dgm:prSet presAssocID="{F87F817F-BCB2-492D-B3C6-36D291FF5769}" presName="node" presStyleLbl="node1" presStyleIdx="4" presStyleCnt="7" custScaleX="110000" custScaleY="110000">
        <dgm:presLayoutVars>
          <dgm:bulletEnabled val="1"/>
        </dgm:presLayoutVars>
      </dgm:prSet>
      <dgm:spPr/>
    </dgm:pt>
    <dgm:pt modelId="{6F952111-75DD-41C4-8745-B10F816E90A7}" type="pres">
      <dgm:prSet presAssocID="{094B8E46-2D92-49C2-B8B6-D0069D71A294}" presName="parTrans" presStyleLbl="sibTrans2D1" presStyleIdx="5" presStyleCnt="7"/>
      <dgm:spPr/>
    </dgm:pt>
    <dgm:pt modelId="{13535CDA-E025-4953-B0B7-E02AFDEA9B01}" type="pres">
      <dgm:prSet presAssocID="{094B8E46-2D92-49C2-B8B6-D0069D71A294}" presName="connectorText" presStyleLbl="sibTrans2D1" presStyleIdx="5" presStyleCnt="7"/>
      <dgm:spPr/>
    </dgm:pt>
    <dgm:pt modelId="{2439FEB3-30DE-4197-93AE-E6B89046F2A4}" type="pres">
      <dgm:prSet presAssocID="{D13545E5-25A9-407D-B191-16AFCE2A3797}" presName="node" presStyleLbl="node1" presStyleIdx="5" presStyleCnt="7" custScaleX="110000" custScaleY="110000">
        <dgm:presLayoutVars>
          <dgm:bulletEnabled val="1"/>
        </dgm:presLayoutVars>
      </dgm:prSet>
      <dgm:spPr/>
    </dgm:pt>
    <dgm:pt modelId="{4F8260E7-E93F-49D0-A644-26987DD341F6}" type="pres">
      <dgm:prSet presAssocID="{B0B21192-EEDC-47A7-B1BA-916E93F12D76}" presName="parTrans" presStyleLbl="sibTrans2D1" presStyleIdx="6" presStyleCnt="7"/>
      <dgm:spPr/>
    </dgm:pt>
    <dgm:pt modelId="{EBBA937B-5A46-4423-AEB0-AD219F68BA57}" type="pres">
      <dgm:prSet presAssocID="{B0B21192-EEDC-47A7-B1BA-916E93F12D76}" presName="connectorText" presStyleLbl="sibTrans2D1" presStyleIdx="6" presStyleCnt="7"/>
      <dgm:spPr/>
    </dgm:pt>
    <dgm:pt modelId="{614C3E54-5E74-4E4F-830F-471A892969F1}" type="pres">
      <dgm:prSet presAssocID="{98242AAB-FFBE-45B1-8AB9-0AA8519F9797}" presName="node" presStyleLbl="node1" presStyleIdx="6" presStyleCnt="7" custScaleX="110000" custScaleY="110000">
        <dgm:presLayoutVars>
          <dgm:bulletEnabled val="1"/>
        </dgm:presLayoutVars>
      </dgm:prSet>
      <dgm:spPr/>
    </dgm:pt>
  </dgm:ptLst>
  <dgm:cxnLst>
    <dgm:cxn modelId="{70F32802-EF41-41E5-B486-F5340DDE8040}" type="presOf" srcId="{2634CB18-E8B9-461A-8C82-3B9C86A09CF5}" destId="{4CC36E93-0172-43E7-9BC3-8BCC337A157A}" srcOrd="1" destOrd="0" presId="urn:microsoft.com/office/officeart/2005/8/layout/radial5"/>
    <dgm:cxn modelId="{3351E103-49B6-4BD7-84EC-E2A3A1A36EA1}" type="presOf" srcId="{D48B3BB6-BB4D-42F2-A1B5-AC12B5455F81}" destId="{4313141B-4D43-498D-AFFD-E0932254E67C}" srcOrd="0" destOrd="0" presId="urn:microsoft.com/office/officeart/2005/8/layout/radial5"/>
    <dgm:cxn modelId="{8F5ED409-25E6-4C56-BC23-7362E875E622}" type="presOf" srcId="{2634CB18-E8B9-461A-8C82-3B9C86A09CF5}" destId="{B7A182C3-F948-4A6A-9FE1-ACD25CE8DD96}" srcOrd="0" destOrd="0" presId="urn:microsoft.com/office/officeart/2005/8/layout/radial5"/>
    <dgm:cxn modelId="{F963BD12-6215-4EE4-BCF5-C2876FCE5B66}" type="presOf" srcId="{A9C629CA-272D-4C27-A91A-B2B91772D1EE}" destId="{623662FE-352D-4F71-93EC-8DBAC5474A0D}" srcOrd="1" destOrd="0" presId="urn:microsoft.com/office/officeart/2005/8/layout/radial5"/>
    <dgm:cxn modelId="{4BEA851B-6D80-4773-AB0E-D1643AE4B828}" type="presOf" srcId="{3311F51F-1703-46C7-96EB-F220AAC38BEC}" destId="{29865198-8647-49F5-ABC2-D0DB48CC5B1C}" srcOrd="0" destOrd="0" presId="urn:microsoft.com/office/officeart/2005/8/layout/radial5"/>
    <dgm:cxn modelId="{D8AD1B28-E122-4090-AE28-5AAC5595D961}" srcId="{BE42ABCF-B85F-44DB-B4B9-D15385698E6E}" destId="{F87F817F-BCB2-492D-B3C6-36D291FF5769}" srcOrd="4" destOrd="0" parTransId="{A9C629CA-272D-4C27-A91A-B2B91772D1EE}" sibTransId="{1B8629FF-4909-4AC7-8613-34E9E60DD67B}"/>
    <dgm:cxn modelId="{9D757A39-2096-405E-9451-00F7F0104CE1}" type="presOf" srcId="{B0B21192-EEDC-47A7-B1BA-916E93F12D76}" destId="{EBBA937B-5A46-4423-AEB0-AD219F68BA57}" srcOrd="1" destOrd="0" presId="urn:microsoft.com/office/officeart/2005/8/layout/radial5"/>
    <dgm:cxn modelId="{39C4163B-FEE2-4717-A5D4-C7A883DB141C}" type="presOf" srcId="{77AB1C49-DC14-4DCB-9B3D-10E35A42E372}" destId="{1F74BD6B-9653-4BDA-A758-359436F3AF24}" srcOrd="0" destOrd="0" presId="urn:microsoft.com/office/officeart/2005/8/layout/radial5"/>
    <dgm:cxn modelId="{C6C7263C-86A4-45C0-BFD8-C5D1866693FE}" srcId="{BE42ABCF-B85F-44DB-B4B9-D15385698E6E}" destId="{A21E4944-B605-4AC0-B220-EDCDB40AAE67}" srcOrd="3" destOrd="0" parTransId="{E35D870E-B260-478D-9370-DA1E51B5C7AA}" sibTransId="{302D77D7-2842-4103-8EFF-AC1B21845D78}"/>
    <dgm:cxn modelId="{64A76940-5A87-4F48-AFD2-D1F74A495F8B}" type="presOf" srcId="{77AB1C49-DC14-4DCB-9B3D-10E35A42E372}" destId="{8E70475D-CA57-4746-8867-AFB3982FBD2B}" srcOrd="1" destOrd="0" presId="urn:microsoft.com/office/officeart/2005/8/layout/radial5"/>
    <dgm:cxn modelId="{E36AF363-09C9-4735-82EA-3708D00EF014}" type="presOf" srcId="{88D69E49-20F1-4BE7-B0C3-1858396A74B0}" destId="{710886D2-0077-43F9-B2FA-22CAA9AE6000}" srcOrd="0" destOrd="0" presId="urn:microsoft.com/office/officeart/2005/8/layout/radial5"/>
    <dgm:cxn modelId="{9A28BD65-B00C-4E4D-AB89-F54ADDC109AD}" type="presOf" srcId="{A21E4944-B605-4AC0-B220-EDCDB40AAE67}" destId="{6F374ACD-12AD-4800-B685-19C314D15399}" srcOrd="0" destOrd="0" presId="urn:microsoft.com/office/officeart/2005/8/layout/radial5"/>
    <dgm:cxn modelId="{96EF8F4B-DCCD-4AB8-AF1F-42CD437B1DB9}" type="presOf" srcId="{094B8E46-2D92-49C2-B8B6-D0069D71A294}" destId="{13535CDA-E025-4953-B0B7-E02AFDEA9B01}" srcOrd="1" destOrd="0" presId="urn:microsoft.com/office/officeart/2005/8/layout/radial5"/>
    <dgm:cxn modelId="{6C8CA06B-D4F3-459B-B4C1-7FF21842ADD5}" srcId="{BE42ABCF-B85F-44DB-B4B9-D15385698E6E}" destId="{98242AAB-FFBE-45B1-8AB9-0AA8519F9797}" srcOrd="6" destOrd="0" parTransId="{B0B21192-EEDC-47A7-B1BA-916E93F12D76}" sibTransId="{93B6AD2F-1E4A-4A2B-9429-C1647B4699D8}"/>
    <dgm:cxn modelId="{9D7F846E-D656-405D-9809-76A24301DAB0}" srcId="{BE42ABCF-B85F-44DB-B4B9-D15385698E6E}" destId="{D48B3BB6-BB4D-42F2-A1B5-AC12B5455F81}" srcOrd="2" destOrd="0" parTransId="{2634CB18-E8B9-461A-8C82-3B9C86A09CF5}" sibTransId="{237A8CAF-B21B-4002-993F-01A0E93847DE}"/>
    <dgm:cxn modelId="{9056AA52-00C2-4BC4-8C05-4A583BADAA03}" type="presOf" srcId="{06DD054D-3755-4CEC-9BC7-304FBDB70D30}" destId="{F0A10851-3F33-4F86-B7EC-620A0608DF3F}" srcOrd="0" destOrd="0" presId="urn:microsoft.com/office/officeart/2005/8/layout/radial5"/>
    <dgm:cxn modelId="{2AC9D756-7D4B-4F33-B655-AD0A1AE696B0}" type="presOf" srcId="{A9C629CA-272D-4C27-A91A-B2B91772D1EE}" destId="{3C786986-7640-42BF-9781-B9D829D848B2}" srcOrd="0" destOrd="0" presId="urn:microsoft.com/office/officeart/2005/8/layout/radial5"/>
    <dgm:cxn modelId="{BC489858-1B31-4D83-8A80-C5F877911396}" srcId="{BE42ABCF-B85F-44DB-B4B9-D15385698E6E}" destId="{D13545E5-25A9-407D-B191-16AFCE2A3797}" srcOrd="5" destOrd="0" parTransId="{094B8E46-2D92-49C2-B8B6-D0069D71A294}" sibTransId="{FD2A4244-5C6E-49C9-9522-89C21A022905}"/>
    <dgm:cxn modelId="{942CF27E-B168-49AC-8A37-6FDE452D2ED6}" srcId="{BE42ABCF-B85F-44DB-B4B9-D15385698E6E}" destId="{88D69E49-20F1-4BE7-B0C3-1858396A74B0}" srcOrd="0" destOrd="0" parTransId="{3311F51F-1703-46C7-96EB-F220AAC38BEC}" sibTransId="{088161E2-3720-4B37-9308-2A2E0F303657}"/>
    <dgm:cxn modelId="{A59B0B85-ED00-45FA-92F1-FF76B280614D}" srcId="{06DD054D-3755-4CEC-9BC7-304FBDB70D30}" destId="{BE42ABCF-B85F-44DB-B4B9-D15385698E6E}" srcOrd="0" destOrd="0" parTransId="{D91D7A4F-C504-470F-9D2A-D355CDF505E8}" sibTransId="{811CA6B6-BB9F-483D-B2F0-120DC5C70E82}"/>
    <dgm:cxn modelId="{C25DC08B-ED46-4014-B22A-9D0694DA7DE9}" type="presOf" srcId="{D13545E5-25A9-407D-B191-16AFCE2A3797}" destId="{2439FEB3-30DE-4197-93AE-E6B89046F2A4}" srcOrd="0" destOrd="0" presId="urn:microsoft.com/office/officeart/2005/8/layout/radial5"/>
    <dgm:cxn modelId="{8676128D-63E5-43D6-9AF3-F57D049EEECE}" type="presOf" srcId="{3311F51F-1703-46C7-96EB-F220AAC38BEC}" destId="{9F01F4A4-22EF-4DAA-B484-C11116BB44D3}" srcOrd="1" destOrd="0" presId="urn:microsoft.com/office/officeart/2005/8/layout/radial5"/>
    <dgm:cxn modelId="{25588293-6DC4-4E78-9768-CF43A28DFB30}" srcId="{BE42ABCF-B85F-44DB-B4B9-D15385698E6E}" destId="{51953D8E-ADD6-4AF3-BDD1-F960B9FEBFD6}" srcOrd="1" destOrd="0" parTransId="{77AB1C49-DC14-4DCB-9B3D-10E35A42E372}" sibTransId="{A1125163-B921-4049-8EDB-3AC7373677F0}"/>
    <dgm:cxn modelId="{CF2867B1-9051-471D-92B6-719C591A008E}" type="presOf" srcId="{98242AAB-FFBE-45B1-8AB9-0AA8519F9797}" destId="{614C3E54-5E74-4E4F-830F-471A892969F1}" srcOrd="0" destOrd="0" presId="urn:microsoft.com/office/officeart/2005/8/layout/radial5"/>
    <dgm:cxn modelId="{F4D067CF-9654-48F5-A1A6-546F005BB047}" type="presOf" srcId="{B0B21192-EEDC-47A7-B1BA-916E93F12D76}" destId="{4F8260E7-E93F-49D0-A644-26987DD341F6}" srcOrd="0" destOrd="0" presId="urn:microsoft.com/office/officeart/2005/8/layout/radial5"/>
    <dgm:cxn modelId="{69063CD4-8663-43FF-8767-9E2587A8AEDB}" type="presOf" srcId="{51953D8E-ADD6-4AF3-BDD1-F960B9FEBFD6}" destId="{2C7516CA-63AA-41EB-B1C9-243A0B60CA4D}" srcOrd="0" destOrd="0" presId="urn:microsoft.com/office/officeart/2005/8/layout/radial5"/>
    <dgm:cxn modelId="{16A97CDF-20DF-405D-9344-50EED23353B7}" type="presOf" srcId="{094B8E46-2D92-49C2-B8B6-D0069D71A294}" destId="{6F952111-75DD-41C4-8745-B10F816E90A7}" srcOrd="0" destOrd="0" presId="urn:microsoft.com/office/officeart/2005/8/layout/radial5"/>
    <dgm:cxn modelId="{EAC328E0-425A-4577-8436-2B919A811673}" type="presOf" srcId="{F87F817F-BCB2-492D-B3C6-36D291FF5769}" destId="{1D1CA92F-5850-4AE0-AD2B-043C43F34A74}" srcOrd="0" destOrd="0" presId="urn:microsoft.com/office/officeart/2005/8/layout/radial5"/>
    <dgm:cxn modelId="{800559ED-70A7-4EDE-A5E6-C6519B14AB9F}" type="presOf" srcId="{E35D870E-B260-478D-9370-DA1E51B5C7AA}" destId="{F9783F00-D5DB-4FB8-A66C-A0F64B57B814}" srcOrd="0" destOrd="0" presId="urn:microsoft.com/office/officeart/2005/8/layout/radial5"/>
    <dgm:cxn modelId="{289F9EFD-E531-49B6-B511-B5D105B9195E}" type="presOf" srcId="{E35D870E-B260-478D-9370-DA1E51B5C7AA}" destId="{4A24870F-9210-4BB0-A557-EFBCA5512C4F}" srcOrd="1" destOrd="0" presId="urn:microsoft.com/office/officeart/2005/8/layout/radial5"/>
    <dgm:cxn modelId="{C0AB9BFF-0E52-4958-A44F-420674A7AAC5}" type="presOf" srcId="{BE42ABCF-B85F-44DB-B4B9-D15385698E6E}" destId="{481DFB2E-67C0-43F4-B872-3B089B5D903F}" srcOrd="0" destOrd="0" presId="urn:microsoft.com/office/officeart/2005/8/layout/radial5"/>
    <dgm:cxn modelId="{CA7F718F-C5CA-4FD5-B15A-A4A1A43BF637}" type="presParOf" srcId="{F0A10851-3F33-4F86-B7EC-620A0608DF3F}" destId="{481DFB2E-67C0-43F4-B872-3B089B5D903F}" srcOrd="0" destOrd="0" presId="urn:microsoft.com/office/officeart/2005/8/layout/radial5"/>
    <dgm:cxn modelId="{4643E400-D38A-43E2-8D5C-745ACAEF26E5}" type="presParOf" srcId="{F0A10851-3F33-4F86-B7EC-620A0608DF3F}" destId="{29865198-8647-49F5-ABC2-D0DB48CC5B1C}" srcOrd="1" destOrd="0" presId="urn:microsoft.com/office/officeart/2005/8/layout/radial5"/>
    <dgm:cxn modelId="{79AC0D25-32D5-455A-A58E-1738F912647A}" type="presParOf" srcId="{29865198-8647-49F5-ABC2-D0DB48CC5B1C}" destId="{9F01F4A4-22EF-4DAA-B484-C11116BB44D3}" srcOrd="0" destOrd="0" presId="urn:microsoft.com/office/officeart/2005/8/layout/radial5"/>
    <dgm:cxn modelId="{9FF0A3A6-6CB9-4ABE-BA86-21B660EF28F7}" type="presParOf" srcId="{F0A10851-3F33-4F86-B7EC-620A0608DF3F}" destId="{710886D2-0077-43F9-B2FA-22CAA9AE6000}" srcOrd="2" destOrd="0" presId="urn:microsoft.com/office/officeart/2005/8/layout/radial5"/>
    <dgm:cxn modelId="{6D1412B0-3AF4-4EA3-A1B3-7D50FFEF1915}" type="presParOf" srcId="{F0A10851-3F33-4F86-B7EC-620A0608DF3F}" destId="{1F74BD6B-9653-4BDA-A758-359436F3AF24}" srcOrd="3" destOrd="0" presId="urn:microsoft.com/office/officeart/2005/8/layout/radial5"/>
    <dgm:cxn modelId="{F6E7AFDF-79CD-4BAB-BE94-DD8E93D37F04}" type="presParOf" srcId="{1F74BD6B-9653-4BDA-A758-359436F3AF24}" destId="{8E70475D-CA57-4746-8867-AFB3982FBD2B}" srcOrd="0" destOrd="0" presId="urn:microsoft.com/office/officeart/2005/8/layout/radial5"/>
    <dgm:cxn modelId="{65193A84-D486-466A-9D7E-22BCEB70F64E}" type="presParOf" srcId="{F0A10851-3F33-4F86-B7EC-620A0608DF3F}" destId="{2C7516CA-63AA-41EB-B1C9-243A0B60CA4D}" srcOrd="4" destOrd="0" presId="urn:microsoft.com/office/officeart/2005/8/layout/radial5"/>
    <dgm:cxn modelId="{1CC01498-24DA-4A1E-B9CB-F615599362A6}" type="presParOf" srcId="{F0A10851-3F33-4F86-B7EC-620A0608DF3F}" destId="{B7A182C3-F948-4A6A-9FE1-ACD25CE8DD96}" srcOrd="5" destOrd="0" presId="urn:microsoft.com/office/officeart/2005/8/layout/radial5"/>
    <dgm:cxn modelId="{BC136915-8D40-4F6C-AE59-46667DC79680}" type="presParOf" srcId="{B7A182C3-F948-4A6A-9FE1-ACD25CE8DD96}" destId="{4CC36E93-0172-43E7-9BC3-8BCC337A157A}" srcOrd="0" destOrd="0" presId="urn:microsoft.com/office/officeart/2005/8/layout/radial5"/>
    <dgm:cxn modelId="{7CE5D6AB-5592-4EEF-8B14-C9BD6ED5479B}" type="presParOf" srcId="{F0A10851-3F33-4F86-B7EC-620A0608DF3F}" destId="{4313141B-4D43-498D-AFFD-E0932254E67C}" srcOrd="6" destOrd="0" presId="urn:microsoft.com/office/officeart/2005/8/layout/radial5"/>
    <dgm:cxn modelId="{1AD81022-80AB-4E3D-891A-C904014BD6A6}" type="presParOf" srcId="{F0A10851-3F33-4F86-B7EC-620A0608DF3F}" destId="{F9783F00-D5DB-4FB8-A66C-A0F64B57B814}" srcOrd="7" destOrd="0" presId="urn:microsoft.com/office/officeart/2005/8/layout/radial5"/>
    <dgm:cxn modelId="{0F8EEBE0-4BA4-4F6D-B367-DBC7C5B64884}" type="presParOf" srcId="{F9783F00-D5DB-4FB8-A66C-A0F64B57B814}" destId="{4A24870F-9210-4BB0-A557-EFBCA5512C4F}" srcOrd="0" destOrd="0" presId="urn:microsoft.com/office/officeart/2005/8/layout/radial5"/>
    <dgm:cxn modelId="{358D2C41-F62C-4748-A8EF-B1B1A99AEDC4}" type="presParOf" srcId="{F0A10851-3F33-4F86-B7EC-620A0608DF3F}" destId="{6F374ACD-12AD-4800-B685-19C314D15399}" srcOrd="8" destOrd="0" presId="urn:microsoft.com/office/officeart/2005/8/layout/radial5"/>
    <dgm:cxn modelId="{ACDC582B-6463-45EE-8808-4384399095BD}" type="presParOf" srcId="{F0A10851-3F33-4F86-B7EC-620A0608DF3F}" destId="{3C786986-7640-42BF-9781-B9D829D848B2}" srcOrd="9" destOrd="0" presId="urn:microsoft.com/office/officeart/2005/8/layout/radial5"/>
    <dgm:cxn modelId="{127B5FB4-598F-44C4-AA7F-1B2D59AAB41F}" type="presParOf" srcId="{3C786986-7640-42BF-9781-B9D829D848B2}" destId="{623662FE-352D-4F71-93EC-8DBAC5474A0D}" srcOrd="0" destOrd="0" presId="urn:microsoft.com/office/officeart/2005/8/layout/radial5"/>
    <dgm:cxn modelId="{703892CE-5A09-410A-A3FD-D8FD6867A428}" type="presParOf" srcId="{F0A10851-3F33-4F86-B7EC-620A0608DF3F}" destId="{1D1CA92F-5850-4AE0-AD2B-043C43F34A74}" srcOrd="10" destOrd="0" presId="urn:microsoft.com/office/officeart/2005/8/layout/radial5"/>
    <dgm:cxn modelId="{B80DDB7D-ADD4-424E-B64A-F3310D26612A}" type="presParOf" srcId="{F0A10851-3F33-4F86-B7EC-620A0608DF3F}" destId="{6F952111-75DD-41C4-8745-B10F816E90A7}" srcOrd="11" destOrd="0" presId="urn:microsoft.com/office/officeart/2005/8/layout/radial5"/>
    <dgm:cxn modelId="{36F17C39-A353-4981-8B52-7C2CB217133E}" type="presParOf" srcId="{6F952111-75DD-41C4-8745-B10F816E90A7}" destId="{13535CDA-E025-4953-B0B7-E02AFDEA9B01}" srcOrd="0" destOrd="0" presId="urn:microsoft.com/office/officeart/2005/8/layout/radial5"/>
    <dgm:cxn modelId="{C958C287-544F-4A81-AAE5-CBAC08E2C086}" type="presParOf" srcId="{F0A10851-3F33-4F86-B7EC-620A0608DF3F}" destId="{2439FEB3-30DE-4197-93AE-E6B89046F2A4}" srcOrd="12" destOrd="0" presId="urn:microsoft.com/office/officeart/2005/8/layout/radial5"/>
    <dgm:cxn modelId="{3EAF7AA6-1751-45A0-94AE-59CF180E99F2}" type="presParOf" srcId="{F0A10851-3F33-4F86-B7EC-620A0608DF3F}" destId="{4F8260E7-E93F-49D0-A644-26987DD341F6}" srcOrd="13" destOrd="0" presId="urn:microsoft.com/office/officeart/2005/8/layout/radial5"/>
    <dgm:cxn modelId="{79DF7229-34AE-474C-8F1B-C7B562000C1D}" type="presParOf" srcId="{4F8260E7-E93F-49D0-A644-26987DD341F6}" destId="{EBBA937B-5A46-4423-AEB0-AD219F68BA57}" srcOrd="0" destOrd="0" presId="urn:microsoft.com/office/officeart/2005/8/layout/radial5"/>
    <dgm:cxn modelId="{A340362D-4922-4CCE-AB51-4238A10D17E1}" type="presParOf" srcId="{F0A10851-3F33-4F86-B7EC-620A0608DF3F}" destId="{614C3E54-5E74-4E4F-830F-471A892969F1}" srcOrd="14"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036E1E-4544-4A37-830E-FCD507B158F9}" type="doc">
      <dgm:prSet loTypeId="urn:microsoft.com/office/officeart/2005/8/layout/chevron1" loCatId="process" qsTypeId="urn:microsoft.com/office/officeart/2005/8/quickstyle/simple1" qsCatId="simple" csTypeId="urn:microsoft.com/office/officeart/2005/8/colors/accent2_2" csCatId="accent2" phldr="1"/>
      <dgm:spPr/>
    </dgm:pt>
    <dgm:pt modelId="{A3A737EC-ADDE-4CB7-A46E-4619B2C9DCE9}">
      <dgm:prSet phldrT="[Text]"/>
      <dgm:spPr/>
      <dgm:t>
        <a:bodyPr/>
        <a:lstStyle/>
        <a:p>
          <a:pPr rtl="0"/>
          <a:r>
            <a:rPr lang="en-US"/>
            <a:t>What are </a:t>
          </a:r>
          <a:r>
            <a:rPr lang="en-US">
              <a:latin typeface="Century Gothic"/>
            </a:rPr>
            <a:t>we trying</a:t>
          </a:r>
          <a:r>
            <a:rPr lang="en-US"/>
            <a:t> to accomplish?</a:t>
          </a:r>
        </a:p>
      </dgm:t>
    </dgm:pt>
    <dgm:pt modelId="{113CD3FF-72DF-444F-B7E2-2517F84F429D}" type="parTrans" cxnId="{6DD3AFE6-9032-4379-95C3-C146FB8C2FD7}">
      <dgm:prSet/>
      <dgm:spPr/>
      <dgm:t>
        <a:bodyPr/>
        <a:lstStyle/>
        <a:p>
          <a:endParaRPr lang="en-US"/>
        </a:p>
      </dgm:t>
    </dgm:pt>
    <dgm:pt modelId="{462A145E-CCF0-4E0B-A136-349042BFCD96}" type="sibTrans" cxnId="{6DD3AFE6-9032-4379-95C3-C146FB8C2FD7}">
      <dgm:prSet/>
      <dgm:spPr/>
      <dgm:t>
        <a:bodyPr/>
        <a:lstStyle/>
        <a:p>
          <a:endParaRPr lang="en-US"/>
        </a:p>
      </dgm:t>
    </dgm:pt>
    <dgm:pt modelId="{2D042367-8DB1-4D3E-BE82-DB6432BA1180}">
      <dgm:prSet phldrT="[Text]"/>
      <dgm:spPr/>
      <dgm:t>
        <a:bodyPr/>
        <a:lstStyle/>
        <a:p>
          <a:r>
            <a:rPr lang="en-US"/>
            <a:t>How will we know that a change is an improvement?</a:t>
          </a:r>
        </a:p>
      </dgm:t>
    </dgm:pt>
    <dgm:pt modelId="{92960A38-F5D1-4801-AE68-B3BEE0512665}" type="parTrans" cxnId="{97B6B91A-F6D6-4BE4-BB3A-5CB3FBBF6886}">
      <dgm:prSet/>
      <dgm:spPr/>
      <dgm:t>
        <a:bodyPr/>
        <a:lstStyle/>
        <a:p>
          <a:endParaRPr lang="en-US"/>
        </a:p>
      </dgm:t>
    </dgm:pt>
    <dgm:pt modelId="{FBBCB11E-0E50-4773-9E81-928FF2960A3E}" type="sibTrans" cxnId="{97B6B91A-F6D6-4BE4-BB3A-5CB3FBBF6886}">
      <dgm:prSet/>
      <dgm:spPr/>
      <dgm:t>
        <a:bodyPr/>
        <a:lstStyle/>
        <a:p>
          <a:endParaRPr lang="en-US"/>
        </a:p>
      </dgm:t>
    </dgm:pt>
    <dgm:pt modelId="{D0E8FC11-5BB9-4D65-AD72-035DABE304ED}">
      <dgm:prSet phldrT="[Text]"/>
      <dgm:spPr/>
      <dgm:t>
        <a:bodyPr/>
        <a:lstStyle/>
        <a:p>
          <a:r>
            <a:rPr lang="en-US"/>
            <a:t>What change can we make that will result in improvement?</a:t>
          </a:r>
        </a:p>
      </dgm:t>
    </dgm:pt>
    <dgm:pt modelId="{33D64A7B-BC12-4349-A119-40E169F85E0C}" type="parTrans" cxnId="{1C31DECE-6BD4-4C5D-A1B8-A4172B432A98}">
      <dgm:prSet/>
      <dgm:spPr/>
      <dgm:t>
        <a:bodyPr/>
        <a:lstStyle/>
        <a:p>
          <a:endParaRPr lang="en-US"/>
        </a:p>
      </dgm:t>
    </dgm:pt>
    <dgm:pt modelId="{364013F3-ACF8-4D24-9944-38C1FA4EE275}" type="sibTrans" cxnId="{1C31DECE-6BD4-4C5D-A1B8-A4172B432A98}">
      <dgm:prSet/>
      <dgm:spPr/>
      <dgm:t>
        <a:bodyPr/>
        <a:lstStyle/>
        <a:p>
          <a:endParaRPr lang="en-US"/>
        </a:p>
      </dgm:t>
    </dgm:pt>
    <dgm:pt modelId="{F6C62706-496A-4D3F-B234-07143665C7C7}" type="pres">
      <dgm:prSet presAssocID="{DD036E1E-4544-4A37-830E-FCD507B158F9}" presName="Name0" presStyleCnt="0">
        <dgm:presLayoutVars>
          <dgm:dir/>
          <dgm:animLvl val="lvl"/>
          <dgm:resizeHandles val="exact"/>
        </dgm:presLayoutVars>
      </dgm:prSet>
      <dgm:spPr/>
    </dgm:pt>
    <dgm:pt modelId="{41C362F7-E9FF-4E08-BE64-4BA68486C92D}" type="pres">
      <dgm:prSet presAssocID="{A3A737EC-ADDE-4CB7-A46E-4619B2C9DCE9}" presName="parTxOnly" presStyleLbl="node1" presStyleIdx="0" presStyleCnt="3">
        <dgm:presLayoutVars>
          <dgm:chMax val="0"/>
          <dgm:chPref val="0"/>
          <dgm:bulletEnabled val="1"/>
        </dgm:presLayoutVars>
      </dgm:prSet>
      <dgm:spPr/>
    </dgm:pt>
    <dgm:pt modelId="{0CF7DFA1-7540-4053-A3D5-0C544CC34388}" type="pres">
      <dgm:prSet presAssocID="{462A145E-CCF0-4E0B-A136-349042BFCD96}" presName="parTxOnlySpace" presStyleCnt="0"/>
      <dgm:spPr/>
    </dgm:pt>
    <dgm:pt modelId="{55F64D1D-542C-4D02-8312-8FE7BD5D4F44}" type="pres">
      <dgm:prSet presAssocID="{2D042367-8DB1-4D3E-BE82-DB6432BA1180}" presName="parTxOnly" presStyleLbl="node1" presStyleIdx="1" presStyleCnt="3">
        <dgm:presLayoutVars>
          <dgm:chMax val="0"/>
          <dgm:chPref val="0"/>
          <dgm:bulletEnabled val="1"/>
        </dgm:presLayoutVars>
      </dgm:prSet>
      <dgm:spPr/>
    </dgm:pt>
    <dgm:pt modelId="{2E555D3A-9470-437F-8EAB-0D06C5855DDB}" type="pres">
      <dgm:prSet presAssocID="{FBBCB11E-0E50-4773-9E81-928FF2960A3E}" presName="parTxOnlySpace" presStyleCnt="0"/>
      <dgm:spPr/>
    </dgm:pt>
    <dgm:pt modelId="{048844EA-46A1-42FC-903D-91BD4293A997}" type="pres">
      <dgm:prSet presAssocID="{D0E8FC11-5BB9-4D65-AD72-035DABE304ED}" presName="parTxOnly" presStyleLbl="node1" presStyleIdx="2" presStyleCnt="3">
        <dgm:presLayoutVars>
          <dgm:chMax val="0"/>
          <dgm:chPref val="0"/>
          <dgm:bulletEnabled val="1"/>
        </dgm:presLayoutVars>
      </dgm:prSet>
      <dgm:spPr/>
    </dgm:pt>
  </dgm:ptLst>
  <dgm:cxnLst>
    <dgm:cxn modelId="{813D730F-BFA7-470D-808F-299E555F4B35}" type="presOf" srcId="{DD036E1E-4544-4A37-830E-FCD507B158F9}" destId="{F6C62706-496A-4D3F-B234-07143665C7C7}" srcOrd="0" destOrd="0" presId="urn:microsoft.com/office/officeart/2005/8/layout/chevron1"/>
    <dgm:cxn modelId="{97B6B91A-F6D6-4BE4-BB3A-5CB3FBBF6886}" srcId="{DD036E1E-4544-4A37-830E-FCD507B158F9}" destId="{2D042367-8DB1-4D3E-BE82-DB6432BA1180}" srcOrd="1" destOrd="0" parTransId="{92960A38-F5D1-4801-AE68-B3BEE0512665}" sibTransId="{FBBCB11E-0E50-4773-9E81-928FF2960A3E}"/>
    <dgm:cxn modelId="{48222A47-93D2-49B4-822E-CA4BD6321258}" type="presOf" srcId="{2D042367-8DB1-4D3E-BE82-DB6432BA1180}" destId="{55F64D1D-542C-4D02-8312-8FE7BD5D4F44}" srcOrd="0" destOrd="0" presId="urn:microsoft.com/office/officeart/2005/8/layout/chevron1"/>
    <dgm:cxn modelId="{ABFC3774-C66D-4E03-BF67-6E9D95667546}" type="presOf" srcId="{A3A737EC-ADDE-4CB7-A46E-4619B2C9DCE9}" destId="{41C362F7-E9FF-4E08-BE64-4BA68486C92D}" srcOrd="0" destOrd="0" presId="urn:microsoft.com/office/officeart/2005/8/layout/chevron1"/>
    <dgm:cxn modelId="{1C31DECE-6BD4-4C5D-A1B8-A4172B432A98}" srcId="{DD036E1E-4544-4A37-830E-FCD507B158F9}" destId="{D0E8FC11-5BB9-4D65-AD72-035DABE304ED}" srcOrd="2" destOrd="0" parTransId="{33D64A7B-BC12-4349-A119-40E169F85E0C}" sibTransId="{364013F3-ACF8-4D24-9944-38C1FA4EE275}"/>
    <dgm:cxn modelId="{6DD3AFE6-9032-4379-95C3-C146FB8C2FD7}" srcId="{DD036E1E-4544-4A37-830E-FCD507B158F9}" destId="{A3A737EC-ADDE-4CB7-A46E-4619B2C9DCE9}" srcOrd="0" destOrd="0" parTransId="{113CD3FF-72DF-444F-B7E2-2517F84F429D}" sibTransId="{462A145E-CCF0-4E0B-A136-349042BFCD96}"/>
    <dgm:cxn modelId="{CD3453F3-CBC4-453A-BC8F-B6A4E4385404}" type="presOf" srcId="{D0E8FC11-5BB9-4D65-AD72-035DABE304ED}" destId="{048844EA-46A1-42FC-903D-91BD4293A997}" srcOrd="0" destOrd="0" presId="urn:microsoft.com/office/officeart/2005/8/layout/chevron1"/>
    <dgm:cxn modelId="{8ACB0C3C-3BF3-4AA8-93A0-193556E87437}" type="presParOf" srcId="{F6C62706-496A-4D3F-B234-07143665C7C7}" destId="{41C362F7-E9FF-4E08-BE64-4BA68486C92D}" srcOrd="0" destOrd="0" presId="urn:microsoft.com/office/officeart/2005/8/layout/chevron1"/>
    <dgm:cxn modelId="{28919C4A-0F91-4CDC-BCEE-853A282C9A62}" type="presParOf" srcId="{F6C62706-496A-4D3F-B234-07143665C7C7}" destId="{0CF7DFA1-7540-4053-A3D5-0C544CC34388}" srcOrd="1" destOrd="0" presId="urn:microsoft.com/office/officeart/2005/8/layout/chevron1"/>
    <dgm:cxn modelId="{7B693EF0-472E-4C6A-BB8B-85121ABDB884}" type="presParOf" srcId="{F6C62706-496A-4D3F-B234-07143665C7C7}" destId="{55F64D1D-542C-4D02-8312-8FE7BD5D4F44}" srcOrd="2" destOrd="0" presId="urn:microsoft.com/office/officeart/2005/8/layout/chevron1"/>
    <dgm:cxn modelId="{AF8B6659-F97A-416B-A8E4-D44C7728ED7A}" type="presParOf" srcId="{F6C62706-496A-4D3F-B234-07143665C7C7}" destId="{2E555D3A-9470-437F-8EAB-0D06C5855DDB}" srcOrd="3" destOrd="0" presId="urn:microsoft.com/office/officeart/2005/8/layout/chevron1"/>
    <dgm:cxn modelId="{4CB79E48-FFE2-4D0B-B11E-2AC9FEDF63D0}" type="presParOf" srcId="{F6C62706-496A-4D3F-B234-07143665C7C7}" destId="{048844EA-46A1-42FC-903D-91BD4293A99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7E7C43-F4B0-4AFB-831D-1F8F5B9B0222}"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n-US"/>
        </a:p>
      </dgm:t>
    </dgm:pt>
    <dgm:pt modelId="{296183D4-4DF6-4A2B-A1BE-4421B92D8678}">
      <dgm:prSet phldrT="[Text]"/>
      <dgm:spPr/>
      <dgm:t>
        <a:bodyPr/>
        <a:lstStyle/>
        <a:p>
          <a:r>
            <a:rPr lang="en-US"/>
            <a:t>Act</a:t>
          </a:r>
        </a:p>
      </dgm:t>
    </dgm:pt>
    <dgm:pt modelId="{BA37370C-1860-4958-AC58-3A39008C1760}" type="parTrans" cxnId="{24A760FB-BE38-40E3-90D8-3F0B00697D40}">
      <dgm:prSet/>
      <dgm:spPr/>
      <dgm:t>
        <a:bodyPr/>
        <a:lstStyle/>
        <a:p>
          <a:endParaRPr lang="en-US"/>
        </a:p>
      </dgm:t>
    </dgm:pt>
    <dgm:pt modelId="{D8C6AC78-9958-44C7-8C5F-74AF563922AA}" type="sibTrans" cxnId="{24A760FB-BE38-40E3-90D8-3F0B00697D40}">
      <dgm:prSet/>
      <dgm:spPr/>
      <dgm:t>
        <a:bodyPr/>
        <a:lstStyle/>
        <a:p>
          <a:endParaRPr lang="en-US"/>
        </a:p>
      </dgm:t>
    </dgm:pt>
    <dgm:pt modelId="{37EC0A8D-297F-4799-BADE-F1CE9A24CF85}">
      <dgm:prSet phldrT="[Text]"/>
      <dgm:spPr/>
      <dgm:t>
        <a:bodyPr/>
        <a:lstStyle/>
        <a:p>
          <a:r>
            <a:rPr lang="en-US"/>
            <a:t>Plan</a:t>
          </a:r>
        </a:p>
      </dgm:t>
    </dgm:pt>
    <dgm:pt modelId="{A74EC751-8171-4FDB-BABA-36138E35C297}" type="parTrans" cxnId="{BCB95204-879E-494A-928B-AA98E3AF74E1}">
      <dgm:prSet/>
      <dgm:spPr/>
      <dgm:t>
        <a:bodyPr/>
        <a:lstStyle/>
        <a:p>
          <a:endParaRPr lang="en-US"/>
        </a:p>
      </dgm:t>
    </dgm:pt>
    <dgm:pt modelId="{26365F3B-B6C4-4C92-A432-C20AB02098C2}" type="sibTrans" cxnId="{BCB95204-879E-494A-928B-AA98E3AF74E1}">
      <dgm:prSet/>
      <dgm:spPr/>
      <dgm:t>
        <a:bodyPr/>
        <a:lstStyle/>
        <a:p>
          <a:endParaRPr lang="en-US"/>
        </a:p>
      </dgm:t>
    </dgm:pt>
    <dgm:pt modelId="{A3F08FC5-0B1A-4E7A-A8AF-918882D23744}">
      <dgm:prSet phldrT="[Text]"/>
      <dgm:spPr/>
      <dgm:t>
        <a:bodyPr/>
        <a:lstStyle/>
        <a:p>
          <a:r>
            <a:rPr lang="en-US"/>
            <a:t>Study</a:t>
          </a:r>
        </a:p>
      </dgm:t>
    </dgm:pt>
    <dgm:pt modelId="{DD45EBD2-7ADA-4690-B652-FDB7E4B0B5E2}" type="parTrans" cxnId="{9503B5CE-519B-4BD1-9CEE-C457272243BC}">
      <dgm:prSet/>
      <dgm:spPr/>
      <dgm:t>
        <a:bodyPr/>
        <a:lstStyle/>
        <a:p>
          <a:endParaRPr lang="en-US"/>
        </a:p>
      </dgm:t>
    </dgm:pt>
    <dgm:pt modelId="{CB7AA79A-F5BF-4DF7-B6FF-FD3B70B915DC}" type="sibTrans" cxnId="{9503B5CE-519B-4BD1-9CEE-C457272243BC}">
      <dgm:prSet/>
      <dgm:spPr/>
      <dgm:t>
        <a:bodyPr/>
        <a:lstStyle/>
        <a:p>
          <a:endParaRPr lang="en-US"/>
        </a:p>
      </dgm:t>
    </dgm:pt>
    <dgm:pt modelId="{72801A56-C3DF-4BCD-8936-873E66C3BAF2}">
      <dgm:prSet phldrT="[Text]"/>
      <dgm:spPr/>
      <dgm:t>
        <a:bodyPr/>
        <a:lstStyle/>
        <a:p>
          <a:r>
            <a:rPr lang="en-US"/>
            <a:t>Do</a:t>
          </a:r>
        </a:p>
      </dgm:t>
    </dgm:pt>
    <dgm:pt modelId="{D43E4F14-4FCA-4E69-98E9-D9DBCF45844D}" type="parTrans" cxnId="{56B1BAD4-CC09-40C3-B13C-369E7DE3A015}">
      <dgm:prSet/>
      <dgm:spPr/>
      <dgm:t>
        <a:bodyPr/>
        <a:lstStyle/>
        <a:p>
          <a:endParaRPr lang="en-US"/>
        </a:p>
      </dgm:t>
    </dgm:pt>
    <dgm:pt modelId="{1B613723-24B8-447E-9490-3862E62C9B02}" type="sibTrans" cxnId="{56B1BAD4-CC09-40C3-B13C-369E7DE3A015}">
      <dgm:prSet/>
      <dgm:spPr/>
      <dgm:t>
        <a:bodyPr/>
        <a:lstStyle/>
        <a:p>
          <a:endParaRPr lang="en-US"/>
        </a:p>
      </dgm:t>
    </dgm:pt>
    <dgm:pt modelId="{45546912-65B6-44C5-8A5B-30A608BA9585}" type="pres">
      <dgm:prSet presAssocID="{BD7E7C43-F4B0-4AFB-831D-1F8F5B9B0222}" presName="cycle" presStyleCnt="0">
        <dgm:presLayoutVars>
          <dgm:dir/>
          <dgm:resizeHandles val="exact"/>
        </dgm:presLayoutVars>
      </dgm:prSet>
      <dgm:spPr/>
    </dgm:pt>
    <dgm:pt modelId="{6D068428-E95A-44F0-A53D-126ADF35059A}" type="pres">
      <dgm:prSet presAssocID="{296183D4-4DF6-4A2B-A1BE-4421B92D8678}" presName="node" presStyleLbl="node1" presStyleIdx="0" presStyleCnt="4">
        <dgm:presLayoutVars>
          <dgm:bulletEnabled val="1"/>
        </dgm:presLayoutVars>
      </dgm:prSet>
      <dgm:spPr/>
    </dgm:pt>
    <dgm:pt modelId="{DC76C5F5-D3DD-4190-9A95-938FA91BD480}" type="pres">
      <dgm:prSet presAssocID="{296183D4-4DF6-4A2B-A1BE-4421B92D8678}" presName="spNode" presStyleCnt="0"/>
      <dgm:spPr/>
    </dgm:pt>
    <dgm:pt modelId="{ED243270-C4CB-4609-8AC9-AA38C95FCA5F}" type="pres">
      <dgm:prSet presAssocID="{D8C6AC78-9958-44C7-8C5F-74AF563922AA}" presName="sibTrans" presStyleLbl="sibTrans1D1" presStyleIdx="0" presStyleCnt="4"/>
      <dgm:spPr/>
    </dgm:pt>
    <dgm:pt modelId="{EAA07E62-2685-4EF5-824A-7A235102E04D}" type="pres">
      <dgm:prSet presAssocID="{37EC0A8D-297F-4799-BADE-F1CE9A24CF85}" presName="node" presStyleLbl="node1" presStyleIdx="1" presStyleCnt="4">
        <dgm:presLayoutVars>
          <dgm:bulletEnabled val="1"/>
        </dgm:presLayoutVars>
      </dgm:prSet>
      <dgm:spPr/>
    </dgm:pt>
    <dgm:pt modelId="{C2903353-816F-4A96-8F50-7D5991FDAD23}" type="pres">
      <dgm:prSet presAssocID="{37EC0A8D-297F-4799-BADE-F1CE9A24CF85}" presName="spNode" presStyleCnt="0"/>
      <dgm:spPr/>
    </dgm:pt>
    <dgm:pt modelId="{7B5BA964-66A7-4290-BD71-3E22DCF84715}" type="pres">
      <dgm:prSet presAssocID="{26365F3B-B6C4-4C92-A432-C20AB02098C2}" presName="sibTrans" presStyleLbl="sibTrans1D1" presStyleIdx="1" presStyleCnt="4"/>
      <dgm:spPr/>
    </dgm:pt>
    <dgm:pt modelId="{5FFFE92B-4947-46FD-A13B-FECDB2309F68}" type="pres">
      <dgm:prSet presAssocID="{A3F08FC5-0B1A-4E7A-A8AF-918882D23744}" presName="node" presStyleLbl="node1" presStyleIdx="2" presStyleCnt="4">
        <dgm:presLayoutVars>
          <dgm:bulletEnabled val="1"/>
        </dgm:presLayoutVars>
      </dgm:prSet>
      <dgm:spPr/>
    </dgm:pt>
    <dgm:pt modelId="{80246FC5-7926-4218-8143-37F7D47D072F}" type="pres">
      <dgm:prSet presAssocID="{A3F08FC5-0B1A-4E7A-A8AF-918882D23744}" presName="spNode" presStyleCnt="0"/>
      <dgm:spPr/>
    </dgm:pt>
    <dgm:pt modelId="{5D1FD176-A48F-47FD-9032-DAE94FF9AB0B}" type="pres">
      <dgm:prSet presAssocID="{CB7AA79A-F5BF-4DF7-B6FF-FD3B70B915DC}" presName="sibTrans" presStyleLbl="sibTrans1D1" presStyleIdx="2" presStyleCnt="4"/>
      <dgm:spPr/>
    </dgm:pt>
    <dgm:pt modelId="{581B5B15-5D4F-48AC-BAC2-FB4040EFD067}" type="pres">
      <dgm:prSet presAssocID="{72801A56-C3DF-4BCD-8936-873E66C3BAF2}" presName="node" presStyleLbl="node1" presStyleIdx="3" presStyleCnt="4">
        <dgm:presLayoutVars>
          <dgm:bulletEnabled val="1"/>
        </dgm:presLayoutVars>
      </dgm:prSet>
      <dgm:spPr/>
    </dgm:pt>
    <dgm:pt modelId="{8DB32ECA-B25D-4810-BF28-43B0A25EE5EB}" type="pres">
      <dgm:prSet presAssocID="{72801A56-C3DF-4BCD-8936-873E66C3BAF2}" presName="spNode" presStyleCnt="0"/>
      <dgm:spPr/>
    </dgm:pt>
    <dgm:pt modelId="{595BC899-62B1-417E-981B-2440EF07A4CF}" type="pres">
      <dgm:prSet presAssocID="{1B613723-24B8-447E-9490-3862E62C9B02}" presName="sibTrans" presStyleLbl="sibTrans1D1" presStyleIdx="3" presStyleCnt="4"/>
      <dgm:spPr/>
    </dgm:pt>
  </dgm:ptLst>
  <dgm:cxnLst>
    <dgm:cxn modelId="{BCB95204-879E-494A-928B-AA98E3AF74E1}" srcId="{BD7E7C43-F4B0-4AFB-831D-1F8F5B9B0222}" destId="{37EC0A8D-297F-4799-BADE-F1CE9A24CF85}" srcOrd="1" destOrd="0" parTransId="{A74EC751-8171-4FDB-BABA-36138E35C297}" sibTransId="{26365F3B-B6C4-4C92-A432-C20AB02098C2}"/>
    <dgm:cxn modelId="{98958412-8DA8-409C-88A1-09E57FA6B192}" type="presOf" srcId="{1B613723-24B8-447E-9490-3862E62C9B02}" destId="{595BC899-62B1-417E-981B-2440EF07A4CF}" srcOrd="0" destOrd="0" presId="urn:microsoft.com/office/officeart/2005/8/layout/cycle5"/>
    <dgm:cxn modelId="{57409A20-2807-4320-9CCC-9BE6D0E71430}" type="presOf" srcId="{72801A56-C3DF-4BCD-8936-873E66C3BAF2}" destId="{581B5B15-5D4F-48AC-BAC2-FB4040EFD067}" srcOrd="0" destOrd="0" presId="urn:microsoft.com/office/officeart/2005/8/layout/cycle5"/>
    <dgm:cxn modelId="{E1BBF63D-7591-49B8-B7D0-FF5B7ACA8C67}" type="presOf" srcId="{26365F3B-B6C4-4C92-A432-C20AB02098C2}" destId="{7B5BA964-66A7-4290-BD71-3E22DCF84715}" srcOrd="0" destOrd="0" presId="urn:microsoft.com/office/officeart/2005/8/layout/cycle5"/>
    <dgm:cxn modelId="{3F13DB6F-E240-4535-87A8-4290FF9E3C61}" type="presOf" srcId="{CB7AA79A-F5BF-4DF7-B6FF-FD3B70B915DC}" destId="{5D1FD176-A48F-47FD-9032-DAE94FF9AB0B}" srcOrd="0" destOrd="0" presId="urn:microsoft.com/office/officeart/2005/8/layout/cycle5"/>
    <dgm:cxn modelId="{68B6E06F-5D9C-4FAB-BA40-0203C536B08F}" type="presOf" srcId="{296183D4-4DF6-4A2B-A1BE-4421B92D8678}" destId="{6D068428-E95A-44F0-A53D-126ADF35059A}" srcOrd="0" destOrd="0" presId="urn:microsoft.com/office/officeart/2005/8/layout/cycle5"/>
    <dgm:cxn modelId="{0EA37FC3-BB14-4301-9D64-B6F2F8D05338}" type="presOf" srcId="{A3F08FC5-0B1A-4E7A-A8AF-918882D23744}" destId="{5FFFE92B-4947-46FD-A13B-FECDB2309F68}" srcOrd="0" destOrd="0" presId="urn:microsoft.com/office/officeart/2005/8/layout/cycle5"/>
    <dgm:cxn modelId="{9503B5CE-519B-4BD1-9CEE-C457272243BC}" srcId="{BD7E7C43-F4B0-4AFB-831D-1F8F5B9B0222}" destId="{A3F08FC5-0B1A-4E7A-A8AF-918882D23744}" srcOrd="2" destOrd="0" parTransId="{DD45EBD2-7ADA-4690-B652-FDB7E4B0B5E2}" sibTransId="{CB7AA79A-F5BF-4DF7-B6FF-FD3B70B915DC}"/>
    <dgm:cxn modelId="{63D241D2-76AB-4DEE-B382-44B32DE01F54}" type="presOf" srcId="{37EC0A8D-297F-4799-BADE-F1CE9A24CF85}" destId="{EAA07E62-2685-4EF5-824A-7A235102E04D}" srcOrd="0" destOrd="0" presId="urn:microsoft.com/office/officeart/2005/8/layout/cycle5"/>
    <dgm:cxn modelId="{56B1BAD4-CC09-40C3-B13C-369E7DE3A015}" srcId="{BD7E7C43-F4B0-4AFB-831D-1F8F5B9B0222}" destId="{72801A56-C3DF-4BCD-8936-873E66C3BAF2}" srcOrd="3" destOrd="0" parTransId="{D43E4F14-4FCA-4E69-98E9-D9DBCF45844D}" sibTransId="{1B613723-24B8-447E-9490-3862E62C9B02}"/>
    <dgm:cxn modelId="{DB6F2CD8-BFA8-4B59-A2CD-A4A7E54AFC83}" type="presOf" srcId="{D8C6AC78-9958-44C7-8C5F-74AF563922AA}" destId="{ED243270-C4CB-4609-8AC9-AA38C95FCA5F}" srcOrd="0" destOrd="0" presId="urn:microsoft.com/office/officeart/2005/8/layout/cycle5"/>
    <dgm:cxn modelId="{C46198F6-BE9E-4E2D-B208-DEB2D1BD144F}" type="presOf" srcId="{BD7E7C43-F4B0-4AFB-831D-1F8F5B9B0222}" destId="{45546912-65B6-44C5-8A5B-30A608BA9585}" srcOrd="0" destOrd="0" presId="urn:microsoft.com/office/officeart/2005/8/layout/cycle5"/>
    <dgm:cxn modelId="{24A760FB-BE38-40E3-90D8-3F0B00697D40}" srcId="{BD7E7C43-F4B0-4AFB-831D-1F8F5B9B0222}" destId="{296183D4-4DF6-4A2B-A1BE-4421B92D8678}" srcOrd="0" destOrd="0" parTransId="{BA37370C-1860-4958-AC58-3A39008C1760}" sibTransId="{D8C6AC78-9958-44C7-8C5F-74AF563922AA}"/>
    <dgm:cxn modelId="{30C1BD91-2E89-443C-B49F-24D93697DB04}" type="presParOf" srcId="{45546912-65B6-44C5-8A5B-30A608BA9585}" destId="{6D068428-E95A-44F0-A53D-126ADF35059A}" srcOrd="0" destOrd="0" presId="urn:microsoft.com/office/officeart/2005/8/layout/cycle5"/>
    <dgm:cxn modelId="{CF0A2EB0-CD56-4F35-A51A-2E62A5B3CF0C}" type="presParOf" srcId="{45546912-65B6-44C5-8A5B-30A608BA9585}" destId="{DC76C5F5-D3DD-4190-9A95-938FA91BD480}" srcOrd="1" destOrd="0" presId="urn:microsoft.com/office/officeart/2005/8/layout/cycle5"/>
    <dgm:cxn modelId="{DEE1FA71-754D-4DE6-92BC-EE4802EE6052}" type="presParOf" srcId="{45546912-65B6-44C5-8A5B-30A608BA9585}" destId="{ED243270-C4CB-4609-8AC9-AA38C95FCA5F}" srcOrd="2" destOrd="0" presId="urn:microsoft.com/office/officeart/2005/8/layout/cycle5"/>
    <dgm:cxn modelId="{0F4B2520-0E0D-46D3-9887-8E5FE25C270E}" type="presParOf" srcId="{45546912-65B6-44C5-8A5B-30A608BA9585}" destId="{EAA07E62-2685-4EF5-824A-7A235102E04D}" srcOrd="3" destOrd="0" presId="urn:microsoft.com/office/officeart/2005/8/layout/cycle5"/>
    <dgm:cxn modelId="{06CDDE7B-21AC-47A0-ACA2-2A373FC78C63}" type="presParOf" srcId="{45546912-65B6-44C5-8A5B-30A608BA9585}" destId="{C2903353-816F-4A96-8F50-7D5991FDAD23}" srcOrd="4" destOrd="0" presId="urn:microsoft.com/office/officeart/2005/8/layout/cycle5"/>
    <dgm:cxn modelId="{812E4CDE-5337-430E-BFF3-E17DED516622}" type="presParOf" srcId="{45546912-65B6-44C5-8A5B-30A608BA9585}" destId="{7B5BA964-66A7-4290-BD71-3E22DCF84715}" srcOrd="5" destOrd="0" presId="urn:microsoft.com/office/officeart/2005/8/layout/cycle5"/>
    <dgm:cxn modelId="{0B6F6C4E-FAC6-489B-81CC-D7CE145EC137}" type="presParOf" srcId="{45546912-65B6-44C5-8A5B-30A608BA9585}" destId="{5FFFE92B-4947-46FD-A13B-FECDB2309F68}" srcOrd="6" destOrd="0" presId="urn:microsoft.com/office/officeart/2005/8/layout/cycle5"/>
    <dgm:cxn modelId="{2DBD3E7F-DA37-4754-8ABB-332F279D3419}" type="presParOf" srcId="{45546912-65B6-44C5-8A5B-30A608BA9585}" destId="{80246FC5-7926-4218-8143-37F7D47D072F}" srcOrd="7" destOrd="0" presId="urn:microsoft.com/office/officeart/2005/8/layout/cycle5"/>
    <dgm:cxn modelId="{BF8A2F60-8307-4E1D-A56A-77B508B791B6}" type="presParOf" srcId="{45546912-65B6-44C5-8A5B-30A608BA9585}" destId="{5D1FD176-A48F-47FD-9032-DAE94FF9AB0B}" srcOrd="8" destOrd="0" presId="urn:microsoft.com/office/officeart/2005/8/layout/cycle5"/>
    <dgm:cxn modelId="{D53100F2-31A5-4E7B-BA3D-7EE55B73FD37}" type="presParOf" srcId="{45546912-65B6-44C5-8A5B-30A608BA9585}" destId="{581B5B15-5D4F-48AC-BAC2-FB4040EFD067}" srcOrd="9" destOrd="0" presId="urn:microsoft.com/office/officeart/2005/8/layout/cycle5"/>
    <dgm:cxn modelId="{4B0E7DEF-1B73-4D66-8B26-3FF4E11C3E2B}" type="presParOf" srcId="{45546912-65B6-44C5-8A5B-30A608BA9585}" destId="{8DB32ECA-B25D-4810-BF28-43B0A25EE5EB}" srcOrd="10" destOrd="0" presId="urn:microsoft.com/office/officeart/2005/8/layout/cycle5"/>
    <dgm:cxn modelId="{861480CE-FCAA-41CF-B3CE-A07CE69D70E2}" type="presParOf" srcId="{45546912-65B6-44C5-8A5B-30A608BA9585}" destId="{595BC899-62B1-417E-981B-2440EF07A4CF}" srcOrd="11" destOrd="0" presId="urn:microsoft.com/office/officeart/2005/8/layout/cycle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D3E7D6-4BF3-4B4B-AB3D-561874DBCC9B}" type="doc">
      <dgm:prSet loTypeId="urn:microsoft.com/office/officeart/2005/8/layout/radial1" loCatId="cycle" qsTypeId="urn:microsoft.com/office/officeart/2005/8/quickstyle/simple1" qsCatId="simple" csTypeId="urn:microsoft.com/office/officeart/2005/8/colors/accent0_3" csCatId="mainScheme" phldr="1"/>
      <dgm:spPr/>
      <dgm:t>
        <a:bodyPr/>
        <a:lstStyle/>
        <a:p>
          <a:endParaRPr lang="en-US"/>
        </a:p>
      </dgm:t>
    </dgm:pt>
    <dgm:pt modelId="{6D4A3639-07BC-4B6A-9AE8-49BAB28D8BC2}">
      <dgm:prSet phldrT="[Text]"/>
      <dgm:spPr/>
      <dgm:t>
        <a:bodyPr/>
        <a:lstStyle/>
        <a:p>
          <a:r>
            <a:rPr lang="en-US" b="1">
              <a:latin typeface="+mn-lt"/>
              <a:cs typeface="Arial"/>
            </a:rPr>
            <a:t>POSITIVE SUPPORTIVE HOUSING OUTCOMES</a:t>
          </a:r>
        </a:p>
      </dgm:t>
    </dgm:pt>
    <dgm:pt modelId="{6668F582-3BC9-4C36-A26B-CCF9458667DC}" type="parTrans" cxnId="{80142A37-1D3E-4338-8516-5EAD41B950C4}">
      <dgm:prSet/>
      <dgm:spPr/>
      <dgm:t>
        <a:bodyPr/>
        <a:lstStyle/>
        <a:p>
          <a:endParaRPr lang="en-US" b="0">
            <a:latin typeface="+mn-lt"/>
            <a:cs typeface="Arial" panose="020B0604020202020204" pitchFamily="34" charset="0"/>
          </a:endParaRPr>
        </a:p>
      </dgm:t>
    </dgm:pt>
    <dgm:pt modelId="{AC688742-3EBF-4319-83CF-EB7F39892E95}" type="sibTrans" cxnId="{80142A37-1D3E-4338-8516-5EAD41B950C4}">
      <dgm:prSet/>
      <dgm:spPr/>
      <dgm:t>
        <a:bodyPr/>
        <a:lstStyle/>
        <a:p>
          <a:endParaRPr lang="en-US" b="0">
            <a:latin typeface="+mn-lt"/>
            <a:cs typeface="Arial" panose="020B0604020202020204" pitchFamily="34" charset="0"/>
          </a:endParaRPr>
        </a:p>
      </dgm:t>
    </dgm:pt>
    <dgm:pt modelId="{E02C7505-C147-415E-97FA-A44D7F90743C}">
      <dgm:prSet phldrT="[Text]"/>
      <dgm:spPr/>
      <dgm:t>
        <a:bodyPr/>
        <a:lstStyle/>
        <a:p>
          <a:r>
            <a:rPr lang="en-US" b="0">
              <a:latin typeface="+mn-lt"/>
              <a:cs typeface="Arial"/>
            </a:rPr>
            <a:t>Tenants stay housed</a:t>
          </a:r>
        </a:p>
      </dgm:t>
    </dgm:pt>
    <dgm:pt modelId="{EF3AA885-CA6E-4EA3-B723-6529EE647021}" type="parTrans" cxnId="{E567D599-3616-41B9-8EEB-4D9A486BFC25}">
      <dgm:prSet/>
      <dgm:spPr/>
      <dgm:t>
        <a:bodyPr/>
        <a:lstStyle/>
        <a:p>
          <a:endParaRPr lang="en-US" b="0">
            <a:latin typeface="+mn-lt"/>
            <a:cs typeface="Arial" panose="020B0604020202020204" pitchFamily="34" charset="0"/>
          </a:endParaRPr>
        </a:p>
      </dgm:t>
    </dgm:pt>
    <dgm:pt modelId="{91A882D7-C10E-4F9C-8232-159E30D92AC8}" type="sibTrans" cxnId="{E567D599-3616-41B9-8EEB-4D9A486BFC25}">
      <dgm:prSet/>
      <dgm:spPr/>
      <dgm:t>
        <a:bodyPr/>
        <a:lstStyle/>
        <a:p>
          <a:endParaRPr lang="en-US" b="0">
            <a:latin typeface="+mn-lt"/>
            <a:cs typeface="Arial" panose="020B0604020202020204" pitchFamily="34" charset="0"/>
          </a:endParaRPr>
        </a:p>
      </dgm:t>
    </dgm:pt>
    <dgm:pt modelId="{FEF1B74D-73AA-44DA-BFBC-8BB2DC64168B}">
      <dgm:prSet phldrT="[Text]"/>
      <dgm:spPr/>
      <dgm:t>
        <a:bodyPr/>
        <a:lstStyle/>
        <a:p>
          <a:r>
            <a:rPr lang="en-US" b="0">
              <a:latin typeface="+mn-lt"/>
              <a:cs typeface="Arial"/>
            </a:rPr>
            <a:t>Tenants are satisfied with services and housing</a:t>
          </a:r>
        </a:p>
      </dgm:t>
    </dgm:pt>
    <dgm:pt modelId="{83A11D58-76AD-4081-996B-408A27B79C3A}" type="parTrans" cxnId="{0B3232AF-1699-48C7-9235-9884F0C9CAFC}">
      <dgm:prSet/>
      <dgm:spPr/>
      <dgm:t>
        <a:bodyPr/>
        <a:lstStyle/>
        <a:p>
          <a:endParaRPr lang="en-US" b="0">
            <a:latin typeface="+mn-lt"/>
            <a:cs typeface="Arial" panose="020B0604020202020204" pitchFamily="34" charset="0"/>
          </a:endParaRPr>
        </a:p>
      </dgm:t>
    </dgm:pt>
    <dgm:pt modelId="{28386EE6-822F-4B23-AB32-41B38200EBB3}" type="sibTrans" cxnId="{0B3232AF-1699-48C7-9235-9884F0C9CAFC}">
      <dgm:prSet/>
      <dgm:spPr/>
      <dgm:t>
        <a:bodyPr/>
        <a:lstStyle/>
        <a:p>
          <a:endParaRPr lang="en-US" b="0">
            <a:latin typeface="+mn-lt"/>
            <a:cs typeface="Arial" panose="020B0604020202020204" pitchFamily="34" charset="0"/>
          </a:endParaRPr>
        </a:p>
      </dgm:t>
    </dgm:pt>
    <dgm:pt modelId="{D6AC9078-887D-4EA7-B589-E1449AE2A0EA}">
      <dgm:prSet phldrT="[Text]"/>
      <dgm:spPr/>
      <dgm:t>
        <a:bodyPr/>
        <a:lstStyle/>
        <a:p>
          <a:r>
            <a:rPr lang="en-US" b="0">
              <a:latin typeface="+mn-lt"/>
              <a:cs typeface="Arial"/>
            </a:rPr>
            <a:t>Tenants increase their income and employment</a:t>
          </a:r>
        </a:p>
      </dgm:t>
    </dgm:pt>
    <dgm:pt modelId="{3B405DC3-DB6F-413B-8960-A3A4B6C13F95}" type="parTrans" cxnId="{1955FC5B-A609-4AA2-B90F-6CD23481707E}">
      <dgm:prSet/>
      <dgm:spPr/>
      <dgm:t>
        <a:bodyPr/>
        <a:lstStyle/>
        <a:p>
          <a:endParaRPr lang="en-US" b="0">
            <a:latin typeface="+mn-lt"/>
            <a:cs typeface="Arial" panose="020B0604020202020204" pitchFamily="34" charset="0"/>
          </a:endParaRPr>
        </a:p>
      </dgm:t>
    </dgm:pt>
    <dgm:pt modelId="{95889D8D-ECE3-4D32-93F0-502FB60BBC2C}" type="sibTrans" cxnId="{1955FC5B-A609-4AA2-B90F-6CD23481707E}">
      <dgm:prSet/>
      <dgm:spPr/>
      <dgm:t>
        <a:bodyPr/>
        <a:lstStyle/>
        <a:p>
          <a:endParaRPr lang="en-US" b="0">
            <a:latin typeface="+mn-lt"/>
            <a:cs typeface="Arial" panose="020B0604020202020204" pitchFamily="34" charset="0"/>
          </a:endParaRPr>
        </a:p>
      </dgm:t>
    </dgm:pt>
    <dgm:pt modelId="{5FE767A7-55C2-4974-A73D-A302F31E9768}">
      <dgm:prSet phldrT="[Text]"/>
      <dgm:spPr/>
      <dgm:t>
        <a:bodyPr/>
        <a:lstStyle/>
        <a:p>
          <a:r>
            <a:rPr lang="en-US" b="0">
              <a:latin typeface="+mn-lt"/>
              <a:cs typeface="Arial"/>
            </a:rPr>
            <a:t>Tenants improve their physical and mental health</a:t>
          </a:r>
        </a:p>
      </dgm:t>
    </dgm:pt>
    <dgm:pt modelId="{E643E8DA-E56D-4D4A-8689-EBDE2CF80BEF}" type="parTrans" cxnId="{E56E650A-5B78-4C89-9CBD-896697C935E6}">
      <dgm:prSet/>
      <dgm:spPr/>
      <dgm:t>
        <a:bodyPr/>
        <a:lstStyle/>
        <a:p>
          <a:endParaRPr lang="en-US" b="0">
            <a:latin typeface="+mn-lt"/>
            <a:cs typeface="Arial" panose="020B0604020202020204" pitchFamily="34" charset="0"/>
          </a:endParaRPr>
        </a:p>
      </dgm:t>
    </dgm:pt>
    <dgm:pt modelId="{18143BD8-F239-49F9-A4A0-A2C3FCB259CA}" type="sibTrans" cxnId="{E56E650A-5B78-4C89-9CBD-896697C935E6}">
      <dgm:prSet/>
      <dgm:spPr/>
      <dgm:t>
        <a:bodyPr/>
        <a:lstStyle/>
        <a:p>
          <a:endParaRPr lang="en-US" b="0">
            <a:latin typeface="+mn-lt"/>
            <a:cs typeface="Arial" panose="020B0604020202020204" pitchFamily="34" charset="0"/>
          </a:endParaRPr>
        </a:p>
      </dgm:t>
    </dgm:pt>
    <dgm:pt modelId="{37095791-33AC-44D4-B0BF-A3E6FE70C75D}">
      <dgm:prSet phldrT="[Text]"/>
      <dgm:spPr/>
      <dgm:t>
        <a:bodyPr/>
        <a:lstStyle/>
        <a:p>
          <a:r>
            <a:rPr lang="en-US" b="0">
              <a:latin typeface="+mn-lt"/>
              <a:cs typeface="Arial"/>
            </a:rPr>
            <a:t>Tenants have social and community connections</a:t>
          </a:r>
        </a:p>
      </dgm:t>
    </dgm:pt>
    <dgm:pt modelId="{6856059B-FA09-4253-B5CA-C964F972B179}" type="parTrans" cxnId="{7DA82631-C158-4D6C-9236-A093AA062404}">
      <dgm:prSet/>
      <dgm:spPr/>
      <dgm:t>
        <a:bodyPr/>
        <a:lstStyle/>
        <a:p>
          <a:endParaRPr lang="en-US" b="0">
            <a:latin typeface="+mn-lt"/>
            <a:cs typeface="Arial" panose="020B0604020202020204" pitchFamily="34" charset="0"/>
          </a:endParaRPr>
        </a:p>
      </dgm:t>
    </dgm:pt>
    <dgm:pt modelId="{0CC6502F-8475-4C6C-9404-F015B98A418A}" type="sibTrans" cxnId="{7DA82631-C158-4D6C-9236-A093AA062404}">
      <dgm:prSet/>
      <dgm:spPr/>
      <dgm:t>
        <a:bodyPr/>
        <a:lstStyle/>
        <a:p>
          <a:endParaRPr lang="en-US" b="0">
            <a:latin typeface="+mn-lt"/>
            <a:cs typeface="Arial" panose="020B0604020202020204" pitchFamily="34" charset="0"/>
          </a:endParaRPr>
        </a:p>
      </dgm:t>
    </dgm:pt>
    <dgm:pt modelId="{11D04F7D-807A-4EAE-9D07-B57690FABC9A}" type="pres">
      <dgm:prSet presAssocID="{FDD3E7D6-4BF3-4B4B-AB3D-561874DBCC9B}" presName="cycle" presStyleCnt="0">
        <dgm:presLayoutVars>
          <dgm:chMax val="1"/>
          <dgm:dir/>
          <dgm:animLvl val="ctr"/>
          <dgm:resizeHandles val="exact"/>
        </dgm:presLayoutVars>
      </dgm:prSet>
      <dgm:spPr/>
    </dgm:pt>
    <dgm:pt modelId="{5B246A56-EE8D-4415-817C-B3C8F2E01FC4}" type="pres">
      <dgm:prSet presAssocID="{6D4A3639-07BC-4B6A-9AE8-49BAB28D8BC2}" presName="centerShape" presStyleLbl="node0" presStyleIdx="0" presStyleCnt="1"/>
      <dgm:spPr/>
    </dgm:pt>
    <dgm:pt modelId="{C717DCB7-6027-45A0-8682-67B0132AD578}" type="pres">
      <dgm:prSet presAssocID="{EF3AA885-CA6E-4EA3-B723-6529EE647021}" presName="Name9" presStyleLbl="parChTrans1D2" presStyleIdx="0" presStyleCnt="5"/>
      <dgm:spPr/>
    </dgm:pt>
    <dgm:pt modelId="{B183026B-14F6-4549-8344-4A70ADE75672}" type="pres">
      <dgm:prSet presAssocID="{EF3AA885-CA6E-4EA3-B723-6529EE647021}" presName="connTx" presStyleLbl="parChTrans1D2" presStyleIdx="0" presStyleCnt="5"/>
      <dgm:spPr/>
    </dgm:pt>
    <dgm:pt modelId="{C2E5DF8B-1AF5-4C4C-ADC2-C2A892205946}" type="pres">
      <dgm:prSet presAssocID="{E02C7505-C147-415E-97FA-A44D7F90743C}" presName="node" presStyleLbl="node1" presStyleIdx="0" presStyleCnt="5">
        <dgm:presLayoutVars>
          <dgm:bulletEnabled val="1"/>
        </dgm:presLayoutVars>
      </dgm:prSet>
      <dgm:spPr/>
    </dgm:pt>
    <dgm:pt modelId="{1B77D2E5-2AC6-487E-A7C8-D22BD5E7D799}" type="pres">
      <dgm:prSet presAssocID="{83A11D58-76AD-4081-996B-408A27B79C3A}" presName="Name9" presStyleLbl="parChTrans1D2" presStyleIdx="1" presStyleCnt="5"/>
      <dgm:spPr/>
    </dgm:pt>
    <dgm:pt modelId="{AD2FC234-FD6D-4617-86B9-0C0915613111}" type="pres">
      <dgm:prSet presAssocID="{83A11D58-76AD-4081-996B-408A27B79C3A}" presName="connTx" presStyleLbl="parChTrans1D2" presStyleIdx="1" presStyleCnt="5"/>
      <dgm:spPr/>
    </dgm:pt>
    <dgm:pt modelId="{5777F764-C14C-4B1E-B901-8803CDC35DD2}" type="pres">
      <dgm:prSet presAssocID="{FEF1B74D-73AA-44DA-BFBC-8BB2DC64168B}" presName="node" presStyleLbl="node1" presStyleIdx="1" presStyleCnt="5">
        <dgm:presLayoutVars>
          <dgm:bulletEnabled val="1"/>
        </dgm:presLayoutVars>
      </dgm:prSet>
      <dgm:spPr/>
    </dgm:pt>
    <dgm:pt modelId="{C929D6B4-50CC-4F9E-95D1-00D0FD8BF0E5}" type="pres">
      <dgm:prSet presAssocID="{3B405DC3-DB6F-413B-8960-A3A4B6C13F95}" presName="Name9" presStyleLbl="parChTrans1D2" presStyleIdx="2" presStyleCnt="5"/>
      <dgm:spPr/>
    </dgm:pt>
    <dgm:pt modelId="{7676CA3C-97C9-4FF4-BA0F-6B3F558DDEAA}" type="pres">
      <dgm:prSet presAssocID="{3B405DC3-DB6F-413B-8960-A3A4B6C13F95}" presName="connTx" presStyleLbl="parChTrans1D2" presStyleIdx="2" presStyleCnt="5"/>
      <dgm:spPr/>
    </dgm:pt>
    <dgm:pt modelId="{7D599F06-E786-4380-97DE-8570B249619D}" type="pres">
      <dgm:prSet presAssocID="{D6AC9078-887D-4EA7-B589-E1449AE2A0EA}" presName="node" presStyleLbl="node1" presStyleIdx="2" presStyleCnt="5">
        <dgm:presLayoutVars>
          <dgm:bulletEnabled val="1"/>
        </dgm:presLayoutVars>
      </dgm:prSet>
      <dgm:spPr/>
    </dgm:pt>
    <dgm:pt modelId="{45851F2D-AFC1-4C73-A735-452C76EEF2A5}" type="pres">
      <dgm:prSet presAssocID="{E643E8DA-E56D-4D4A-8689-EBDE2CF80BEF}" presName="Name9" presStyleLbl="parChTrans1D2" presStyleIdx="3" presStyleCnt="5"/>
      <dgm:spPr/>
    </dgm:pt>
    <dgm:pt modelId="{701901D3-F2CE-4FF0-BF97-AC0265D43191}" type="pres">
      <dgm:prSet presAssocID="{E643E8DA-E56D-4D4A-8689-EBDE2CF80BEF}" presName="connTx" presStyleLbl="parChTrans1D2" presStyleIdx="3" presStyleCnt="5"/>
      <dgm:spPr/>
    </dgm:pt>
    <dgm:pt modelId="{BE3759D0-C522-437C-9473-9648F454D72D}" type="pres">
      <dgm:prSet presAssocID="{5FE767A7-55C2-4974-A73D-A302F31E9768}" presName="node" presStyleLbl="node1" presStyleIdx="3" presStyleCnt="5">
        <dgm:presLayoutVars>
          <dgm:bulletEnabled val="1"/>
        </dgm:presLayoutVars>
      </dgm:prSet>
      <dgm:spPr/>
    </dgm:pt>
    <dgm:pt modelId="{52ECBA55-3988-4484-A5A1-CABA3271640A}" type="pres">
      <dgm:prSet presAssocID="{6856059B-FA09-4253-B5CA-C964F972B179}" presName="Name9" presStyleLbl="parChTrans1D2" presStyleIdx="4" presStyleCnt="5"/>
      <dgm:spPr/>
    </dgm:pt>
    <dgm:pt modelId="{351518ED-515E-4C3E-9B78-CF655E5B1882}" type="pres">
      <dgm:prSet presAssocID="{6856059B-FA09-4253-B5CA-C964F972B179}" presName="connTx" presStyleLbl="parChTrans1D2" presStyleIdx="4" presStyleCnt="5"/>
      <dgm:spPr/>
    </dgm:pt>
    <dgm:pt modelId="{FFA2DB24-B53C-4415-AAFF-8AE35C4FA03A}" type="pres">
      <dgm:prSet presAssocID="{37095791-33AC-44D4-B0BF-A3E6FE70C75D}" presName="node" presStyleLbl="node1" presStyleIdx="4" presStyleCnt="5">
        <dgm:presLayoutVars>
          <dgm:bulletEnabled val="1"/>
        </dgm:presLayoutVars>
      </dgm:prSet>
      <dgm:spPr/>
    </dgm:pt>
  </dgm:ptLst>
  <dgm:cxnLst>
    <dgm:cxn modelId="{DC4B2600-A4EB-448D-9C99-F7FD6C969FAA}" type="presOf" srcId="{6856059B-FA09-4253-B5CA-C964F972B179}" destId="{52ECBA55-3988-4484-A5A1-CABA3271640A}" srcOrd="0" destOrd="0" presId="urn:microsoft.com/office/officeart/2005/8/layout/radial1"/>
    <dgm:cxn modelId="{E56E650A-5B78-4C89-9CBD-896697C935E6}" srcId="{6D4A3639-07BC-4B6A-9AE8-49BAB28D8BC2}" destId="{5FE767A7-55C2-4974-A73D-A302F31E9768}" srcOrd="3" destOrd="0" parTransId="{E643E8DA-E56D-4D4A-8689-EBDE2CF80BEF}" sibTransId="{18143BD8-F239-49F9-A4A0-A2C3FCB259CA}"/>
    <dgm:cxn modelId="{B41AA028-5504-4A1A-B1A6-54FBF1290A77}" type="presOf" srcId="{6D4A3639-07BC-4B6A-9AE8-49BAB28D8BC2}" destId="{5B246A56-EE8D-4415-817C-B3C8F2E01FC4}" srcOrd="0" destOrd="0" presId="urn:microsoft.com/office/officeart/2005/8/layout/radial1"/>
    <dgm:cxn modelId="{7DA82631-C158-4D6C-9236-A093AA062404}" srcId="{6D4A3639-07BC-4B6A-9AE8-49BAB28D8BC2}" destId="{37095791-33AC-44D4-B0BF-A3E6FE70C75D}" srcOrd="4" destOrd="0" parTransId="{6856059B-FA09-4253-B5CA-C964F972B179}" sibTransId="{0CC6502F-8475-4C6C-9404-F015B98A418A}"/>
    <dgm:cxn modelId="{F9205331-1E87-40FA-B9C6-68C7BAAA2044}" type="presOf" srcId="{3B405DC3-DB6F-413B-8960-A3A4B6C13F95}" destId="{C929D6B4-50CC-4F9E-95D1-00D0FD8BF0E5}" srcOrd="0" destOrd="0" presId="urn:microsoft.com/office/officeart/2005/8/layout/radial1"/>
    <dgm:cxn modelId="{27E5D135-E827-4838-90E9-E4897C4F49F6}" type="presOf" srcId="{E643E8DA-E56D-4D4A-8689-EBDE2CF80BEF}" destId="{45851F2D-AFC1-4C73-A735-452C76EEF2A5}" srcOrd="0" destOrd="0" presId="urn:microsoft.com/office/officeart/2005/8/layout/radial1"/>
    <dgm:cxn modelId="{80142A37-1D3E-4338-8516-5EAD41B950C4}" srcId="{FDD3E7D6-4BF3-4B4B-AB3D-561874DBCC9B}" destId="{6D4A3639-07BC-4B6A-9AE8-49BAB28D8BC2}" srcOrd="0" destOrd="0" parTransId="{6668F582-3BC9-4C36-A26B-CCF9458667DC}" sibTransId="{AC688742-3EBF-4319-83CF-EB7F39892E95}"/>
    <dgm:cxn modelId="{1955FC5B-A609-4AA2-B90F-6CD23481707E}" srcId="{6D4A3639-07BC-4B6A-9AE8-49BAB28D8BC2}" destId="{D6AC9078-887D-4EA7-B589-E1449AE2A0EA}" srcOrd="2" destOrd="0" parTransId="{3B405DC3-DB6F-413B-8960-A3A4B6C13F95}" sibTransId="{95889D8D-ECE3-4D32-93F0-502FB60BBC2C}"/>
    <dgm:cxn modelId="{FD80EF69-7A8F-4FFA-86D1-E4D7D496A3C1}" type="presOf" srcId="{FEF1B74D-73AA-44DA-BFBC-8BB2DC64168B}" destId="{5777F764-C14C-4B1E-B901-8803CDC35DD2}" srcOrd="0" destOrd="0" presId="urn:microsoft.com/office/officeart/2005/8/layout/radial1"/>
    <dgm:cxn modelId="{CE2E356A-05D2-4480-B84E-8BA5D9258ED0}" type="presOf" srcId="{D6AC9078-887D-4EA7-B589-E1449AE2A0EA}" destId="{7D599F06-E786-4380-97DE-8570B249619D}" srcOrd="0" destOrd="0" presId="urn:microsoft.com/office/officeart/2005/8/layout/radial1"/>
    <dgm:cxn modelId="{12E1346E-42FB-44C5-AD63-AF5BDA9BB0D5}" type="presOf" srcId="{E643E8DA-E56D-4D4A-8689-EBDE2CF80BEF}" destId="{701901D3-F2CE-4FF0-BF97-AC0265D43191}" srcOrd="1" destOrd="0" presId="urn:microsoft.com/office/officeart/2005/8/layout/radial1"/>
    <dgm:cxn modelId="{61350273-B1A6-4C18-9A7C-4AF4C41C034C}" type="presOf" srcId="{EF3AA885-CA6E-4EA3-B723-6529EE647021}" destId="{C717DCB7-6027-45A0-8682-67B0132AD578}" srcOrd="0" destOrd="0" presId="urn:microsoft.com/office/officeart/2005/8/layout/radial1"/>
    <dgm:cxn modelId="{53433956-98DB-47EE-BF1D-AF1DCD5B6A73}" type="presOf" srcId="{E02C7505-C147-415E-97FA-A44D7F90743C}" destId="{C2E5DF8B-1AF5-4C4C-ADC2-C2A892205946}" srcOrd="0" destOrd="0" presId="urn:microsoft.com/office/officeart/2005/8/layout/radial1"/>
    <dgm:cxn modelId="{E567D599-3616-41B9-8EEB-4D9A486BFC25}" srcId="{6D4A3639-07BC-4B6A-9AE8-49BAB28D8BC2}" destId="{E02C7505-C147-415E-97FA-A44D7F90743C}" srcOrd="0" destOrd="0" parTransId="{EF3AA885-CA6E-4EA3-B723-6529EE647021}" sibTransId="{91A882D7-C10E-4F9C-8232-159E30D92AC8}"/>
    <dgm:cxn modelId="{71FB21A3-EC32-43E7-81C6-8C4AE2676083}" type="presOf" srcId="{5FE767A7-55C2-4974-A73D-A302F31E9768}" destId="{BE3759D0-C522-437C-9473-9648F454D72D}" srcOrd="0" destOrd="0" presId="urn:microsoft.com/office/officeart/2005/8/layout/radial1"/>
    <dgm:cxn modelId="{D19DF4A5-02FE-40FA-9611-517A32346B9D}" type="presOf" srcId="{FDD3E7D6-4BF3-4B4B-AB3D-561874DBCC9B}" destId="{11D04F7D-807A-4EAE-9D07-B57690FABC9A}" srcOrd="0" destOrd="0" presId="urn:microsoft.com/office/officeart/2005/8/layout/radial1"/>
    <dgm:cxn modelId="{319740AC-F774-4DCB-A8B1-89B7E2F85014}" type="presOf" srcId="{83A11D58-76AD-4081-996B-408A27B79C3A}" destId="{1B77D2E5-2AC6-487E-A7C8-D22BD5E7D799}" srcOrd="0" destOrd="0" presId="urn:microsoft.com/office/officeart/2005/8/layout/radial1"/>
    <dgm:cxn modelId="{0B3232AF-1699-48C7-9235-9884F0C9CAFC}" srcId="{6D4A3639-07BC-4B6A-9AE8-49BAB28D8BC2}" destId="{FEF1B74D-73AA-44DA-BFBC-8BB2DC64168B}" srcOrd="1" destOrd="0" parTransId="{83A11D58-76AD-4081-996B-408A27B79C3A}" sibTransId="{28386EE6-822F-4B23-AB32-41B38200EBB3}"/>
    <dgm:cxn modelId="{51D136C1-84EF-4F43-88A1-DB7C46CDE42A}" type="presOf" srcId="{83A11D58-76AD-4081-996B-408A27B79C3A}" destId="{AD2FC234-FD6D-4617-86B9-0C0915613111}" srcOrd="1" destOrd="0" presId="urn:microsoft.com/office/officeart/2005/8/layout/radial1"/>
    <dgm:cxn modelId="{B8F0C2C2-E5F3-4D94-95D7-4247824501D8}" type="presOf" srcId="{6856059B-FA09-4253-B5CA-C964F972B179}" destId="{351518ED-515E-4C3E-9B78-CF655E5B1882}" srcOrd="1" destOrd="0" presId="urn:microsoft.com/office/officeart/2005/8/layout/radial1"/>
    <dgm:cxn modelId="{2A518BD7-428B-49C2-9AB7-3E5721E4DE25}" type="presOf" srcId="{EF3AA885-CA6E-4EA3-B723-6529EE647021}" destId="{B183026B-14F6-4549-8344-4A70ADE75672}" srcOrd="1" destOrd="0" presId="urn:microsoft.com/office/officeart/2005/8/layout/radial1"/>
    <dgm:cxn modelId="{284629DE-35EE-4AC0-98AE-2C707B77C466}" type="presOf" srcId="{37095791-33AC-44D4-B0BF-A3E6FE70C75D}" destId="{FFA2DB24-B53C-4415-AAFF-8AE35C4FA03A}" srcOrd="0" destOrd="0" presId="urn:microsoft.com/office/officeart/2005/8/layout/radial1"/>
    <dgm:cxn modelId="{01536BF8-D010-41E7-8EBA-3105826CF388}" type="presOf" srcId="{3B405DC3-DB6F-413B-8960-A3A4B6C13F95}" destId="{7676CA3C-97C9-4FF4-BA0F-6B3F558DDEAA}" srcOrd="1" destOrd="0" presId="urn:microsoft.com/office/officeart/2005/8/layout/radial1"/>
    <dgm:cxn modelId="{51A75A08-23CA-4BB7-9F55-26AAC420CCE5}" type="presParOf" srcId="{11D04F7D-807A-4EAE-9D07-B57690FABC9A}" destId="{5B246A56-EE8D-4415-817C-B3C8F2E01FC4}" srcOrd="0" destOrd="0" presId="urn:microsoft.com/office/officeart/2005/8/layout/radial1"/>
    <dgm:cxn modelId="{3CC85A5E-04C9-437D-B14F-66BB2A15BD2B}" type="presParOf" srcId="{11D04F7D-807A-4EAE-9D07-B57690FABC9A}" destId="{C717DCB7-6027-45A0-8682-67B0132AD578}" srcOrd="1" destOrd="0" presId="urn:microsoft.com/office/officeart/2005/8/layout/radial1"/>
    <dgm:cxn modelId="{90D22716-4829-4821-B57D-3281FFA6F5D9}" type="presParOf" srcId="{C717DCB7-6027-45A0-8682-67B0132AD578}" destId="{B183026B-14F6-4549-8344-4A70ADE75672}" srcOrd="0" destOrd="0" presId="urn:microsoft.com/office/officeart/2005/8/layout/radial1"/>
    <dgm:cxn modelId="{34E9FA00-B0ED-46B3-8A85-F51DB1405867}" type="presParOf" srcId="{11D04F7D-807A-4EAE-9D07-B57690FABC9A}" destId="{C2E5DF8B-1AF5-4C4C-ADC2-C2A892205946}" srcOrd="2" destOrd="0" presId="urn:microsoft.com/office/officeart/2005/8/layout/radial1"/>
    <dgm:cxn modelId="{8AEF963A-B517-4E1D-825B-601B18034216}" type="presParOf" srcId="{11D04F7D-807A-4EAE-9D07-B57690FABC9A}" destId="{1B77D2E5-2AC6-487E-A7C8-D22BD5E7D799}" srcOrd="3" destOrd="0" presId="urn:microsoft.com/office/officeart/2005/8/layout/radial1"/>
    <dgm:cxn modelId="{38DA4CDA-7945-4A25-9250-83DC1170D2A3}" type="presParOf" srcId="{1B77D2E5-2AC6-487E-A7C8-D22BD5E7D799}" destId="{AD2FC234-FD6D-4617-86B9-0C0915613111}" srcOrd="0" destOrd="0" presId="urn:microsoft.com/office/officeart/2005/8/layout/radial1"/>
    <dgm:cxn modelId="{01FD41F6-E491-4F69-9C06-C834AE6B0D22}" type="presParOf" srcId="{11D04F7D-807A-4EAE-9D07-B57690FABC9A}" destId="{5777F764-C14C-4B1E-B901-8803CDC35DD2}" srcOrd="4" destOrd="0" presId="urn:microsoft.com/office/officeart/2005/8/layout/radial1"/>
    <dgm:cxn modelId="{33A3BD25-3FB5-4689-BA0C-8EFBCB9F33A9}" type="presParOf" srcId="{11D04F7D-807A-4EAE-9D07-B57690FABC9A}" destId="{C929D6B4-50CC-4F9E-95D1-00D0FD8BF0E5}" srcOrd="5" destOrd="0" presId="urn:microsoft.com/office/officeart/2005/8/layout/radial1"/>
    <dgm:cxn modelId="{4108AC87-2945-4DB7-9EE1-E6C97A989D5A}" type="presParOf" srcId="{C929D6B4-50CC-4F9E-95D1-00D0FD8BF0E5}" destId="{7676CA3C-97C9-4FF4-BA0F-6B3F558DDEAA}" srcOrd="0" destOrd="0" presId="urn:microsoft.com/office/officeart/2005/8/layout/radial1"/>
    <dgm:cxn modelId="{54BC07B9-41C9-40F4-945B-9A40D73271F1}" type="presParOf" srcId="{11D04F7D-807A-4EAE-9D07-B57690FABC9A}" destId="{7D599F06-E786-4380-97DE-8570B249619D}" srcOrd="6" destOrd="0" presId="urn:microsoft.com/office/officeart/2005/8/layout/radial1"/>
    <dgm:cxn modelId="{DBB7BEC1-2FBE-43CC-9292-DB23CD98822B}" type="presParOf" srcId="{11D04F7D-807A-4EAE-9D07-B57690FABC9A}" destId="{45851F2D-AFC1-4C73-A735-452C76EEF2A5}" srcOrd="7" destOrd="0" presId="urn:microsoft.com/office/officeart/2005/8/layout/radial1"/>
    <dgm:cxn modelId="{7FAE5EAC-A654-4B8D-958B-8293AE2C5AE6}" type="presParOf" srcId="{45851F2D-AFC1-4C73-A735-452C76EEF2A5}" destId="{701901D3-F2CE-4FF0-BF97-AC0265D43191}" srcOrd="0" destOrd="0" presId="urn:microsoft.com/office/officeart/2005/8/layout/radial1"/>
    <dgm:cxn modelId="{F4B04AC5-C15C-4FD0-9FD8-9F8919599E45}" type="presParOf" srcId="{11D04F7D-807A-4EAE-9D07-B57690FABC9A}" destId="{BE3759D0-C522-437C-9473-9648F454D72D}" srcOrd="8" destOrd="0" presId="urn:microsoft.com/office/officeart/2005/8/layout/radial1"/>
    <dgm:cxn modelId="{27B15202-1124-40F0-9EB7-2BABB11A32F2}" type="presParOf" srcId="{11D04F7D-807A-4EAE-9D07-B57690FABC9A}" destId="{52ECBA55-3988-4484-A5A1-CABA3271640A}" srcOrd="9" destOrd="0" presId="urn:microsoft.com/office/officeart/2005/8/layout/radial1"/>
    <dgm:cxn modelId="{49391367-C81F-4F2F-853D-CE0C7283844B}" type="presParOf" srcId="{52ECBA55-3988-4484-A5A1-CABA3271640A}" destId="{351518ED-515E-4C3E-9B78-CF655E5B1882}" srcOrd="0" destOrd="0" presId="urn:microsoft.com/office/officeart/2005/8/layout/radial1"/>
    <dgm:cxn modelId="{921B0FE3-8136-4975-AEDD-0B0B49B7A4BA}" type="presParOf" srcId="{11D04F7D-807A-4EAE-9D07-B57690FABC9A}" destId="{FFA2DB24-B53C-4415-AAFF-8AE35C4FA03A}"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2A3C34-7A01-49F6-9CD0-2C53DA117BE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7A14E93B-179C-494C-8F70-41CBB60438E6}">
      <dgm:prSet phldrT="[Text]" phldr="0"/>
      <dgm:spPr/>
      <dgm:t>
        <a:bodyPr/>
        <a:lstStyle/>
        <a:p>
          <a:r>
            <a:rPr lang="en-US"/>
            <a:t>Quality metrics are set at the onset of the program; funding for program is approved and distributed </a:t>
          </a:r>
          <a:r>
            <a:rPr lang="en-US" i="1"/>
            <a:t>before </a:t>
          </a:r>
          <a:r>
            <a:rPr lang="en-US" i="0"/>
            <a:t>activities</a:t>
          </a:r>
          <a:endParaRPr lang="en-US"/>
        </a:p>
      </dgm:t>
    </dgm:pt>
    <dgm:pt modelId="{00592214-D4D2-4B61-BA35-606C2490C21F}" type="parTrans" cxnId="{25DF3ADD-9374-4501-A1F8-ACE86ED217B7}">
      <dgm:prSet/>
      <dgm:spPr/>
      <dgm:t>
        <a:bodyPr/>
        <a:lstStyle/>
        <a:p>
          <a:endParaRPr lang="en-US"/>
        </a:p>
      </dgm:t>
    </dgm:pt>
    <dgm:pt modelId="{A1D18CD9-D199-4686-8CBD-1086EE264AC5}" type="sibTrans" cxnId="{25DF3ADD-9374-4501-A1F8-ACE86ED217B7}">
      <dgm:prSet/>
      <dgm:spPr/>
      <dgm:t>
        <a:bodyPr/>
        <a:lstStyle/>
        <a:p>
          <a:endParaRPr lang="en-US"/>
        </a:p>
      </dgm:t>
    </dgm:pt>
    <dgm:pt modelId="{52B466F6-3DA9-4D36-8035-571DD602706E}">
      <dgm:prSet phldrT="[Text]" phldr="0"/>
      <dgm:spPr/>
      <dgm:t>
        <a:bodyPr/>
        <a:lstStyle/>
        <a:p>
          <a:r>
            <a:rPr lang="en-US"/>
            <a:t>Periodically (e.g., quarterly or annually), the agency provides metrics and updates to evaluator</a:t>
          </a:r>
        </a:p>
      </dgm:t>
    </dgm:pt>
    <dgm:pt modelId="{48B4B0EC-68BE-45A7-A9F6-512DB7FE1FE6}" type="parTrans" cxnId="{35B147D7-8BDF-4B0F-BB4E-C53FA7579C43}">
      <dgm:prSet/>
      <dgm:spPr/>
      <dgm:t>
        <a:bodyPr/>
        <a:lstStyle/>
        <a:p>
          <a:endParaRPr lang="en-US"/>
        </a:p>
      </dgm:t>
    </dgm:pt>
    <dgm:pt modelId="{F824DF70-6DD2-4DE4-8292-D0DB5603614D}" type="sibTrans" cxnId="{35B147D7-8BDF-4B0F-BB4E-C53FA7579C43}">
      <dgm:prSet/>
      <dgm:spPr/>
      <dgm:t>
        <a:bodyPr/>
        <a:lstStyle/>
        <a:p>
          <a:endParaRPr lang="en-US"/>
        </a:p>
      </dgm:t>
    </dgm:pt>
    <dgm:pt modelId="{C4C1043C-A297-46EB-87F1-BE9DEEC554AD}">
      <dgm:prSet phldrT="[Text]" phldr="0"/>
      <dgm:spPr/>
      <dgm:t>
        <a:bodyPr/>
        <a:lstStyle/>
        <a:p>
          <a:r>
            <a:rPr lang="en-US"/>
            <a:t>Evaluator reviews and approves submissions, then metrics are compiled for end-of-year report before new funding begins</a:t>
          </a:r>
        </a:p>
      </dgm:t>
    </dgm:pt>
    <dgm:pt modelId="{36D0FC6E-A37C-45B2-9C27-C60FBD3D99E9}" type="parTrans" cxnId="{BA3E4E85-28EF-4049-BD4B-C5762B4763BF}">
      <dgm:prSet/>
      <dgm:spPr/>
      <dgm:t>
        <a:bodyPr/>
        <a:lstStyle/>
        <a:p>
          <a:endParaRPr lang="en-US"/>
        </a:p>
      </dgm:t>
    </dgm:pt>
    <dgm:pt modelId="{9B32D3ED-D5F9-47C8-A056-C9560059C200}" type="sibTrans" cxnId="{BA3E4E85-28EF-4049-BD4B-C5762B4763BF}">
      <dgm:prSet/>
      <dgm:spPr/>
      <dgm:t>
        <a:bodyPr/>
        <a:lstStyle/>
        <a:p>
          <a:endParaRPr lang="en-US"/>
        </a:p>
      </dgm:t>
    </dgm:pt>
    <dgm:pt modelId="{898FF909-B905-4B14-9147-74BA18830529}" type="pres">
      <dgm:prSet presAssocID="{F82A3C34-7A01-49F6-9CD0-2C53DA117BE9}" presName="CompostProcess" presStyleCnt="0">
        <dgm:presLayoutVars>
          <dgm:dir/>
          <dgm:resizeHandles val="exact"/>
        </dgm:presLayoutVars>
      </dgm:prSet>
      <dgm:spPr/>
    </dgm:pt>
    <dgm:pt modelId="{DFB0DF62-0461-46A8-AE79-B5D9DFB93169}" type="pres">
      <dgm:prSet presAssocID="{F82A3C34-7A01-49F6-9CD0-2C53DA117BE9}" presName="arrow" presStyleLbl="bgShp" presStyleIdx="0" presStyleCnt="1"/>
      <dgm:spPr/>
    </dgm:pt>
    <dgm:pt modelId="{6746C8B1-F62E-41F2-920C-B2B5FCE91F2E}" type="pres">
      <dgm:prSet presAssocID="{F82A3C34-7A01-49F6-9CD0-2C53DA117BE9}" presName="linearProcess" presStyleCnt="0"/>
      <dgm:spPr/>
    </dgm:pt>
    <dgm:pt modelId="{5042ADCF-1E3B-433A-BC98-EC4A54AC8CF2}" type="pres">
      <dgm:prSet presAssocID="{7A14E93B-179C-494C-8F70-41CBB60438E6}" presName="textNode" presStyleLbl="node1" presStyleIdx="0" presStyleCnt="3">
        <dgm:presLayoutVars>
          <dgm:bulletEnabled val="1"/>
        </dgm:presLayoutVars>
      </dgm:prSet>
      <dgm:spPr/>
    </dgm:pt>
    <dgm:pt modelId="{E343C702-6038-475C-9D6C-A2E49C6C4495}" type="pres">
      <dgm:prSet presAssocID="{A1D18CD9-D199-4686-8CBD-1086EE264AC5}" presName="sibTrans" presStyleCnt="0"/>
      <dgm:spPr/>
    </dgm:pt>
    <dgm:pt modelId="{5A175502-1209-4B65-B142-C0C73B5FE60E}" type="pres">
      <dgm:prSet presAssocID="{52B466F6-3DA9-4D36-8035-571DD602706E}" presName="textNode" presStyleLbl="node1" presStyleIdx="1" presStyleCnt="3">
        <dgm:presLayoutVars>
          <dgm:bulletEnabled val="1"/>
        </dgm:presLayoutVars>
      </dgm:prSet>
      <dgm:spPr/>
    </dgm:pt>
    <dgm:pt modelId="{2C0BABC2-05E5-4EE1-AB5A-6C4468640D0E}" type="pres">
      <dgm:prSet presAssocID="{F824DF70-6DD2-4DE4-8292-D0DB5603614D}" presName="sibTrans" presStyleCnt="0"/>
      <dgm:spPr/>
    </dgm:pt>
    <dgm:pt modelId="{A9433DEA-5A17-4720-B190-7D56C7DBA808}" type="pres">
      <dgm:prSet presAssocID="{C4C1043C-A297-46EB-87F1-BE9DEEC554AD}" presName="textNode" presStyleLbl="node1" presStyleIdx="2" presStyleCnt="3">
        <dgm:presLayoutVars>
          <dgm:bulletEnabled val="1"/>
        </dgm:presLayoutVars>
      </dgm:prSet>
      <dgm:spPr/>
    </dgm:pt>
  </dgm:ptLst>
  <dgm:cxnLst>
    <dgm:cxn modelId="{6C8E6D09-9E10-4BDF-9590-23203B1244D3}" type="presOf" srcId="{C4C1043C-A297-46EB-87F1-BE9DEEC554AD}" destId="{A9433DEA-5A17-4720-B190-7D56C7DBA808}" srcOrd="0" destOrd="0" presId="urn:microsoft.com/office/officeart/2005/8/layout/hProcess9"/>
    <dgm:cxn modelId="{C29D2133-11BE-4BE2-AB34-555AF41748BE}" type="presOf" srcId="{7A14E93B-179C-494C-8F70-41CBB60438E6}" destId="{5042ADCF-1E3B-433A-BC98-EC4A54AC8CF2}" srcOrd="0" destOrd="0" presId="urn:microsoft.com/office/officeart/2005/8/layout/hProcess9"/>
    <dgm:cxn modelId="{11655B7D-FEC9-4F73-BE52-3E0787610365}" type="presOf" srcId="{52B466F6-3DA9-4D36-8035-571DD602706E}" destId="{5A175502-1209-4B65-B142-C0C73B5FE60E}" srcOrd="0" destOrd="0" presId="urn:microsoft.com/office/officeart/2005/8/layout/hProcess9"/>
    <dgm:cxn modelId="{BA3E4E85-28EF-4049-BD4B-C5762B4763BF}" srcId="{F82A3C34-7A01-49F6-9CD0-2C53DA117BE9}" destId="{C4C1043C-A297-46EB-87F1-BE9DEEC554AD}" srcOrd="2" destOrd="0" parTransId="{36D0FC6E-A37C-45B2-9C27-C60FBD3D99E9}" sibTransId="{9B32D3ED-D5F9-47C8-A056-C9560059C200}"/>
    <dgm:cxn modelId="{35B147D7-8BDF-4B0F-BB4E-C53FA7579C43}" srcId="{F82A3C34-7A01-49F6-9CD0-2C53DA117BE9}" destId="{52B466F6-3DA9-4D36-8035-571DD602706E}" srcOrd="1" destOrd="0" parTransId="{48B4B0EC-68BE-45A7-A9F6-512DB7FE1FE6}" sibTransId="{F824DF70-6DD2-4DE4-8292-D0DB5603614D}"/>
    <dgm:cxn modelId="{25DF3ADD-9374-4501-A1F8-ACE86ED217B7}" srcId="{F82A3C34-7A01-49F6-9CD0-2C53DA117BE9}" destId="{7A14E93B-179C-494C-8F70-41CBB60438E6}" srcOrd="0" destOrd="0" parTransId="{00592214-D4D2-4B61-BA35-606C2490C21F}" sibTransId="{A1D18CD9-D199-4686-8CBD-1086EE264AC5}"/>
    <dgm:cxn modelId="{63038EF7-1F52-4E25-BF4E-8C5C49B66DAA}" type="presOf" srcId="{F82A3C34-7A01-49F6-9CD0-2C53DA117BE9}" destId="{898FF909-B905-4B14-9147-74BA18830529}" srcOrd="0" destOrd="0" presId="urn:microsoft.com/office/officeart/2005/8/layout/hProcess9"/>
    <dgm:cxn modelId="{BFE7236C-6D9E-4662-8C24-9250FBC517AD}" type="presParOf" srcId="{898FF909-B905-4B14-9147-74BA18830529}" destId="{DFB0DF62-0461-46A8-AE79-B5D9DFB93169}" srcOrd="0" destOrd="0" presId="urn:microsoft.com/office/officeart/2005/8/layout/hProcess9"/>
    <dgm:cxn modelId="{667E6272-01B1-4CC1-BD45-028C4DCF280D}" type="presParOf" srcId="{898FF909-B905-4B14-9147-74BA18830529}" destId="{6746C8B1-F62E-41F2-920C-B2B5FCE91F2E}" srcOrd="1" destOrd="0" presId="urn:microsoft.com/office/officeart/2005/8/layout/hProcess9"/>
    <dgm:cxn modelId="{07039F4B-8DD4-40CC-97AA-DFFE65B7EED3}" type="presParOf" srcId="{6746C8B1-F62E-41F2-920C-B2B5FCE91F2E}" destId="{5042ADCF-1E3B-433A-BC98-EC4A54AC8CF2}" srcOrd="0" destOrd="0" presId="urn:microsoft.com/office/officeart/2005/8/layout/hProcess9"/>
    <dgm:cxn modelId="{11C7F4AC-E55A-4C6B-8B7B-D06BCA3EDDD0}" type="presParOf" srcId="{6746C8B1-F62E-41F2-920C-B2B5FCE91F2E}" destId="{E343C702-6038-475C-9D6C-A2E49C6C4495}" srcOrd="1" destOrd="0" presId="urn:microsoft.com/office/officeart/2005/8/layout/hProcess9"/>
    <dgm:cxn modelId="{87F6A55E-4691-4364-B25D-C9A1A98D86A0}" type="presParOf" srcId="{6746C8B1-F62E-41F2-920C-B2B5FCE91F2E}" destId="{5A175502-1209-4B65-B142-C0C73B5FE60E}" srcOrd="2" destOrd="0" presId="urn:microsoft.com/office/officeart/2005/8/layout/hProcess9"/>
    <dgm:cxn modelId="{6FEB0489-779F-4644-94D6-942E4520B714}" type="presParOf" srcId="{6746C8B1-F62E-41F2-920C-B2B5FCE91F2E}" destId="{2C0BABC2-05E5-4EE1-AB5A-6C4468640D0E}" srcOrd="3" destOrd="0" presId="urn:microsoft.com/office/officeart/2005/8/layout/hProcess9"/>
    <dgm:cxn modelId="{550BB302-32BA-4C4F-92A9-4C78965AF569}" type="presParOf" srcId="{6746C8B1-F62E-41F2-920C-B2B5FCE91F2E}" destId="{A9433DEA-5A17-4720-B190-7D56C7DBA808}"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2A3C34-7A01-49F6-9CD0-2C53DA117BE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7A14E93B-179C-494C-8F70-41CBB60438E6}">
      <dgm:prSet phldrT="[Text]" phldr="0" custT="1"/>
      <dgm:spPr/>
      <dgm:t>
        <a:bodyPr/>
        <a:lstStyle/>
        <a:p>
          <a:r>
            <a:rPr lang="en-US" sz="1300"/>
            <a:t>State sets quality metrics before approving service reimbursements; agency is informed</a:t>
          </a:r>
        </a:p>
      </dgm:t>
    </dgm:pt>
    <dgm:pt modelId="{00592214-D4D2-4B61-BA35-606C2490C21F}" type="parTrans" cxnId="{25DF3ADD-9374-4501-A1F8-ACE86ED217B7}">
      <dgm:prSet/>
      <dgm:spPr/>
      <dgm:t>
        <a:bodyPr/>
        <a:lstStyle/>
        <a:p>
          <a:endParaRPr lang="en-US"/>
        </a:p>
      </dgm:t>
    </dgm:pt>
    <dgm:pt modelId="{A1D18CD9-D199-4686-8CBD-1086EE264AC5}" type="sibTrans" cxnId="{25DF3ADD-9374-4501-A1F8-ACE86ED217B7}">
      <dgm:prSet/>
      <dgm:spPr/>
      <dgm:t>
        <a:bodyPr/>
        <a:lstStyle/>
        <a:p>
          <a:endParaRPr lang="en-US"/>
        </a:p>
      </dgm:t>
    </dgm:pt>
    <dgm:pt modelId="{52B466F6-3DA9-4D36-8035-571DD602706E}">
      <dgm:prSet phldrT="[Text]" phldr="0" custT="1"/>
      <dgm:spPr/>
      <dgm:t>
        <a:bodyPr/>
        <a:lstStyle/>
        <a:p>
          <a:r>
            <a:rPr lang="en-US" sz="1200"/>
            <a:t>Services are approved, reimbursed, and the agency provides metrics and updates to the evaluator</a:t>
          </a:r>
        </a:p>
      </dgm:t>
    </dgm:pt>
    <dgm:pt modelId="{48B4B0EC-68BE-45A7-A9F6-512DB7FE1FE6}" type="parTrans" cxnId="{35B147D7-8BDF-4B0F-BB4E-C53FA7579C43}">
      <dgm:prSet/>
      <dgm:spPr/>
      <dgm:t>
        <a:bodyPr/>
        <a:lstStyle/>
        <a:p>
          <a:endParaRPr lang="en-US"/>
        </a:p>
      </dgm:t>
    </dgm:pt>
    <dgm:pt modelId="{F824DF70-6DD2-4DE4-8292-D0DB5603614D}" type="sibTrans" cxnId="{35B147D7-8BDF-4B0F-BB4E-C53FA7579C43}">
      <dgm:prSet/>
      <dgm:spPr/>
      <dgm:t>
        <a:bodyPr/>
        <a:lstStyle/>
        <a:p>
          <a:endParaRPr lang="en-US"/>
        </a:p>
      </dgm:t>
    </dgm:pt>
    <dgm:pt modelId="{E3AFDDE9-BC80-4293-9626-416334EC5B74}">
      <dgm:prSet custT="1"/>
      <dgm:spPr/>
      <dgm:t>
        <a:bodyPr/>
        <a:lstStyle/>
        <a:p>
          <a:r>
            <a:rPr lang="en-US" sz="1400"/>
            <a:t>Agencies provide services and submit paperwork for Medicaid reimbursement</a:t>
          </a:r>
        </a:p>
      </dgm:t>
    </dgm:pt>
    <dgm:pt modelId="{F103D417-F848-474C-A013-90CADBAC3976}" type="parTrans" cxnId="{FB2C85FF-217C-4D9D-BED8-1E0CC5331C21}">
      <dgm:prSet/>
      <dgm:spPr/>
      <dgm:t>
        <a:bodyPr/>
        <a:lstStyle/>
        <a:p>
          <a:endParaRPr lang="en-US"/>
        </a:p>
      </dgm:t>
    </dgm:pt>
    <dgm:pt modelId="{A547E2D8-1CB7-4663-B3D3-C2BFDCB3395C}" type="sibTrans" cxnId="{FB2C85FF-217C-4D9D-BED8-1E0CC5331C21}">
      <dgm:prSet/>
      <dgm:spPr/>
      <dgm:t>
        <a:bodyPr/>
        <a:lstStyle/>
        <a:p>
          <a:endParaRPr lang="en-US"/>
        </a:p>
      </dgm:t>
    </dgm:pt>
    <dgm:pt modelId="{E15BBBC7-C1B7-4F7F-806B-4C1D6989CB5F}">
      <dgm:prSet custT="1"/>
      <dgm:spPr/>
      <dgm:t>
        <a:bodyPr/>
        <a:lstStyle/>
        <a:p>
          <a:r>
            <a:rPr lang="en-US" sz="1200"/>
            <a:t>Evaluator reviews and approves submissions, then metrics are compiled for end-of-year report before new year begins</a:t>
          </a:r>
        </a:p>
      </dgm:t>
    </dgm:pt>
    <dgm:pt modelId="{3C4569DA-346D-41A7-8019-9235CA7AC70E}" type="parTrans" cxnId="{56DB1A0F-F1D3-498A-9E4D-3138107C06B4}">
      <dgm:prSet/>
      <dgm:spPr/>
      <dgm:t>
        <a:bodyPr/>
        <a:lstStyle/>
        <a:p>
          <a:endParaRPr lang="en-US"/>
        </a:p>
      </dgm:t>
    </dgm:pt>
    <dgm:pt modelId="{45FF40D0-1632-4551-A867-75E2A25828AF}" type="sibTrans" cxnId="{56DB1A0F-F1D3-498A-9E4D-3138107C06B4}">
      <dgm:prSet/>
      <dgm:spPr/>
      <dgm:t>
        <a:bodyPr/>
        <a:lstStyle/>
        <a:p>
          <a:endParaRPr lang="en-US"/>
        </a:p>
      </dgm:t>
    </dgm:pt>
    <dgm:pt modelId="{898FF909-B905-4B14-9147-74BA18830529}" type="pres">
      <dgm:prSet presAssocID="{F82A3C34-7A01-49F6-9CD0-2C53DA117BE9}" presName="CompostProcess" presStyleCnt="0">
        <dgm:presLayoutVars>
          <dgm:dir/>
          <dgm:resizeHandles val="exact"/>
        </dgm:presLayoutVars>
      </dgm:prSet>
      <dgm:spPr/>
    </dgm:pt>
    <dgm:pt modelId="{DFB0DF62-0461-46A8-AE79-B5D9DFB93169}" type="pres">
      <dgm:prSet presAssocID="{F82A3C34-7A01-49F6-9CD0-2C53DA117BE9}" presName="arrow" presStyleLbl="bgShp" presStyleIdx="0" presStyleCnt="1" custLinFactNeighborX="98" custLinFactNeighborY="2902"/>
      <dgm:spPr/>
    </dgm:pt>
    <dgm:pt modelId="{6746C8B1-F62E-41F2-920C-B2B5FCE91F2E}" type="pres">
      <dgm:prSet presAssocID="{F82A3C34-7A01-49F6-9CD0-2C53DA117BE9}" presName="linearProcess" presStyleCnt="0"/>
      <dgm:spPr/>
    </dgm:pt>
    <dgm:pt modelId="{5042ADCF-1E3B-433A-BC98-EC4A54AC8CF2}" type="pres">
      <dgm:prSet presAssocID="{7A14E93B-179C-494C-8F70-41CBB60438E6}" presName="textNode" presStyleLbl="node1" presStyleIdx="0" presStyleCnt="4">
        <dgm:presLayoutVars>
          <dgm:bulletEnabled val="1"/>
        </dgm:presLayoutVars>
      </dgm:prSet>
      <dgm:spPr/>
    </dgm:pt>
    <dgm:pt modelId="{E343C702-6038-475C-9D6C-A2E49C6C4495}" type="pres">
      <dgm:prSet presAssocID="{A1D18CD9-D199-4686-8CBD-1086EE264AC5}" presName="sibTrans" presStyleCnt="0"/>
      <dgm:spPr/>
    </dgm:pt>
    <dgm:pt modelId="{3CB899F2-FBFA-45B6-8E04-6B9E3D65A6C7}" type="pres">
      <dgm:prSet presAssocID="{E3AFDDE9-BC80-4293-9626-416334EC5B74}" presName="textNode" presStyleLbl="node1" presStyleIdx="1" presStyleCnt="4">
        <dgm:presLayoutVars>
          <dgm:bulletEnabled val="1"/>
        </dgm:presLayoutVars>
      </dgm:prSet>
      <dgm:spPr/>
    </dgm:pt>
    <dgm:pt modelId="{66CFC3EE-9B56-4C4A-9659-2242ECE91DAD}" type="pres">
      <dgm:prSet presAssocID="{A547E2D8-1CB7-4663-B3D3-C2BFDCB3395C}" presName="sibTrans" presStyleCnt="0"/>
      <dgm:spPr/>
    </dgm:pt>
    <dgm:pt modelId="{5A175502-1209-4B65-B142-C0C73B5FE60E}" type="pres">
      <dgm:prSet presAssocID="{52B466F6-3DA9-4D36-8035-571DD602706E}" presName="textNode" presStyleLbl="node1" presStyleIdx="2" presStyleCnt="4">
        <dgm:presLayoutVars>
          <dgm:bulletEnabled val="1"/>
        </dgm:presLayoutVars>
      </dgm:prSet>
      <dgm:spPr/>
    </dgm:pt>
    <dgm:pt modelId="{2C0BABC2-05E5-4EE1-AB5A-6C4468640D0E}" type="pres">
      <dgm:prSet presAssocID="{F824DF70-6DD2-4DE4-8292-D0DB5603614D}" presName="sibTrans" presStyleCnt="0"/>
      <dgm:spPr/>
    </dgm:pt>
    <dgm:pt modelId="{3CFCD624-0E53-4280-B391-50D469E7780A}" type="pres">
      <dgm:prSet presAssocID="{E15BBBC7-C1B7-4F7F-806B-4C1D6989CB5F}" presName="textNode" presStyleLbl="node1" presStyleIdx="3" presStyleCnt="4" custLinFactNeighborX="11098" custLinFactNeighborY="720">
        <dgm:presLayoutVars>
          <dgm:bulletEnabled val="1"/>
        </dgm:presLayoutVars>
      </dgm:prSet>
      <dgm:spPr/>
    </dgm:pt>
  </dgm:ptLst>
  <dgm:cxnLst>
    <dgm:cxn modelId="{56DB1A0F-F1D3-498A-9E4D-3138107C06B4}" srcId="{F82A3C34-7A01-49F6-9CD0-2C53DA117BE9}" destId="{E15BBBC7-C1B7-4F7F-806B-4C1D6989CB5F}" srcOrd="3" destOrd="0" parTransId="{3C4569DA-346D-41A7-8019-9235CA7AC70E}" sibTransId="{45FF40D0-1632-4551-A867-75E2A25828AF}"/>
    <dgm:cxn modelId="{C29D2133-11BE-4BE2-AB34-555AF41748BE}" type="presOf" srcId="{7A14E93B-179C-494C-8F70-41CBB60438E6}" destId="{5042ADCF-1E3B-433A-BC98-EC4A54AC8CF2}" srcOrd="0" destOrd="0" presId="urn:microsoft.com/office/officeart/2005/8/layout/hProcess9"/>
    <dgm:cxn modelId="{3019AD5B-1AA4-428C-8AB6-4C08582F79F6}" type="presOf" srcId="{E15BBBC7-C1B7-4F7F-806B-4C1D6989CB5F}" destId="{3CFCD624-0E53-4280-B391-50D469E7780A}" srcOrd="0" destOrd="0" presId="urn:microsoft.com/office/officeart/2005/8/layout/hProcess9"/>
    <dgm:cxn modelId="{11655B7D-FEC9-4F73-BE52-3E0787610365}" type="presOf" srcId="{52B466F6-3DA9-4D36-8035-571DD602706E}" destId="{5A175502-1209-4B65-B142-C0C73B5FE60E}" srcOrd="0" destOrd="0" presId="urn:microsoft.com/office/officeart/2005/8/layout/hProcess9"/>
    <dgm:cxn modelId="{35B147D7-8BDF-4B0F-BB4E-C53FA7579C43}" srcId="{F82A3C34-7A01-49F6-9CD0-2C53DA117BE9}" destId="{52B466F6-3DA9-4D36-8035-571DD602706E}" srcOrd="2" destOrd="0" parTransId="{48B4B0EC-68BE-45A7-A9F6-512DB7FE1FE6}" sibTransId="{F824DF70-6DD2-4DE4-8292-D0DB5603614D}"/>
    <dgm:cxn modelId="{25DF3ADD-9374-4501-A1F8-ACE86ED217B7}" srcId="{F82A3C34-7A01-49F6-9CD0-2C53DA117BE9}" destId="{7A14E93B-179C-494C-8F70-41CBB60438E6}" srcOrd="0" destOrd="0" parTransId="{00592214-D4D2-4B61-BA35-606C2490C21F}" sibTransId="{A1D18CD9-D199-4686-8CBD-1086EE264AC5}"/>
    <dgm:cxn modelId="{63038EF7-1F52-4E25-BF4E-8C5C49B66DAA}" type="presOf" srcId="{F82A3C34-7A01-49F6-9CD0-2C53DA117BE9}" destId="{898FF909-B905-4B14-9147-74BA18830529}" srcOrd="0" destOrd="0" presId="urn:microsoft.com/office/officeart/2005/8/layout/hProcess9"/>
    <dgm:cxn modelId="{CA9DFFF8-5A22-466D-91B9-F564A6B852B4}" type="presOf" srcId="{E3AFDDE9-BC80-4293-9626-416334EC5B74}" destId="{3CB899F2-FBFA-45B6-8E04-6B9E3D65A6C7}" srcOrd="0" destOrd="0" presId="urn:microsoft.com/office/officeart/2005/8/layout/hProcess9"/>
    <dgm:cxn modelId="{FB2C85FF-217C-4D9D-BED8-1E0CC5331C21}" srcId="{F82A3C34-7A01-49F6-9CD0-2C53DA117BE9}" destId="{E3AFDDE9-BC80-4293-9626-416334EC5B74}" srcOrd="1" destOrd="0" parTransId="{F103D417-F848-474C-A013-90CADBAC3976}" sibTransId="{A547E2D8-1CB7-4663-B3D3-C2BFDCB3395C}"/>
    <dgm:cxn modelId="{BFE7236C-6D9E-4662-8C24-9250FBC517AD}" type="presParOf" srcId="{898FF909-B905-4B14-9147-74BA18830529}" destId="{DFB0DF62-0461-46A8-AE79-B5D9DFB93169}" srcOrd="0" destOrd="0" presId="urn:microsoft.com/office/officeart/2005/8/layout/hProcess9"/>
    <dgm:cxn modelId="{667E6272-01B1-4CC1-BD45-028C4DCF280D}" type="presParOf" srcId="{898FF909-B905-4B14-9147-74BA18830529}" destId="{6746C8B1-F62E-41F2-920C-B2B5FCE91F2E}" srcOrd="1" destOrd="0" presId="urn:microsoft.com/office/officeart/2005/8/layout/hProcess9"/>
    <dgm:cxn modelId="{07039F4B-8DD4-40CC-97AA-DFFE65B7EED3}" type="presParOf" srcId="{6746C8B1-F62E-41F2-920C-B2B5FCE91F2E}" destId="{5042ADCF-1E3B-433A-BC98-EC4A54AC8CF2}" srcOrd="0" destOrd="0" presId="urn:microsoft.com/office/officeart/2005/8/layout/hProcess9"/>
    <dgm:cxn modelId="{11C7F4AC-E55A-4C6B-8B7B-D06BCA3EDDD0}" type="presParOf" srcId="{6746C8B1-F62E-41F2-920C-B2B5FCE91F2E}" destId="{E343C702-6038-475C-9D6C-A2E49C6C4495}" srcOrd="1" destOrd="0" presId="urn:microsoft.com/office/officeart/2005/8/layout/hProcess9"/>
    <dgm:cxn modelId="{9CB37035-0D12-4AE4-B9B5-B12472F036A0}" type="presParOf" srcId="{6746C8B1-F62E-41F2-920C-B2B5FCE91F2E}" destId="{3CB899F2-FBFA-45B6-8E04-6B9E3D65A6C7}" srcOrd="2" destOrd="0" presId="urn:microsoft.com/office/officeart/2005/8/layout/hProcess9"/>
    <dgm:cxn modelId="{22D54A31-88A9-4F69-AD49-AF1DD0F89EEF}" type="presParOf" srcId="{6746C8B1-F62E-41F2-920C-B2B5FCE91F2E}" destId="{66CFC3EE-9B56-4C4A-9659-2242ECE91DAD}" srcOrd="3" destOrd="0" presId="urn:microsoft.com/office/officeart/2005/8/layout/hProcess9"/>
    <dgm:cxn modelId="{87F6A55E-4691-4364-B25D-C9A1A98D86A0}" type="presParOf" srcId="{6746C8B1-F62E-41F2-920C-B2B5FCE91F2E}" destId="{5A175502-1209-4B65-B142-C0C73B5FE60E}" srcOrd="4" destOrd="0" presId="urn:microsoft.com/office/officeart/2005/8/layout/hProcess9"/>
    <dgm:cxn modelId="{6FEB0489-779F-4644-94D6-942E4520B714}" type="presParOf" srcId="{6746C8B1-F62E-41F2-920C-B2B5FCE91F2E}" destId="{2C0BABC2-05E5-4EE1-AB5A-6C4468640D0E}" srcOrd="5" destOrd="0" presId="urn:microsoft.com/office/officeart/2005/8/layout/hProcess9"/>
    <dgm:cxn modelId="{C1FBD4BA-E27F-48F1-B485-EC9B59E182F7}" type="presParOf" srcId="{6746C8B1-F62E-41F2-920C-B2B5FCE91F2E}" destId="{3CFCD624-0E53-4280-B391-50D469E7780A}" srcOrd="6"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41608D-F83A-43C5-9BD9-16B2E1EA015E}"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938EFD78-C2C9-499C-BFEB-F8F15A85037E}">
      <dgm:prSet phldrT="[Text]"/>
      <dgm:spPr/>
      <dgm:t>
        <a:bodyPr/>
        <a:lstStyle/>
        <a:p>
          <a:r>
            <a:rPr lang="en-US" b="1">
              <a:latin typeface="+mj-lt"/>
            </a:rPr>
            <a:t>Reviews</a:t>
          </a:r>
        </a:p>
      </dgm:t>
    </dgm:pt>
    <dgm:pt modelId="{03220C23-854A-4146-A33B-B4A357510CCC}" type="parTrans" cxnId="{424106CF-EF74-4F08-BDC4-5270AD681403}">
      <dgm:prSet/>
      <dgm:spPr/>
      <dgm:t>
        <a:bodyPr/>
        <a:lstStyle/>
        <a:p>
          <a:endParaRPr lang="en-US"/>
        </a:p>
      </dgm:t>
    </dgm:pt>
    <dgm:pt modelId="{4A251686-0DE5-4607-A059-963A3A8D59E3}" type="sibTrans" cxnId="{424106CF-EF74-4F08-BDC4-5270AD681403}">
      <dgm:prSet/>
      <dgm:spPr/>
      <dgm:t>
        <a:bodyPr/>
        <a:lstStyle/>
        <a:p>
          <a:endParaRPr lang="en-US"/>
        </a:p>
      </dgm:t>
    </dgm:pt>
    <dgm:pt modelId="{7D5716C3-7911-4D38-8CB6-33C190034093}">
      <dgm:prSet phldrT="[Text]"/>
      <dgm:spPr/>
      <dgm:t>
        <a:bodyPr/>
        <a:lstStyle/>
        <a:p>
          <a:r>
            <a:rPr lang="en-US">
              <a:latin typeface="+mj-lt"/>
            </a:rPr>
            <a:t>Client Chart</a:t>
          </a:r>
        </a:p>
      </dgm:t>
    </dgm:pt>
    <dgm:pt modelId="{EFC28C45-6B71-4A07-AE6D-7DBD45054C44}" type="parTrans" cxnId="{7D05B753-0F53-434A-A1A7-419A0ADFC6E2}">
      <dgm:prSet/>
      <dgm:spPr/>
      <dgm:t>
        <a:bodyPr/>
        <a:lstStyle/>
        <a:p>
          <a:endParaRPr lang="en-US"/>
        </a:p>
      </dgm:t>
    </dgm:pt>
    <dgm:pt modelId="{A78377F1-CF5A-4FBE-A6AE-698B8ADBE198}" type="sibTrans" cxnId="{7D05B753-0F53-434A-A1A7-419A0ADFC6E2}">
      <dgm:prSet/>
      <dgm:spPr/>
      <dgm:t>
        <a:bodyPr/>
        <a:lstStyle/>
        <a:p>
          <a:endParaRPr lang="en-US"/>
        </a:p>
      </dgm:t>
    </dgm:pt>
    <dgm:pt modelId="{2517766C-9383-4BD0-A616-ADF3F5B89AAD}">
      <dgm:prSet phldrT="[Text]"/>
      <dgm:spPr/>
      <dgm:t>
        <a:bodyPr/>
        <a:lstStyle/>
        <a:p>
          <a:r>
            <a:rPr lang="en-US">
              <a:latin typeface="+mj-lt"/>
            </a:rPr>
            <a:t>Medicaid Compliance</a:t>
          </a:r>
        </a:p>
      </dgm:t>
    </dgm:pt>
    <dgm:pt modelId="{835DD0C7-B0B9-4D12-938C-9DE05938140D}" type="parTrans" cxnId="{C69DB0E9-1E69-483E-9A03-10FC3146808F}">
      <dgm:prSet/>
      <dgm:spPr/>
      <dgm:t>
        <a:bodyPr/>
        <a:lstStyle/>
        <a:p>
          <a:endParaRPr lang="en-US"/>
        </a:p>
      </dgm:t>
    </dgm:pt>
    <dgm:pt modelId="{2312A767-A3C9-4D35-8274-BA7161350E3A}" type="sibTrans" cxnId="{C69DB0E9-1E69-483E-9A03-10FC3146808F}">
      <dgm:prSet/>
      <dgm:spPr/>
      <dgm:t>
        <a:bodyPr/>
        <a:lstStyle/>
        <a:p>
          <a:endParaRPr lang="en-US"/>
        </a:p>
      </dgm:t>
    </dgm:pt>
    <dgm:pt modelId="{1C84A71D-71B4-4AB3-BC2F-429413C6BFC6}">
      <dgm:prSet phldrT="[Text]"/>
      <dgm:spPr/>
      <dgm:t>
        <a:bodyPr/>
        <a:lstStyle/>
        <a:p>
          <a:r>
            <a:rPr lang="en-US" b="1">
              <a:latin typeface="+mj-lt"/>
            </a:rPr>
            <a:t>Program Outcome Measures and Funder Requirements</a:t>
          </a:r>
        </a:p>
      </dgm:t>
    </dgm:pt>
    <dgm:pt modelId="{640F275D-E4AB-45AC-8E2A-25F33263D78E}" type="parTrans" cxnId="{1BC6DC3C-BE4E-42CE-860F-38B955EDDB24}">
      <dgm:prSet/>
      <dgm:spPr/>
      <dgm:t>
        <a:bodyPr/>
        <a:lstStyle/>
        <a:p>
          <a:endParaRPr lang="en-US"/>
        </a:p>
      </dgm:t>
    </dgm:pt>
    <dgm:pt modelId="{3B55ED60-154E-4480-AF3B-2542F80FBD27}" type="sibTrans" cxnId="{1BC6DC3C-BE4E-42CE-860F-38B955EDDB24}">
      <dgm:prSet/>
      <dgm:spPr/>
      <dgm:t>
        <a:bodyPr/>
        <a:lstStyle/>
        <a:p>
          <a:endParaRPr lang="en-US"/>
        </a:p>
      </dgm:t>
    </dgm:pt>
    <dgm:pt modelId="{11D7E7BD-9391-474B-8E32-B9D99174490B}">
      <dgm:prSet phldrT="[Text]"/>
      <dgm:spPr/>
      <dgm:t>
        <a:bodyPr/>
        <a:lstStyle/>
        <a:p>
          <a:r>
            <a:rPr lang="en-US" b="1">
              <a:latin typeface="+mj-lt"/>
            </a:rPr>
            <a:t>Staff Training Plan </a:t>
          </a:r>
        </a:p>
      </dgm:t>
    </dgm:pt>
    <dgm:pt modelId="{18C577BA-0BF2-4E44-BEF4-78156A2694B2}" type="parTrans" cxnId="{D8CE658E-6D20-480F-AADE-B7A233314D62}">
      <dgm:prSet/>
      <dgm:spPr/>
      <dgm:t>
        <a:bodyPr/>
        <a:lstStyle/>
        <a:p>
          <a:endParaRPr lang="en-US"/>
        </a:p>
      </dgm:t>
    </dgm:pt>
    <dgm:pt modelId="{B76524F4-E50E-449C-988B-86BB665BD667}" type="sibTrans" cxnId="{D8CE658E-6D20-480F-AADE-B7A233314D62}">
      <dgm:prSet/>
      <dgm:spPr/>
      <dgm:t>
        <a:bodyPr/>
        <a:lstStyle/>
        <a:p>
          <a:endParaRPr lang="en-US"/>
        </a:p>
      </dgm:t>
    </dgm:pt>
    <dgm:pt modelId="{55E2FFCF-8597-4697-9E80-CAFB02E19271}">
      <dgm:prSet phldrT="[Text]"/>
      <dgm:spPr/>
      <dgm:t>
        <a:bodyPr/>
        <a:lstStyle/>
        <a:p>
          <a:r>
            <a:rPr lang="en-US">
              <a:latin typeface="+mj-lt"/>
            </a:rPr>
            <a:t>Billing</a:t>
          </a:r>
        </a:p>
      </dgm:t>
    </dgm:pt>
    <dgm:pt modelId="{D0DC2B86-0502-4AED-AC4B-F7A7303C374B}" type="parTrans" cxnId="{D2E642CE-A0B0-4F35-A918-E23E817A6558}">
      <dgm:prSet/>
      <dgm:spPr/>
      <dgm:t>
        <a:bodyPr/>
        <a:lstStyle/>
        <a:p>
          <a:endParaRPr lang="en-US"/>
        </a:p>
      </dgm:t>
    </dgm:pt>
    <dgm:pt modelId="{6265AFD3-2776-482A-AEC1-2B92DE0F6984}" type="sibTrans" cxnId="{D2E642CE-A0B0-4F35-A918-E23E817A6558}">
      <dgm:prSet/>
      <dgm:spPr/>
      <dgm:t>
        <a:bodyPr/>
        <a:lstStyle/>
        <a:p>
          <a:endParaRPr lang="en-US"/>
        </a:p>
      </dgm:t>
    </dgm:pt>
    <dgm:pt modelId="{1BAF1A87-AAF3-4C2C-9180-6B171FB53972}">
      <dgm:prSet phldrT="[Text]"/>
      <dgm:spPr/>
      <dgm:t>
        <a:bodyPr/>
        <a:lstStyle/>
        <a:p>
          <a:r>
            <a:rPr lang="en-US">
              <a:latin typeface="+mj-lt"/>
            </a:rPr>
            <a:t>Targeted</a:t>
          </a:r>
        </a:p>
      </dgm:t>
    </dgm:pt>
    <dgm:pt modelId="{29C65B26-B725-4A28-B039-A3A2E7F31688}" type="parTrans" cxnId="{CC486AF3-E5C8-430B-ACA5-DE0215DD4171}">
      <dgm:prSet/>
      <dgm:spPr/>
      <dgm:t>
        <a:bodyPr/>
        <a:lstStyle/>
        <a:p>
          <a:endParaRPr lang="en-US"/>
        </a:p>
      </dgm:t>
    </dgm:pt>
    <dgm:pt modelId="{FD0AC3F7-B1D8-405D-8957-7243F3520244}" type="sibTrans" cxnId="{CC486AF3-E5C8-430B-ACA5-DE0215DD4171}">
      <dgm:prSet/>
      <dgm:spPr/>
      <dgm:t>
        <a:bodyPr/>
        <a:lstStyle/>
        <a:p>
          <a:endParaRPr lang="en-US"/>
        </a:p>
      </dgm:t>
    </dgm:pt>
    <dgm:pt modelId="{A4C8958D-8166-4E30-9F5D-901989DB8F5D}">
      <dgm:prSet phldrT="[Text]"/>
      <dgm:spPr/>
      <dgm:t>
        <a:bodyPr/>
        <a:lstStyle/>
        <a:p>
          <a:r>
            <a:rPr lang="en-US" b="1">
              <a:latin typeface="+mj-lt"/>
            </a:rPr>
            <a:t>Client Satisfaction Surveys</a:t>
          </a:r>
        </a:p>
      </dgm:t>
    </dgm:pt>
    <dgm:pt modelId="{3A406036-4EA7-4AA1-BEAB-BF4B73EE183E}" type="parTrans" cxnId="{95F7CC03-3530-41D9-823D-7D9DB6C49205}">
      <dgm:prSet/>
      <dgm:spPr/>
      <dgm:t>
        <a:bodyPr/>
        <a:lstStyle/>
        <a:p>
          <a:endParaRPr lang="en-US"/>
        </a:p>
      </dgm:t>
    </dgm:pt>
    <dgm:pt modelId="{B0CE9353-7B38-4071-8E4B-EF54C557C559}" type="sibTrans" cxnId="{95F7CC03-3530-41D9-823D-7D9DB6C49205}">
      <dgm:prSet/>
      <dgm:spPr/>
      <dgm:t>
        <a:bodyPr/>
        <a:lstStyle/>
        <a:p>
          <a:endParaRPr lang="en-US"/>
        </a:p>
      </dgm:t>
    </dgm:pt>
    <dgm:pt modelId="{75DE5FAD-AD83-4908-9702-DE7D4D592B5B}">
      <dgm:prSet phldrT="[Text]"/>
      <dgm:spPr/>
      <dgm:t>
        <a:bodyPr/>
        <a:lstStyle/>
        <a:p>
          <a:r>
            <a:rPr lang="en-US">
              <a:latin typeface="+mj-lt"/>
            </a:rPr>
            <a:t>Focus Reviews</a:t>
          </a:r>
        </a:p>
      </dgm:t>
    </dgm:pt>
    <dgm:pt modelId="{6F07493F-88A7-4C28-8DD7-B0C2436916DB}" type="parTrans" cxnId="{10042D12-8A4B-49FC-BBC6-DAAF68C46140}">
      <dgm:prSet/>
      <dgm:spPr/>
      <dgm:t>
        <a:bodyPr/>
        <a:lstStyle/>
        <a:p>
          <a:endParaRPr lang="en-US"/>
        </a:p>
      </dgm:t>
    </dgm:pt>
    <dgm:pt modelId="{48A524C6-02DF-432B-9EEE-9FA7866D21FC}" type="sibTrans" cxnId="{10042D12-8A4B-49FC-BBC6-DAAF68C46140}">
      <dgm:prSet/>
      <dgm:spPr/>
      <dgm:t>
        <a:bodyPr/>
        <a:lstStyle/>
        <a:p>
          <a:endParaRPr lang="en-US"/>
        </a:p>
      </dgm:t>
    </dgm:pt>
    <dgm:pt modelId="{63F0B8FD-DF6D-4100-B3B1-5500BB4B2858}">
      <dgm:prSet phldrT="[Text]"/>
      <dgm:spPr/>
      <dgm:t>
        <a:bodyPr/>
        <a:lstStyle/>
        <a:p>
          <a:r>
            <a:rPr lang="en-US" b="1">
              <a:latin typeface="+mj-lt"/>
            </a:rPr>
            <a:t>Program and Services Overview</a:t>
          </a:r>
        </a:p>
      </dgm:t>
    </dgm:pt>
    <dgm:pt modelId="{1419DCBD-576E-462A-8D1A-99DBFA357F9F}" type="parTrans" cxnId="{73A5155D-5B72-480F-A667-FDFAE974AD03}">
      <dgm:prSet/>
      <dgm:spPr/>
      <dgm:t>
        <a:bodyPr/>
        <a:lstStyle/>
        <a:p>
          <a:endParaRPr lang="en-US"/>
        </a:p>
      </dgm:t>
    </dgm:pt>
    <dgm:pt modelId="{B9559260-B88F-43A9-B614-AD8EA5E0C0A4}" type="sibTrans" cxnId="{73A5155D-5B72-480F-A667-FDFAE974AD03}">
      <dgm:prSet/>
      <dgm:spPr/>
      <dgm:t>
        <a:bodyPr/>
        <a:lstStyle/>
        <a:p>
          <a:endParaRPr lang="en-US"/>
        </a:p>
      </dgm:t>
    </dgm:pt>
    <dgm:pt modelId="{A0F04880-2D74-4B12-9C39-4E6EC4B239A5}">
      <dgm:prSet/>
      <dgm:spPr/>
      <dgm:t>
        <a:bodyPr/>
        <a:lstStyle/>
        <a:p>
          <a:r>
            <a:rPr lang="en-US" b="1">
              <a:latin typeface="+mj-lt"/>
            </a:rPr>
            <a:t>Program and QI staff Responsibilities</a:t>
          </a:r>
        </a:p>
      </dgm:t>
    </dgm:pt>
    <dgm:pt modelId="{02DCEA55-8598-4847-86FA-A2C5E53522BF}" type="parTrans" cxnId="{9B59FB06-6A76-4C75-ACAC-6397E162C14E}">
      <dgm:prSet/>
      <dgm:spPr/>
      <dgm:t>
        <a:bodyPr/>
        <a:lstStyle/>
        <a:p>
          <a:endParaRPr lang="en-US"/>
        </a:p>
      </dgm:t>
    </dgm:pt>
    <dgm:pt modelId="{FAF94DC9-7F54-410B-B2E9-E38132CB3686}" type="sibTrans" cxnId="{9B59FB06-6A76-4C75-ACAC-6397E162C14E}">
      <dgm:prSet/>
      <dgm:spPr/>
      <dgm:t>
        <a:bodyPr/>
        <a:lstStyle/>
        <a:p>
          <a:endParaRPr lang="en-US"/>
        </a:p>
      </dgm:t>
    </dgm:pt>
    <dgm:pt modelId="{DCCFCCE1-0984-424B-9F62-C2129154E947}">
      <dgm:prSet/>
      <dgm:spPr/>
      <dgm:t>
        <a:bodyPr/>
        <a:lstStyle/>
        <a:p>
          <a:r>
            <a:rPr lang="en-US" b="1">
              <a:latin typeface="+mj-lt"/>
            </a:rPr>
            <a:t>Policy and procedure review</a:t>
          </a:r>
        </a:p>
      </dgm:t>
    </dgm:pt>
    <dgm:pt modelId="{70E5A9A5-8969-4C17-8756-731E468588C2}" type="parTrans" cxnId="{BAC73C54-A46F-4CA5-BF85-42FF80E7C1D9}">
      <dgm:prSet/>
      <dgm:spPr/>
      <dgm:t>
        <a:bodyPr/>
        <a:lstStyle/>
        <a:p>
          <a:endParaRPr lang="en-US"/>
        </a:p>
      </dgm:t>
    </dgm:pt>
    <dgm:pt modelId="{D3622900-E637-480B-9A76-C52797A9594E}" type="sibTrans" cxnId="{BAC73C54-A46F-4CA5-BF85-42FF80E7C1D9}">
      <dgm:prSet/>
      <dgm:spPr/>
      <dgm:t>
        <a:bodyPr/>
        <a:lstStyle/>
        <a:p>
          <a:endParaRPr lang="en-US"/>
        </a:p>
      </dgm:t>
    </dgm:pt>
    <dgm:pt modelId="{26A023E2-2D13-4C52-A22B-246DE2F31CDC}" type="pres">
      <dgm:prSet presAssocID="{7841608D-F83A-43C5-9BD9-16B2E1EA015E}" presName="diagram" presStyleCnt="0">
        <dgm:presLayoutVars>
          <dgm:dir/>
          <dgm:resizeHandles val="exact"/>
        </dgm:presLayoutVars>
      </dgm:prSet>
      <dgm:spPr/>
    </dgm:pt>
    <dgm:pt modelId="{EB2B72F1-1883-4A08-BF06-55B05FF1A5CD}" type="pres">
      <dgm:prSet presAssocID="{938EFD78-C2C9-499C-BFEB-F8F15A85037E}" presName="node" presStyleLbl="node1" presStyleIdx="0" presStyleCnt="7">
        <dgm:presLayoutVars>
          <dgm:bulletEnabled val="1"/>
        </dgm:presLayoutVars>
      </dgm:prSet>
      <dgm:spPr/>
    </dgm:pt>
    <dgm:pt modelId="{813A1A38-13BC-4404-994F-85DBB2583652}" type="pres">
      <dgm:prSet presAssocID="{4A251686-0DE5-4607-A059-963A3A8D59E3}" presName="sibTrans" presStyleCnt="0"/>
      <dgm:spPr/>
    </dgm:pt>
    <dgm:pt modelId="{B54F870E-C84C-4D04-92C7-E33287FC9CB8}" type="pres">
      <dgm:prSet presAssocID="{1C84A71D-71B4-4AB3-BC2F-429413C6BFC6}" presName="node" presStyleLbl="node1" presStyleIdx="1" presStyleCnt="7">
        <dgm:presLayoutVars>
          <dgm:bulletEnabled val="1"/>
        </dgm:presLayoutVars>
      </dgm:prSet>
      <dgm:spPr/>
    </dgm:pt>
    <dgm:pt modelId="{4D6C5344-803E-4589-AEC9-035051A9E2D8}" type="pres">
      <dgm:prSet presAssocID="{3B55ED60-154E-4480-AF3B-2542F80FBD27}" presName="sibTrans" presStyleCnt="0"/>
      <dgm:spPr/>
    </dgm:pt>
    <dgm:pt modelId="{2BFEFF54-809A-490C-BC0D-F25AC67BBDE6}" type="pres">
      <dgm:prSet presAssocID="{11D7E7BD-9391-474B-8E32-B9D99174490B}" presName="node" presStyleLbl="node1" presStyleIdx="2" presStyleCnt="7">
        <dgm:presLayoutVars>
          <dgm:bulletEnabled val="1"/>
        </dgm:presLayoutVars>
      </dgm:prSet>
      <dgm:spPr/>
    </dgm:pt>
    <dgm:pt modelId="{685AF6EC-1CF8-4CD8-A07E-2C8CA7ADE181}" type="pres">
      <dgm:prSet presAssocID="{B76524F4-E50E-449C-988B-86BB665BD667}" presName="sibTrans" presStyleCnt="0"/>
      <dgm:spPr/>
    </dgm:pt>
    <dgm:pt modelId="{876FFC92-6076-4EFC-BCEF-8A647071DC16}" type="pres">
      <dgm:prSet presAssocID="{A4C8958D-8166-4E30-9F5D-901989DB8F5D}" presName="node" presStyleLbl="node1" presStyleIdx="3" presStyleCnt="7">
        <dgm:presLayoutVars>
          <dgm:bulletEnabled val="1"/>
        </dgm:presLayoutVars>
      </dgm:prSet>
      <dgm:spPr/>
    </dgm:pt>
    <dgm:pt modelId="{D1CD90AB-45A1-4EB6-BE9E-2E660CAF5E7E}" type="pres">
      <dgm:prSet presAssocID="{B0CE9353-7B38-4071-8E4B-EF54C557C559}" presName="sibTrans" presStyleCnt="0"/>
      <dgm:spPr/>
    </dgm:pt>
    <dgm:pt modelId="{3EB2148B-2214-4EE4-AF54-CB6EEB4687D5}" type="pres">
      <dgm:prSet presAssocID="{63F0B8FD-DF6D-4100-B3B1-5500BB4B2858}" presName="node" presStyleLbl="node1" presStyleIdx="4" presStyleCnt="7">
        <dgm:presLayoutVars>
          <dgm:bulletEnabled val="1"/>
        </dgm:presLayoutVars>
      </dgm:prSet>
      <dgm:spPr/>
    </dgm:pt>
    <dgm:pt modelId="{5C635583-A6D0-4572-90A3-512D0D81C1D5}" type="pres">
      <dgm:prSet presAssocID="{B9559260-B88F-43A9-B614-AD8EA5E0C0A4}" presName="sibTrans" presStyleCnt="0"/>
      <dgm:spPr/>
    </dgm:pt>
    <dgm:pt modelId="{6A96592E-0C5E-4BC8-8C71-9A17DF441F6D}" type="pres">
      <dgm:prSet presAssocID="{A0F04880-2D74-4B12-9C39-4E6EC4B239A5}" presName="node" presStyleLbl="node1" presStyleIdx="5" presStyleCnt="7">
        <dgm:presLayoutVars>
          <dgm:bulletEnabled val="1"/>
        </dgm:presLayoutVars>
      </dgm:prSet>
      <dgm:spPr/>
    </dgm:pt>
    <dgm:pt modelId="{5C8856BE-758F-4E05-84D5-374FFE4A0C54}" type="pres">
      <dgm:prSet presAssocID="{FAF94DC9-7F54-410B-B2E9-E38132CB3686}" presName="sibTrans" presStyleCnt="0"/>
      <dgm:spPr/>
    </dgm:pt>
    <dgm:pt modelId="{955E295D-37F9-4F4F-9648-A73F7A4D843D}" type="pres">
      <dgm:prSet presAssocID="{DCCFCCE1-0984-424B-9F62-C2129154E947}" presName="node" presStyleLbl="node1" presStyleIdx="6" presStyleCnt="7">
        <dgm:presLayoutVars>
          <dgm:bulletEnabled val="1"/>
        </dgm:presLayoutVars>
      </dgm:prSet>
      <dgm:spPr/>
    </dgm:pt>
  </dgm:ptLst>
  <dgm:cxnLst>
    <dgm:cxn modelId="{95F7CC03-3530-41D9-823D-7D9DB6C49205}" srcId="{7841608D-F83A-43C5-9BD9-16B2E1EA015E}" destId="{A4C8958D-8166-4E30-9F5D-901989DB8F5D}" srcOrd="3" destOrd="0" parTransId="{3A406036-4EA7-4AA1-BEAB-BF4B73EE183E}" sibTransId="{B0CE9353-7B38-4071-8E4B-EF54C557C559}"/>
    <dgm:cxn modelId="{9B59FB06-6A76-4C75-ACAC-6397E162C14E}" srcId="{7841608D-F83A-43C5-9BD9-16B2E1EA015E}" destId="{A0F04880-2D74-4B12-9C39-4E6EC4B239A5}" srcOrd="5" destOrd="0" parTransId="{02DCEA55-8598-4847-86FA-A2C5E53522BF}" sibTransId="{FAF94DC9-7F54-410B-B2E9-E38132CB3686}"/>
    <dgm:cxn modelId="{D79BA90A-631F-400B-9206-27BF16D0E969}" type="presOf" srcId="{7841608D-F83A-43C5-9BD9-16B2E1EA015E}" destId="{26A023E2-2D13-4C52-A22B-246DE2F31CDC}" srcOrd="0" destOrd="0" presId="urn:microsoft.com/office/officeart/2005/8/layout/default"/>
    <dgm:cxn modelId="{10042D12-8A4B-49FC-BBC6-DAAF68C46140}" srcId="{A4C8958D-8166-4E30-9F5D-901989DB8F5D}" destId="{75DE5FAD-AD83-4908-9702-DE7D4D592B5B}" srcOrd="0" destOrd="0" parTransId="{6F07493F-88A7-4C28-8DD7-B0C2436916DB}" sibTransId="{48A524C6-02DF-432B-9EEE-9FA7866D21FC}"/>
    <dgm:cxn modelId="{F41DA624-B180-44C8-AD40-3BF58D631B45}" type="presOf" srcId="{2517766C-9383-4BD0-A616-ADF3F5B89AAD}" destId="{EB2B72F1-1883-4A08-BF06-55B05FF1A5CD}" srcOrd="0" destOrd="3" presId="urn:microsoft.com/office/officeart/2005/8/layout/default"/>
    <dgm:cxn modelId="{D071492E-2B5A-4B89-8C4E-F869016A2FD1}" type="presOf" srcId="{A0F04880-2D74-4B12-9C39-4E6EC4B239A5}" destId="{6A96592E-0C5E-4BC8-8C71-9A17DF441F6D}" srcOrd="0" destOrd="0" presId="urn:microsoft.com/office/officeart/2005/8/layout/default"/>
    <dgm:cxn modelId="{1BC6DC3C-BE4E-42CE-860F-38B955EDDB24}" srcId="{7841608D-F83A-43C5-9BD9-16B2E1EA015E}" destId="{1C84A71D-71B4-4AB3-BC2F-429413C6BFC6}" srcOrd="1" destOrd="0" parTransId="{640F275D-E4AB-45AC-8E2A-25F33263D78E}" sibTransId="{3B55ED60-154E-4480-AF3B-2542F80FBD27}"/>
    <dgm:cxn modelId="{73A5155D-5B72-480F-A667-FDFAE974AD03}" srcId="{7841608D-F83A-43C5-9BD9-16B2E1EA015E}" destId="{63F0B8FD-DF6D-4100-B3B1-5500BB4B2858}" srcOrd="4" destOrd="0" parTransId="{1419DCBD-576E-462A-8D1A-99DBFA357F9F}" sibTransId="{B9559260-B88F-43A9-B614-AD8EA5E0C0A4}"/>
    <dgm:cxn modelId="{DF15D766-0EB0-4934-91B2-234FBF733ADC}" type="presOf" srcId="{75DE5FAD-AD83-4908-9702-DE7D4D592B5B}" destId="{876FFC92-6076-4EFC-BCEF-8A647071DC16}" srcOrd="0" destOrd="1" presId="urn:microsoft.com/office/officeart/2005/8/layout/default"/>
    <dgm:cxn modelId="{7D05B753-0F53-434A-A1A7-419A0ADFC6E2}" srcId="{938EFD78-C2C9-499C-BFEB-F8F15A85037E}" destId="{7D5716C3-7911-4D38-8CB6-33C190034093}" srcOrd="0" destOrd="0" parTransId="{EFC28C45-6B71-4A07-AE6D-7DBD45054C44}" sibTransId="{A78377F1-CF5A-4FBE-A6AE-698B8ADBE198}"/>
    <dgm:cxn modelId="{BAC73C54-A46F-4CA5-BF85-42FF80E7C1D9}" srcId="{7841608D-F83A-43C5-9BD9-16B2E1EA015E}" destId="{DCCFCCE1-0984-424B-9F62-C2129154E947}" srcOrd="6" destOrd="0" parTransId="{70E5A9A5-8969-4C17-8756-731E468588C2}" sibTransId="{D3622900-E637-480B-9A76-C52797A9594E}"/>
    <dgm:cxn modelId="{EE328077-36DD-4C51-AB63-5BD0543B5AC9}" type="presOf" srcId="{63F0B8FD-DF6D-4100-B3B1-5500BB4B2858}" destId="{3EB2148B-2214-4EE4-AF54-CB6EEB4687D5}" srcOrd="0" destOrd="0" presId="urn:microsoft.com/office/officeart/2005/8/layout/default"/>
    <dgm:cxn modelId="{557ABA7B-87AB-44D8-9333-B9E5CBBC3BB9}" type="presOf" srcId="{1BAF1A87-AAF3-4C2C-9180-6B171FB53972}" destId="{EB2B72F1-1883-4A08-BF06-55B05FF1A5CD}" srcOrd="0" destOrd="4" presId="urn:microsoft.com/office/officeart/2005/8/layout/default"/>
    <dgm:cxn modelId="{26A3857F-811D-41C0-BEA2-27E49207EFF1}" type="presOf" srcId="{A4C8958D-8166-4E30-9F5D-901989DB8F5D}" destId="{876FFC92-6076-4EFC-BCEF-8A647071DC16}" srcOrd="0" destOrd="0" presId="urn:microsoft.com/office/officeart/2005/8/layout/default"/>
    <dgm:cxn modelId="{47F3B987-2C6F-4763-AEC5-A6CFD3346641}" type="presOf" srcId="{11D7E7BD-9391-474B-8E32-B9D99174490B}" destId="{2BFEFF54-809A-490C-BC0D-F25AC67BBDE6}" srcOrd="0" destOrd="0" presId="urn:microsoft.com/office/officeart/2005/8/layout/default"/>
    <dgm:cxn modelId="{8A93B48D-2F26-4083-9555-82077F74C077}" type="presOf" srcId="{1C84A71D-71B4-4AB3-BC2F-429413C6BFC6}" destId="{B54F870E-C84C-4D04-92C7-E33287FC9CB8}" srcOrd="0" destOrd="0" presId="urn:microsoft.com/office/officeart/2005/8/layout/default"/>
    <dgm:cxn modelId="{D8CE658E-6D20-480F-AADE-B7A233314D62}" srcId="{7841608D-F83A-43C5-9BD9-16B2E1EA015E}" destId="{11D7E7BD-9391-474B-8E32-B9D99174490B}" srcOrd="2" destOrd="0" parTransId="{18C577BA-0BF2-4E44-BEF4-78156A2694B2}" sibTransId="{B76524F4-E50E-449C-988B-86BB665BD667}"/>
    <dgm:cxn modelId="{E144A3A2-CFF6-44E0-B27A-CC03B5A2009B}" type="presOf" srcId="{DCCFCCE1-0984-424B-9F62-C2129154E947}" destId="{955E295D-37F9-4F4F-9648-A73F7A4D843D}" srcOrd="0" destOrd="0" presId="urn:microsoft.com/office/officeart/2005/8/layout/default"/>
    <dgm:cxn modelId="{F2DCC8B0-D336-4B5E-8F8F-F7016001BCCF}" type="presOf" srcId="{55E2FFCF-8597-4697-9E80-CAFB02E19271}" destId="{EB2B72F1-1883-4A08-BF06-55B05FF1A5CD}" srcOrd="0" destOrd="2" presId="urn:microsoft.com/office/officeart/2005/8/layout/default"/>
    <dgm:cxn modelId="{D2E642CE-A0B0-4F35-A918-E23E817A6558}" srcId="{938EFD78-C2C9-499C-BFEB-F8F15A85037E}" destId="{55E2FFCF-8597-4697-9E80-CAFB02E19271}" srcOrd="1" destOrd="0" parTransId="{D0DC2B86-0502-4AED-AC4B-F7A7303C374B}" sibTransId="{6265AFD3-2776-482A-AEC1-2B92DE0F6984}"/>
    <dgm:cxn modelId="{424106CF-EF74-4F08-BDC4-5270AD681403}" srcId="{7841608D-F83A-43C5-9BD9-16B2E1EA015E}" destId="{938EFD78-C2C9-499C-BFEB-F8F15A85037E}" srcOrd="0" destOrd="0" parTransId="{03220C23-854A-4146-A33B-B4A357510CCC}" sibTransId="{4A251686-0DE5-4607-A059-963A3A8D59E3}"/>
    <dgm:cxn modelId="{2D5026E2-FC0D-4E03-B301-810100AC89F7}" type="presOf" srcId="{7D5716C3-7911-4D38-8CB6-33C190034093}" destId="{EB2B72F1-1883-4A08-BF06-55B05FF1A5CD}" srcOrd="0" destOrd="1" presId="urn:microsoft.com/office/officeart/2005/8/layout/default"/>
    <dgm:cxn modelId="{C69DB0E9-1E69-483E-9A03-10FC3146808F}" srcId="{938EFD78-C2C9-499C-BFEB-F8F15A85037E}" destId="{2517766C-9383-4BD0-A616-ADF3F5B89AAD}" srcOrd="2" destOrd="0" parTransId="{835DD0C7-B0B9-4D12-938C-9DE05938140D}" sibTransId="{2312A767-A3C9-4D35-8274-BA7161350E3A}"/>
    <dgm:cxn modelId="{441851F1-008C-43E1-AD38-E3A9F4976273}" type="presOf" srcId="{938EFD78-C2C9-499C-BFEB-F8F15A85037E}" destId="{EB2B72F1-1883-4A08-BF06-55B05FF1A5CD}" srcOrd="0" destOrd="0" presId="urn:microsoft.com/office/officeart/2005/8/layout/default"/>
    <dgm:cxn modelId="{CC486AF3-E5C8-430B-ACA5-DE0215DD4171}" srcId="{938EFD78-C2C9-499C-BFEB-F8F15A85037E}" destId="{1BAF1A87-AAF3-4C2C-9180-6B171FB53972}" srcOrd="3" destOrd="0" parTransId="{29C65B26-B725-4A28-B039-A3A2E7F31688}" sibTransId="{FD0AC3F7-B1D8-405D-8957-7243F3520244}"/>
    <dgm:cxn modelId="{2AF86878-F394-41F8-8FFF-CB997F4B61ED}" type="presParOf" srcId="{26A023E2-2D13-4C52-A22B-246DE2F31CDC}" destId="{EB2B72F1-1883-4A08-BF06-55B05FF1A5CD}" srcOrd="0" destOrd="0" presId="urn:microsoft.com/office/officeart/2005/8/layout/default"/>
    <dgm:cxn modelId="{C010EE54-CAAF-4108-838C-C5375E3F0947}" type="presParOf" srcId="{26A023E2-2D13-4C52-A22B-246DE2F31CDC}" destId="{813A1A38-13BC-4404-994F-85DBB2583652}" srcOrd="1" destOrd="0" presId="urn:microsoft.com/office/officeart/2005/8/layout/default"/>
    <dgm:cxn modelId="{D8F44F81-4AD0-4EBB-8040-41A961B8C3D8}" type="presParOf" srcId="{26A023E2-2D13-4C52-A22B-246DE2F31CDC}" destId="{B54F870E-C84C-4D04-92C7-E33287FC9CB8}" srcOrd="2" destOrd="0" presId="urn:microsoft.com/office/officeart/2005/8/layout/default"/>
    <dgm:cxn modelId="{758B8C2E-A966-425D-A37B-E2959C7ED2FC}" type="presParOf" srcId="{26A023E2-2D13-4C52-A22B-246DE2F31CDC}" destId="{4D6C5344-803E-4589-AEC9-035051A9E2D8}" srcOrd="3" destOrd="0" presId="urn:microsoft.com/office/officeart/2005/8/layout/default"/>
    <dgm:cxn modelId="{C05C75A1-7ED8-4DAD-85BE-7540BD12F2D0}" type="presParOf" srcId="{26A023E2-2D13-4C52-A22B-246DE2F31CDC}" destId="{2BFEFF54-809A-490C-BC0D-F25AC67BBDE6}" srcOrd="4" destOrd="0" presId="urn:microsoft.com/office/officeart/2005/8/layout/default"/>
    <dgm:cxn modelId="{6DDA75EB-3403-46D1-98F5-3EBDF692C729}" type="presParOf" srcId="{26A023E2-2D13-4C52-A22B-246DE2F31CDC}" destId="{685AF6EC-1CF8-4CD8-A07E-2C8CA7ADE181}" srcOrd="5" destOrd="0" presId="urn:microsoft.com/office/officeart/2005/8/layout/default"/>
    <dgm:cxn modelId="{E3A6915D-C6FE-4ED8-A780-7ACA09E6789F}" type="presParOf" srcId="{26A023E2-2D13-4C52-A22B-246DE2F31CDC}" destId="{876FFC92-6076-4EFC-BCEF-8A647071DC16}" srcOrd="6" destOrd="0" presId="urn:microsoft.com/office/officeart/2005/8/layout/default"/>
    <dgm:cxn modelId="{2B73596C-B592-4668-B10F-BAB3CD6F038C}" type="presParOf" srcId="{26A023E2-2D13-4C52-A22B-246DE2F31CDC}" destId="{D1CD90AB-45A1-4EB6-BE9E-2E660CAF5E7E}" srcOrd="7" destOrd="0" presId="urn:microsoft.com/office/officeart/2005/8/layout/default"/>
    <dgm:cxn modelId="{3CE66955-FCC2-4773-A4E4-EDD636B9BC53}" type="presParOf" srcId="{26A023E2-2D13-4C52-A22B-246DE2F31CDC}" destId="{3EB2148B-2214-4EE4-AF54-CB6EEB4687D5}" srcOrd="8" destOrd="0" presId="urn:microsoft.com/office/officeart/2005/8/layout/default"/>
    <dgm:cxn modelId="{11E4B7EC-4D8D-4A5A-8EF1-BE987884A745}" type="presParOf" srcId="{26A023E2-2D13-4C52-A22B-246DE2F31CDC}" destId="{5C635583-A6D0-4572-90A3-512D0D81C1D5}" srcOrd="9" destOrd="0" presId="urn:microsoft.com/office/officeart/2005/8/layout/default"/>
    <dgm:cxn modelId="{0A843AE6-8815-4340-B968-F95825C2D15C}" type="presParOf" srcId="{26A023E2-2D13-4C52-A22B-246DE2F31CDC}" destId="{6A96592E-0C5E-4BC8-8C71-9A17DF441F6D}" srcOrd="10" destOrd="0" presId="urn:microsoft.com/office/officeart/2005/8/layout/default"/>
    <dgm:cxn modelId="{120F355B-7A76-4EA1-B09B-7EADCCE2F508}" type="presParOf" srcId="{26A023E2-2D13-4C52-A22B-246DE2F31CDC}" destId="{5C8856BE-758F-4E05-84D5-374FFE4A0C54}" srcOrd="11" destOrd="0" presId="urn:microsoft.com/office/officeart/2005/8/layout/default"/>
    <dgm:cxn modelId="{83DEB6FA-D039-4276-B871-5710F3692751}" type="presParOf" srcId="{26A023E2-2D13-4C52-A22B-246DE2F31CDC}" destId="{955E295D-37F9-4F4F-9648-A73F7A4D843D}"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F27232D-4194-4E04-8D4A-8E40CD7C20C9}" type="doc">
      <dgm:prSet loTypeId="urn:microsoft.com/office/officeart/2005/8/layout/cycle1" loCatId="cycle" qsTypeId="urn:microsoft.com/office/officeart/2005/8/quickstyle/simple1" qsCatId="simple" csTypeId="urn:microsoft.com/office/officeart/2005/8/colors/accent0_3" csCatId="mainScheme" phldr="1"/>
      <dgm:spPr/>
      <dgm:t>
        <a:bodyPr/>
        <a:lstStyle/>
        <a:p>
          <a:endParaRPr lang="en-US"/>
        </a:p>
      </dgm:t>
    </dgm:pt>
    <dgm:pt modelId="{A3A19C76-7421-4C3E-A520-A0DC4DD530F5}">
      <dgm:prSet phldrT="[Text]"/>
      <dgm:spPr/>
      <dgm:t>
        <a:bodyPr/>
        <a:lstStyle/>
        <a:p>
          <a:r>
            <a:rPr lang="en-US" b="1">
              <a:latin typeface="+mn-lt"/>
            </a:rPr>
            <a:t>PLAN</a:t>
          </a:r>
        </a:p>
      </dgm:t>
    </dgm:pt>
    <dgm:pt modelId="{A3E9C1CE-6325-4A94-946F-455A94AC56A3}" type="parTrans" cxnId="{71FDFFF9-9B17-4D49-BA77-54936267D268}">
      <dgm:prSet/>
      <dgm:spPr/>
      <dgm:t>
        <a:bodyPr/>
        <a:lstStyle/>
        <a:p>
          <a:endParaRPr lang="en-US"/>
        </a:p>
      </dgm:t>
    </dgm:pt>
    <dgm:pt modelId="{BA92D858-879B-48A6-9566-CF56382CABC2}" type="sibTrans" cxnId="{71FDFFF9-9B17-4D49-BA77-54936267D268}">
      <dgm:prSet/>
      <dgm:spPr/>
      <dgm:t>
        <a:bodyPr/>
        <a:lstStyle/>
        <a:p>
          <a:endParaRPr lang="en-US"/>
        </a:p>
      </dgm:t>
    </dgm:pt>
    <dgm:pt modelId="{17C46703-5FE0-4E80-8746-81147D4A408E}">
      <dgm:prSet phldrT="[Text]"/>
      <dgm:spPr/>
      <dgm:t>
        <a:bodyPr/>
        <a:lstStyle/>
        <a:p>
          <a:r>
            <a:rPr lang="en-US" b="1">
              <a:latin typeface="+mn-lt"/>
            </a:rPr>
            <a:t>DO</a:t>
          </a:r>
        </a:p>
      </dgm:t>
    </dgm:pt>
    <dgm:pt modelId="{72FE1A0B-C565-434E-B21B-39CC0BB592DE}" type="parTrans" cxnId="{6D0D5892-BAF7-49AA-8747-498D89F4B06C}">
      <dgm:prSet/>
      <dgm:spPr/>
      <dgm:t>
        <a:bodyPr/>
        <a:lstStyle/>
        <a:p>
          <a:endParaRPr lang="en-US"/>
        </a:p>
      </dgm:t>
    </dgm:pt>
    <dgm:pt modelId="{AAC3FEBC-1257-4CAB-B3B4-3DCAFC74F82A}" type="sibTrans" cxnId="{6D0D5892-BAF7-49AA-8747-498D89F4B06C}">
      <dgm:prSet/>
      <dgm:spPr/>
      <dgm:t>
        <a:bodyPr/>
        <a:lstStyle/>
        <a:p>
          <a:endParaRPr lang="en-US">
            <a:latin typeface="+mn-lt"/>
          </a:endParaRPr>
        </a:p>
      </dgm:t>
    </dgm:pt>
    <dgm:pt modelId="{31F82047-54CE-4BDB-B628-BA654ED6439A}">
      <dgm:prSet phldrT="[Text]"/>
      <dgm:spPr/>
      <dgm:t>
        <a:bodyPr/>
        <a:lstStyle/>
        <a:p>
          <a:r>
            <a:rPr lang="en-US" b="1">
              <a:latin typeface="+mn-lt"/>
            </a:rPr>
            <a:t>CHECK</a:t>
          </a:r>
        </a:p>
      </dgm:t>
    </dgm:pt>
    <dgm:pt modelId="{D60803E2-7460-437B-939D-E1D85D70862E}" type="parTrans" cxnId="{0A5BB0B0-75B5-4542-BB36-85F42952A773}">
      <dgm:prSet/>
      <dgm:spPr/>
      <dgm:t>
        <a:bodyPr/>
        <a:lstStyle/>
        <a:p>
          <a:endParaRPr lang="en-US"/>
        </a:p>
      </dgm:t>
    </dgm:pt>
    <dgm:pt modelId="{1C641950-78DB-461A-8709-8F488B649F09}" type="sibTrans" cxnId="{0A5BB0B0-75B5-4542-BB36-85F42952A773}">
      <dgm:prSet/>
      <dgm:spPr/>
      <dgm:t>
        <a:bodyPr/>
        <a:lstStyle/>
        <a:p>
          <a:endParaRPr lang="en-US"/>
        </a:p>
      </dgm:t>
    </dgm:pt>
    <dgm:pt modelId="{2119E7A1-94C1-4379-8FAB-2548F66D3FCF}">
      <dgm:prSet phldrT="[Text]"/>
      <dgm:spPr/>
      <dgm:t>
        <a:bodyPr/>
        <a:lstStyle/>
        <a:p>
          <a:r>
            <a:rPr lang="en-US" b="1">
              <a:latin typeface="+mn-lt"/>
            </a:rPr>
            <a:t>ACT</a:t>
          </a:r>
        </a:p>
      </dgm:t>
    </dgm:pt>
    <dgm:pt modelId="{C4708C6E-4D02-4E38-B407-1F2CF79FEECE}" type="parTrans" cxnId="{4EB9357F-E5B7-4790-AD2D-D8340D60FE17}">
      <dgm:prSet/>
      <dgm:spPr/>
      <dgm:t>
        <a:bodyPr/>
        <a:lstStyle/>
        <a:p>
          <a:endParaRPr lang="en-US"/>
        </a:p>
      </dgm:t>
    </dgm:pt>
    <dgm:pt modelId="{010F5AAA-663D-4093-B431-C8329BFD8B42}" type="sibTrans" cxnId="{4EB9357F-E5B7-4790-AD2D-D8340D60FE17}">
      <dgm:prSet/>
      <dgm:spPr/>
      <dgm:t>
        <a:bodyPr/>
        <a:lstStyle/>
        <a:p>
          <a:endParaRPr lang="en-US"/>
        </a:p>
      </dgm:t>
    </dgm:pt>
    <dgm:pt modelId="{27E2DFA3-A278-4B9C-84EF-E1D5B3E9E362}" type="pres">
      <dgm:prSet presAssocID="{4F27232D-4194-4E04-8D4A-8E40CD7C20C9}" presName="cycle" presStyleCnt="0">
        <dgm:presLayoutVars>
          <dgm:dir/>
          <dgm:resizeHandles val="exact"/>
        </dgm:presLayoutVars>
      </dgm:prSet>
      <dgm:spPr/>
    </dgm:pt>
    <dgm:pt modelId="{6C2AE681-BC98-4585-AE83-C86A8A9ECC1B}" type="pres">
      <dgm:prSet presAssocID="{A3A19C76-7421-4C3E-A520-A0DC4DD530F5}" presName="dummy" presStyleCnt="0"/>
      <dgm:spPr/>
    </dgm:pt>
    <dgm:pt modelId="{0010F08A-A537-45FD-933F-7AEE4626970A}" type="pres">
      <dgm:prSet presAssocID="{A3A19C76-7421-4C3E-A520-A0DC4DD530F5}" presName="node" presStyleLbl="revTx" presStyleIdx="0" presStyleCnt="4">
        <dgm:presLayoutVars>
          <dgm:bulletEnabled val="1"/>
        </dgm:presLayoutVars>
      </dgm:prSet>
      <dgm:spPr/>
    </dgm:pt>
    <dgm:pt modelId="{CA2577D3-1D10-44E3-8A78-59582EACF4CD}" type="pres">
      <dgm:prSet presAssocID="{BA92D858-879B-48A6-9566-CF56382CABC2}" presName="sibTrans" presStyleLbl="node1" presStyleIdx="0" presStyleCnt="4"/>
      <dgm:spPr/>
    </dgm:pt>
    <dgm:pt modelId="{23E00AF5-3AF0-4E34-B5D4-CA714E286BA4}" type="pres">
      <dgm:prSet presAssocID="{17C46703-5FE0-4E80-8746-81147D4A408E}" presName="dummy" presStyleCnt="0"/>
      <dgm:spPr/>
    </dgm:pt>
    <dgm:pt modelId="{2EF11F37-A612-4EF0-88E1-7FF71715F643}" type="pres">
      <dgm:prSet presAssocID="{17C46703-5FE0-4E80-8746-81147D4A408E}" presName="node" presStyleLbl="revTx" presStyleIdx="1" presStyleCnt="4">
        <dgm:presLayoutVars>
          <dgm:bulletEnabled val="1"/>
        </dgm:presLayoutVars>
      </dgm:prSet>
      <dgm:spPr/>
    </dgm:pt>
    <dgm:pt modelId="{8127A6CC-0A78-4241-9BC8-CD61A5FDCE59}" type="pres">
      <dgm:prSet presAssocID="{AAC3FEBC-1257-4CAB-B3B4-3DCAFC74F82A}" presName="sibTrans" presStyleLbl="node1" presStyleIdx="1" presStyleCnt="4"/>
      <dgm:spPr/>
    </dgm:pt>
    <dgm:pt modelId="{04CA43A9-3475-4ABD-B891-56143699F4B3}" type="pres">
      <dgm:prSet presAssocID="{31F82047-54CE-4BDB-B628-BA654ED6439A}" presName="dummy" presStyleCnt="0"/>
      <dgm:spPr/>
    </dgm:pt>
    <dgm:pt modelId="{FD5F6783-BEE0-4B59-9764-65BD245B4A34}" type="pres">
      <dgm:prSet presAssocID="{31F82047-54CE-4BDB-B628-BA654ED6439A}" presName="node" presStyleLbl="revTx" presStyleIdx="2" presStyleCnt="4">
        <dgm:presLayoutVars>
          <dgm:bulletEnabled val="1"/>
        </dgm:presLayoutVars>
      </dgm:prSet>
      <dgm:spPr/>
    </dgm:pt>
    <dgm:pt modelId="{7B82569E-5A64-4E09-8F4E-5A3FF3455E68}" type="pres">
      <dgm:prSet presAssocID="{1C641950-78DB-461A-8709-8F488B649F09}" presName="sibTrans" presStyleLbl="node1" presStyleIdx="2" presStyleCnt="4"/>
      <dgm:spPr/>
    </dgm:pt>
    <dgm:pt modelId="{B31EFF9C-DE9D-45F4-AAC4-B9A571D844EB}" type="pres">
      <dgm:prSet presAssocID="{2119E7A1-94C1-4379-8FAB-2548F66D3FCF}" presName="dummy" presStyleCnt="0"/>
      <dgm:spPr/>
    </dgm:pt>
    <dgm:pt modelId="{A1FE6021-91C9-4B26-9BA0-AA063F5617D2}" type="pres">
      <dgm:prSet presAssocID="{2119E7A1-94C1-4379-8FAB-2548F66D3FCF}" presName="node" presStyleLbl="revTx" presStyleIdx="3" presStyleCnt="4">
        <dgm:presLayoutVars>
          <dgm:bulletEnabled val="1"/>
        </dgm:presLayoutVars>
      </dgm:prSet>
      <dgm:spPr/>
    </dgm:pt>
    <dgm:pt modelId="{0DB3AEED-E068-4390-B5AA-1668DDE2803D}" type="pres">
      <dgm:prSet presAssocID="{010F5AAA-663D-4093-B431-C8329BFD8B42}" presName="sibTrans" presStyleLbl="node1" presStyleIdx="3" presStyleCnt="4"/>
      <dgm:spPr/>
    </dgm:pt>
  </dgm:ptLst>
  <dgm:cxnLst>
    <dgm:cxn modelId="{78BEA71B-091A-45A3-B4D0-ED29EA742267}" type="presOf" srcId="{31F82047-54CE-4BDB-B628-BA654ED6439A}" destId="{FD5F6783-BEE0-4B59-9764-65BD245B4A34}" srcOrd="0" destOrd="0" presId="urn:microsoft.com/office/officeart/2005/8/layout/cycle1"/>
    <dgm:cxn modelId="{3ECF8764-296B-41A2-951B-F4589FFE76FD}" type="presOf" srcId="{010F5AAA-663D-4093-B431-C8329BFD8B42}" destId="{0DB3AEED-E068-4390-B5AA-1668DDE2803D}" srcOrd="0" destOrd="0" presId="urn:microsoft.com/office/officeart/2005/8/layout/cycle1"/>
    <dgm:cxn modelId="{D533F857-954D-4B9A-A246-4C97C4152662}" type="presOf" srcId="{2119E7A1-94C1-4379-8FAB-2548F66D3FCF}" destId="{A1FE6021-91C9-4B26-9BA0-AA063F5617D2}" srcOrd="0" destOrd="0" presId="urn:microsoft.com/office/officeart/2005/8/layout/cycle1"/>
    <dgm:cxn modelId="{A3308479-A174-45B6-9ACC-E77A93252EAD}" type="presOf" srcId="{AAC3FEBC-1257-4CAB-B3B4-3DCAFC74F82A}" destId="{8127A6CC-0A78-4241-9BC8-CD61A5FDCE59}" srcOrd="0" destOrd="0" presId="urn:microsoft.com/office/officeart/2005/8/layout/cycle1"/>
    <dgm:cxn modelId="{4EB9357F-E5B7-4790-AD2D-D8340D60FE17}" srcId="{4F27232D-4194-4E04-8D4A-8E40CD7C20C9}" destId="{2119E7A1-94C1-4379-8FAB-2548F66D3FCF}" srcOrd="3" destOrd="0" parTransId="{C4708C6E-4D02-4E38-B407-1F2CF79FEECE}" sibTransId="{010F5AAA-663D-4093-B431-C8329BFD8B42}"/>
    <dgm:cxn modelId="{CA8DAB7F-F4C2-4190-BE2F-FD5198E2C703}" type="presOf" srcId="{1C641950-78DB-461A-8709-8F488B649F09}" destId="{7B82569E-5A64-4E09-8F4E-5A3FF3455E68}" srcOrd="0" destOrd="0" presId="urn:microsoft.com/office/officeart/2005/8/layout/cycle1"/>
    <dgm:cxn modelId="{2B6DD38C-5F17-48ED-82DE-DB642609630F}" type="presOf" srcId="{17C46703-5FE0-4E80-8746-81147D4A408E}" destId="{2EF11F37-A612-4EF0-88E1-7FF71715F643}" srcOrd="0" destOrd="0" presId="urn:microsoft.com/office/officeart/2005/8/layout/cycle1"/>
    <dgm:cxn modelId="{1083C58D-6485-41DC-9D9F-3DBE24432B38}" type="presOf" srcId="{BA92D858-879B-48A6-9566-CF56382CABC2}" destId="{CA2577D3-1D10-44E3-8A78-59582EACF4CD}" srcOrd="0" destOrd="0" presId="urn:microsoft.com/office/officeart/2005/8/layout/cycle1"/>
    <dgm:cxn modelId="{6D0D5892-BAF7-49AA-8747-498D89F4B06C}" srcId="{4F27232D-4194-4E04-8D4A-8E40CD7C20C9}" destId="{17C46703-5FE0-4E80-8746-81147D4A408E}" srcOrd="1" destOrd="0" parTransId="{72FE1A0B-C565-434E-B21B-39CC0BB592DE}" sibTransId="{AAC3FEBC-1257-4CAB-B3B4-3DCAFC74F82A}"/>
    <dgm:cxn modelId="{0720BEAC-06C1-4C37-9F73-95F09C7FE7E8}" type="presOf" srcId="{4F27232D-4194-4E04-8D4A-8E40CD7C20C9}" destId="{27E2DFA3-A278-4B9C-84EF-E1D5B3E9E362}" srcOrd="0" destOrd="0" presId="urn:microsoft.com/office/officeart/2005/8/layout/cycle1"/>
    <dgm:cxn modelId="{0A5BB0B0-75B5-4542-BB36-85F42952A773}" srcId="{4F27232D-4194-4E04-8D4A-8E40CD7C20C9}" destId="{31F82047-54CE-4BDB-B628-BA654ED6439A}" srcOrd="2" destOrd="0" parTransId="{D60803E2-7460-437B-939D-E1D85D70862E}" sibTransId="{1C641950-78DB-461A-8709-8F488B649F09}"/>
    <dgm:cxn modelId="{C1AF20CF-FAA5-4E19-85F0-449A49ECD44B}" type="presOf" srcId="{A3A19C76-7421-4C3E-A520-A0DC4DD530F5}" destId="{0010F08A-A537-45FD-933F-7AEE4626970A}" srcOrd="0" destOrd="0" presId="urn:microsoft.com/office/officeart/2005/8/layout/cycle1"/>
    <dgm:cxn modelId="{71FDFFF9-9B17-4D49-BA77-54936267D268}" srcId="{4F27232D-4194-4E04-8D4A-8E40CD7C20C9}" destId="{A3A19C76-7421-4C3E-A520-A0DC4DD530F5}" srcOrd="0" destOrd="0" parTransId="{A3E9C1CE-6325-4A94-946F-455A94AC56A3}" sibTransId="{BA92D858-879B-48A6-9566-CF56382CABC2}"/>
    <dgm:cxn modelId="{F140FE64-E14A-4A71-9811-D4A9D668B413}" type="presParOf" srcId="{27E2DFA3-A278-4B9C-84EF-E1D5B3E9E362}" destId="{6C2AE681-BC98-4585-AE83-C86A8A9ECC1B}" srcOrd="0" destOrd="0" presId="urn:microsoft.com/office/officeart/2005/8/layout/cycle1"/>
    <dgm:cxn modelId="{C9B3DF0B-7735-447F-81B4-8BC133440D0C}" type="presParOf" srcId="{27E2DFA3-A278-4B9C-84EF-E1D5B3E9E362}" destId="{0010F08A-A537-45FD-933F-7AEE4626970A}" srcOrd="1" destOrd="0" presId="urn:microsoft.com/office/officeart/2005/8/layout/cycle1"/>
    <dgm:cxn modelId="{BD690D9B-6CF7-48E5-9264-E3DF37E4F055}" type="presParOf" srcId="{27E2DFA3-A278-4B9C-84EF-E1D5B3E9E362}" destId="{CA2577D3-1D10-44E3-8A78-59582EACF4CD}" srcOrd="2" destOrd="0" presId="urn:microsoft.com/office/officeart/2005/8/layout/cycle1"/>
    <dgm:cxn modelId="{B9BDF4F3-88EF-425E-AFC9-4858F1FA9A1A}" type="presParOf" srcId="{27E2DFA3-A278-4B9C-84EF-E1D5B3E9E362}" destId="{23E00AF5-3AF0-4E34-B5D4-CA714E286BA4}" srcOrd="3" destOrd="0" presId="urn:microsoft.com/office/officeart/2005/8/layout/cycle1"/>
    <dgm:cxn modelId="{715F7EA1-6E7A-48DB-A40F-3648D1AAF504}" type="presParOf" srcId="{27E2DFA3-A278-4B9C-84EF-E1D5B3E9E362}" destId="{2EF11F37-A612-4EF0-88E1-7FF71715F643}" srcOrd="4" destOrd="0" presId="urn:microsoft.com/office/officeart/2005/8/layout/cycle1"/>
    <dgm:cxn modelId="{77967B72-832D-4146-AA5F-E006990F0D16}" type="presParOf" srcId="{27E2DFA3-A278-4B9C-84EF-E1D5B3E9E362}" destId="{8127A6CC-0A78-4241-9BC8-CD61A5FDCE59}" srcOrd="5" destOrd="0" presId="urn:microsoft.com/office/officeart/2005/8/layout/cycle1"/>
    <dgm:cxn modelId="{48BC9332-47B8-4C9B-8309-13CE796BCCF4}" type="presParOf" srcId="{27E2DFA3-A278-4B9C-84EF-E1D5B3E9E362}" destId="{04CA43A9-3475-4ABD-B891-56143699F4B3}" srcOrd="6" destOrd="0" presId="urn:microsoft.com/office/officeart/2005/8/layout/cycle1"/>
    <dgm:cxn modelId="{48C1142D-E661-4D0E-9A91-07CD3D4A1249}" type="presParOf" srcId="{27E2DFA3-A278-4B9C-84EF-E1D5B3E9E362}" destId="{FD5F6783-BEE0-4B59-9764-65BD245B4A34}" srcOrd="7" destOrd="0" presId="urn:microsoft.com/office/officeart/2005/8/layout/cycle1"/>
    <dgm:cxn modelId="{37EF7465-63C9-4BD4-B79A-8408F451F2F5}" type="presParOf" srcId="{27E2DFA3-A278-4B9C-84EF-E1D5B3E9E362}" destId="{7B82569E-5A64-4E09-8F4E-5A3FF3455E68}" srcOrd="8" destOrd="0" presId="urn:microsoft.com/office/officeart/2005/8/layout/cycle1"/>
    <dgm:cxn modelId="{2489C7BD-ABF6-4845-9C67-B79014ACD2ED}" type="presParOf" srcId="{27E2DFA3-A278-4B9C-84EF-E1D5B3E9E362}" destId="{B31EFF9C-DE9D-45F4-AAC4-B9A571D844EB}" srcOrd="9" destOrd="0" presId="urn:microsoft.com/office/officeart/2005/8/layout/cycle1"/>
    <dgm:cxn modelId="{FE37BDCF-BCC1-4CD5-81E5-F8C4F7553D3B}" type="presParOf" srcId="{27E2DFA3-A278-4B9C-84EF-E1D5B3E9E362}" destId="{A1FE6021-91C9-4B26-9BA0-AA063F5617D2}" srcOrd="10" destOrd="0" presId="urn:microsoft.com/office/officeart/2005/8/layout/cycle1"/>
    <dgm:cxn modelId="{C25270B0-8304-48FC-98ED-DDE3766099AB}" type="presParOf" srcId="{27E2DFA3-A278-4B9C-84EF-E1D5B3E9E362}" destId="{0DB3AEED-E068-4390-B5AA-1668DDE2803D}"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6B11A-26D3-42E4-9923-BD1F10C4ED41}">
      <dsp:nvSpPr>
        <dsp:cNvPr id="0" name=""/>
        <dsp:cNvSpPr/>
      </dsp:nvSpPr>
      <dsp:spPr>
        <a:xfrm>
          <a:off x="921948" y="-163717"/>
          <a:ext cx="4259963" cy="4259963"/>
        </a:xfrm>
        <a:prstGeom prst="circularArrow">
          <a:avLst>
            <a:gd name="adj1" fmla="val 5689"/>
            <a:gd name="adj2" fmla="val 340510"/>
            <a:gd name="adj3" fmla="val 12464851"/>
            <a:gd name="adj4" fmla="val 18239064"/>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1D9D2-124A-4E1D-9105-B8856154D3E8}">
      <dsp:nvSpPr>
        <dsp:cNvPr id="0" name=""/>
        <dsp:cNvSpPr/>
      </dsp:nvSpPr>
      <dsp:spPr>
        <a:xfrm>
          <a:off x="1618325" y="1150"/>
          <a:ext cx="2969960" cy="1484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rial"/>
            </a:rPr>
            <a:t>Week 1- LEARN in a training session with CSH</a:t>
          </a:r>
          <a:endParaRPr lang="en-US" sz="2600" kern="1200"/>
        </a:p>
      </dsp:txBody>
      <dsp:txXfrm>
        <a:off x="1690816" y="73641"/>
        <a:ext cx="2824978" cy="1339998"/>
      </dsp:txXfrm>
    </dsp:sp>
    <dsp:sp modelId="{B6AF7AF5-3AA2-466D-A0DD-1C1DFB527026}">
      <dsp:nvSpPr>
        <dsp:cNvPr id="0" name=""/>
        <dsp:cNvSpPr/>
      </dsp:nvSpPr>
      <dsp:spPr>
        <a:xfrm>
          <a:off x="3232870" y="2797625"/>
          <a:ext cx="2969960" cy="1484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rial"/>
            </a:rPr>
            <a:t>Week 2- Q&amp;A about the above topic with CSH</a:t>
          </a:r>
          <a:endParaRPr lang="en-US" sz="2600" kern="1200"/>
        </a:p>
      </dsp:txBody>
      <dsp:txXfrm>
        <a:off x="3305361" y="2870116"/>
        <a:ext cx="2824978" cy="1339998"/>
      </dsp:txXfrm>
    </dsp:sp>
    <dsp:sp modelId="{E03F617E-A913-46A8-B8BF-45A6E68A3B8C}">
      <dsp:nvSpPr>
        <dsp:cNvPr id="0" name=""/>
        <dsp:cNvSpPr/>
      </dsp:nvSpPr>
      <dsp:spPr>
        <a:xfrm>
          <a:off x="3779" y="2797625"/>
          <a:ext cx="2969960" cy="14849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latin typeface="Arial"/>
            </a:rPr>
            <a:t>Week 3- Internal meetings to update workplans</a:t>
          </a:r>
          <a:endParaRPr lang="en-US" sz="2600" kern="1200"/>
        </a:p>
      </dsp:txBody>
      <dsp:txXfrm>
        <a:off x="76270" y="2870116"/>
        <a:ext cx="2824978" cy="13399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0F08A-A537-45FD-933F-7AEE4626970A}">
      <dsp:nvSpPr>
        <dsp:cNvPr id="0" name=""/>
        <dsp:cNvSpPr/>
      </dsp:nvSpPr>
      <dsp:spPr>
        <a:xfrm>
          <a:off x="4786794" y="42547"/>
          <a:ext cx="1428515" cy="142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latin typeface="+mn-lt"/>
            </a:rPr>
            <a:t>Written Policies, Standards &amp; Agency Procedures</a:t>
          </a:r>
        </a:p>
      </dsp:txBody>
      <dsp:txXfrm>
        <a:off x="4786794" y="42547"/>
        <a:ext cx="1428515" cy="1428515"/>
      </dsp:txXfrm>
    </dsp:sp>
    <dsp:sp modelId="{CA2577D3-1D10-44E3-8A78-59582EACF4CD}">
      <dsp:nvSpPr>
        <dsp:cNvPr id="0" name=""/>
        <dsp:cNvSpPr/>
      </dsp:nvSpPr>
      <dsp:spPr>
        <a:xfrm>
          <a:off x="1423327" y="850"/>
          <a:ext cx="5359796" cy="5359796"/>
        </a:xfrm>
        <a:prstGeom prst="circularArrow">
          <a:avLst>
            <a:gd name="adj1" fmla="val 5197"/>
            <a:gd name="adj2" fmla="val 335699"/>
            <a:gd name="adj3" fmla="val 21294113"/>
            <a:gd name="adj4" fmla="val 19765475"/>
            <a:gd name="adj5" fmla="val 6063"/>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F11F37-A612-4EF0-88E1-7FF71715F643}">
      <dsp:nvSpPr>
        <dsp:cNvPr id="0" name=""/>
        <dsp:cNvSpPr/>
      </dsp:nvSpPr>
      <dsp:spPr>
        <a:xfrm>
          <a:off x="5650698" y="2701371"/>
          <a:ext cx="1428515" cy="142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latin typeface="+mn-lt"/>
            </a:rPr>
            <a:t>Staff Training &amp; Supervision</a:t>
          </a:r>
        </a:p>
      </dsp:txBody>
      <dsp:txXfrm>
        <a:off x="5650698" y="2701371"/>
        <a:ext cx="1428515" cy="1428515"/>
      </dsp:txXfrm>
    </dsp:sp>
    <dsp:sp modelId="{8127A6CC-0A78-4241-9BC8-CD61A5FDCE59}">
      <dsp:nvSpPr>
        <dsp:cNvPr id="0" name=""/>
        <dsp:cNvSpPr/>
      </dsp:nvSpPr>
      <dsp:spPr>
        <a:xfrm>
          <a:off x="1423327" y="850"/>
          <a:ext cx="5359796" cy="5359796"/>
        </a:xfrm>
        <a:prstGeom prst="circularArrow">
          <a:avLst>
            <a:gd name="adj1" fmla="val 5197"/>
            <a:gd name="adj2" fmla="val 335699"/>
            <a:gd name="adj3" fmla="val 4015601"/>
            <a:gd name="adj4" fmla="val 2252603"/>
            <a:gd name="adj5" fmla="val 6063"/>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F6783-BEE0-4B59-9764-65BD245B4A34}">
      <dsp:nvSpPr>
        <dsp:cNvPr id="0" name=""/>
        <dsp:cNvSpPr/>
      </dsp:nvSpPr>
      <dsp:spPr>
        <a:xfrm>
          <a:off x="3388967" y="4344615"/>
          <a:ext cx="1428515" cy="142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latin typeface="+mn-lt"/>
            </a:rPr>
            <a:t>Internal &amp; External Audits</a:t>
          </a:r>
        </a:p>
      </dsp:txBody>
      <dsp:txXfrm>
        <a:off x="3388967" y="4344615"/>
        <a:ext cx="1428515" cy="1428515"/>
      </dsp:txXfrm>
    </dsp:sp>
    <dsp:sp modelId="{7B82569E-5A64-4E09-8F4E-5A3FF3455E68}">
      <dsp:nvSpPr>
        <dsp:cNvPr id="0" name=""/>
        <dsp:cNvSpPr/>
      </dsp:nvSpPr>
      <dsp:spPr>
        <a:xfrm>
          <a:off x="1423327" y="850"/>
          <a:ext cx="5359796" cy="5359796"/>
        </a:xfrm>
        <a:prstGeom prst="circularArrow">
          <a:avLst>
            <a:gd name="adj1" fmla="val 5197"/>
            <a:gd name="adj2" fmla="val 335699"/>
            <a:gd name="adj3" fmla="val 8211698"/>
            <a:gd name="adj4" fmla="val 6448699"/>
            <a:gd name="adj5" fmla="val 6063"/>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FE6021-91C9-4B26-9BA0-AA063F5617D2}">
      <dsp:nvSpPr>
        <dsp:cNvPr id="0" name=""/>
        <dsp:cNvSpPr/>
      </dsp:nvSpPr>
      <dsp:spPr>
        <a:xfrm>
          <a:off x="1127236" y="2701371"/>
          <a:ext cx="1428515" cy="142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latin typeface="+mn-lt"/>
            </a:rPr>
            <a:t>Corrective Action Planning &amp; Enforcement</a:t>
          </a:r>
        </a:p>
      </dsp:txBody>
      <dsp:txXfrm>
        <a:off x="1127236" y="2701371"/>
        <a:ext cx="1428515" cy="1428515"/>
      </dsp:txXfrm>
    </dsp:sp>
    <dsp:sp modelId="{0DB3AEED-E068-4390-B5AA-1668DDE2803D}">
      <dsp:nvSpPr>
        <dsp:cNvPr id="0" name=""/>
        <dsp:cNvSpPr/>
      </dsp:nvSpPr>
      <dsp:spPr>
        <a:xfrm>
          <a:off x="1423327" y="850"/>
          <a:ext cx="5359796" cy="5359796"/>
        </a:xfrm>
        <a:prstGeom prst="circularArrow">
          <a:avLst>
            <a:gd name="adj1" fmla="val 5197"/>
            <a:gd name="adj2" fmla="val 335699"/>
            <a:gd name="adj3" fmla="val 12298826"/>
            <a:gd name="adj4" fmla="val 10770187"/>
            <a:gd name="adj5" fmla="val 6063"/>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B2A1A7-FD0B-4688-80B5-1BF18F658B1D}">
      <dsp:nvSpPr>
        <dsp:cNvPr id="0" name=""/>
        <dsp:cNvSpPr/>
      </dsp:nvSpPr>
      <dsp:spPr>
        <a:xfrm>
          <a:off x="1991141" y="42547"/>
          <a:ext cx="1428515" cy="142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Learning &amp; Improving</a:t>
          </a:r>
        </a:p>
      </dsp:txBody>
      <dsp:txXfrm>
        <a:off x="1991141" y="42547"/>
        <a:ext cx="1428515" cy="1428515"/>
      </dsp:txXfrm>
    </dsp:sp>
    <dsp:sp modelId="{CB1B16B8-D918-4A76-A054-B051B14C0C56}">
      <dsp:nvSpPr>
        <dsp:cNvPr id="0" name=""/>
        <dsp:cNvSpPr/>
      </dsp:nvSpPr>
      <dsp:spPr>
        <a:xfrm>
          <a:off x="1423327" y="850"/>
          <a:ext cx="5359796" cy="5359796"/>
        </a:xfrm>
        <a:prstGeom prst="circularArrow">
          <a:avLst>
            <a:gd name="adj1" fmla="val 5197"/>
            <a:gd name="adj2" fmla="val 335699"/>
            <a:gd name="adj3" fmla="val 16866587"/>
            <a:gd name="adj4" fmla="val 15197714"/>
            <a:gd name="adj5" fmla="val 6063"/>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52209-FA47-4B98-BA6B-219A8903118A}">
      <dsp:nvSpPr>
        <dsp:cNvPr id="0" name=""/>
        <dsp:cNvSpPr/>
      </dsp:nvSpPr>
      <dsp:spPr>
        <a:xfrm>
          <a:off x="8974" y="1568915"/>
          <a:ext cx="2682329" cy="2288362"/>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r>
            <a:rPr lang="en-US" sz="2000" kern="1200"/>
            <a:t>Evidence-based best practices and models for providing supportive housing and housing services</a:t>
          </a:r>
        </a:p>
        <a:p>
          <a:pPr marL="0" lvl="0" indent="0" algn="ctr" defTabSz="800100">
            <a:lnSpc>
              <a:spcPct val="90000"/>
            </a:lnSpc>
            <a:spcBef>
              <a:spcPct val="0"/>
            </a:spcBef>
            <a:spcAft>
              <a:spcPct val="35000"/>
            </a:spcAft>
            <a:buNone/>
          </a:pPr>
          <a:endParaRPr lang="en-US" sz="1800" kern="1200"/>
        </a:p>
      </dsp:txBody>
      <dsp:txXfrm>
        <a:off x="75998" y="1635939"/>
        <a:ext cx="2548281" cy="2154314"/>
      </dsp:txXfrm>
    </dsp:sp>
    <dsp:sp modelId="{0F7FEFF9-C037-40AA-87FF-3B80CF5960AB}">
      <dsp:nvSpPr>
        <dsp:cNvPr id="0" name=""/>
        <dsp:cNvSpPr/>
      </dsp:nvSpPr>
      <dsp:spPr>
        <a:xfrm>
          <a:off x="2959536" y="2380487"/>
          <a:ext cx="568653" cy="66521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959536" y="2513530"/>
        <a:ext cx="398057" cy="399131"/>
      </dsp:txXfrm>
    </dsp:sp>
    <dsp:sp modelId="{8D69BBD4-93DD-4EF8-886E-710C4CB1C906}">
      <dsp:nvSpPr>
        <dsp:cNvPr id="0" name=""/>
        <dsp:cNvSpPr/>
      </dsp:nvSpPr>
      <dsp:spPr>
        <a:xfrm>
          <a:off x="3764235" y="1568915"/>
          <a:ext cx="2682329" cy="228836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Kentucky DMS Medicaid service requirements and quality metrics</a:t>
          </a:r>
        </a:p>
      </dsp:txBody>
      <dsp:txXfrm>
        <a:off x="3831259" y="1635939"/>
        <a:ext cx="2548281" cy="2154314"/>
      </dsp:txXfrm>
    </dsp:sp>
    <dsp:sp modelId="{04727A95-7D08-42BF-9565-2C2969885BD0}">
      <dsp:nvSpPr>
        <dsp:cNvPr id="0" name=""/>
        <dsp:cNvSpPr/>
      </dsp:nvSpPr>
      <dsp:spPr>
        <a:xfrm>
          <a:off x="6714797" y="2380487"/>
          <a:ext cx="568653" cy="66521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714797" y="2513530"/>
        <a:ext cx="398057" cy="399131"/>
      </dsp:txXfrm>
    </dsp:sp>
    <dsp:sp modelId="{29873D5F-D43B-4711-89EB-1296E6A3B6C8}">
      <dsp:nvSpPr>
        <dsp:cNvPr id="0" name=""/>
        <dsp:cNvSpPr/>
      </dsp:nvSpPr>
      <dsp:spPr>
        <a:xfrm>
          <a:off x="7519496" y="1568915"/>
          <a:ext cx="2682329" cy="228836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Kentucky 1915(</a:t>
          </a:r>
          <a:r>
            <a:rPr lang="en-US" sz="2700" kern="1200" err="1"/>
            <a:t>i</a:t>
          </a:r>
          <a:r>
            <a:rPr lang="en-US" sz="2700" kern="1200"/>
            <a:t>) RISE Service provider quality requirements</a:t>
          </a:r>
        </a:p>
      </dsp:txBody>
      <dsp:txXfrm>
        <a:off x="7586520" y="1635939"/>
        <a:ext cx="2548281" cy="2154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DFB2E-67C0-43F4-B872-3B089B5D903F}">
      <dsp:nvSpPr>
        <dsp:cNvPr id="0" name=""/>
        <dsp:cNvSpPr/>
      </dsp:nvSpPr>
      <dsp:spPr>
        <a:xfrm>
          <a:off x="2809586" y="1887832"/>
          <a:ext cx="1645226" cy="164522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cap="small" baseline="0">
              <a:latin typeface="+mj-lt"/>
            </a:rPr>
            <a:t>Why</a:t>
          </a:r>
        </a:p>
      </dsp:txBody>
      <dsp:txXfrm>
        <a:off x="3050524" y="2128770"/>
        <a:ext cx="1163350" cy="1163350"/>
      </dsp:txXfrm>
    </dsp:sp>
    <dsp:sp modelId="{29865198-8647-49F5-ABC2-D0DB48CC5B1C}">
      <dsp:nvSpPr>
        <dsp:cNvPr id="0" name=""/>
        <dsp:cNvSpPr/>
      </dsp:nvSpPr>
      <dsp:spPr>
        <a:xfrm rot="16200000">
          <a:off x="3523401" y="1497680"/>
          <a:ext cx="217596" cy="38206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556041" y="1606732"/>
        <a:ext cx="152317" cy="229238"/>
      </dsp:txXfrm>
    </dsp:sp>
    <dsp:sp modelId="{710886D2-0077-43F9-B2FA-22CAA9AE6000}">
      <dsp:nvSpPr>
        <dsp:cNvPr id="0" name=""/>
        <dsp:cNvSpPr/>
      </dsp:nvSpPr>
      <dsp:spPr>
        <a:xfrm>
          <a:off x="2859648" y="-67829"/>
          <a:ext cx="1545103" cy="1545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mj-lt"/>
            </a:rPr>
            <a:t>Required</a:t>
          </a:r>
        </a:p>
      </dsp:txBody>
      <dsp:txXfrm>
        <a:off x="3085923" y="158446"/>
        <a:ext cx="1092553" cy="1092553"/>
      </dsp:txXfrm>
    </dsp:sp>
    <dsp:sp modelId="{1F74BD6B-9653-4BDA-A758-359436F3AF24}">
      <dsp:nvSpPr>
        <dsp:cNvPr id="0" name=""/>
        <dsp:cNvSpPr/>
      </dsp:nvSpPr>
      <dsp:spPr>
        <a:xfrm rot="19285714">
          <a:off x="4322225" y="1882374"/>
          <a:ext cx="217596" cy="38206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329346" y="1979136"/>
        <a:ext cx="152317" cy="229238"/>
      </dsp:txXfrm>
    </dsp:sp>
    <dsp:sp modelId="{2C7516CA-63AA-41EB-B1C9-243A0B60CA4D}">
      <dsp:nvSpPr>
        <dsp:cNvPr id="0" name=""/>
        <dsp:cNvSpPr/>
      </dsp:nvSpPr>
      <dsp:spPr>
        <a:xfrm>
          <a:off x="4427786" y="687345"/>
          <a:ext cx="1545103" cy="1545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mj-lt"/>
            </a:rPr>
            <a:t>Improves quality of programs</a:t>
          </a:r>
        </a:p>
      </dsp:txBody>
      <dsp:txXfrm>
        <a:off x="4654061" y="913620"/>
        <a:ext cx="1092553" cy="1092553"/>
      </dsp:txXfrm>
    </dsp:sp>
    <dsp:sp modelId="{B7A182C3-F948-4A6A-9FE1-ACD25CE8DD96}">
      <dsp:nvSpPr>
        <dsp:cNvPr id="0" name=""/>
        <dsp:cNvSpPr/>
      </dsp:nvSpPr>
      <dsp:spPr>
        <a:xfrm rot="771429">
          <a:off x="4519519" y="2746772"/>
          <a:ext cx="217596" cy="38206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520337" y="2815921"/>
        <a:ext cx="152317" cy="229238"/>
      </dsp:txXfrm>
    </dsp:sp>
    <dsp:sp modelId="{4313141B-4D43-498D-AFFD-E0932254E67C}">
      <dsp:nvSpPr>
        <dsp:cNvPr id="0" name=""/>
        <dsp:cNvSpPr/>
      </dsp:nvSpPr>
      <dsp:spPr>
        <a:xfrm>
          <a:off x="4815084" y="2384209"/>
          <a:ext cx="1545103" cy="1545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mj-lt"/>
            </a:rPr>
            <a:t>Provides essential program &amp; agency information  and data</a:t>
          </a:r>
        </a:p>
      </dsp:txBody>
      <dsp:txXfrm>
        <a:off x="5041359" y="2610484"/>
        <a:ext cx="1092553" cy="1092553"/>
      </dsp:txXfrm>
    </dsp:sp>
    <dsp:sp modelId="{F9783F00-D5DB-4FB8-A66C-A0F64B57B814}">
      <dsp:nvSpPr>
        <dsp:cNvPr id="0" name=""/>
        <dsp:cNvSpPr/>
      </dsp:nvSpPr>
      <dsp:spPr>
        <a:xfrm rot="3857143">
          <a:off x="3966715" y="3439965"/>
          <a:ext cx="217596" cy="38206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985193" y="3486970"/>
        <a:ext cx="152317" cy="229238"/>
      </dsp:txXfrm>
    </dsp:sp>
    <dsp:sp modelId="{6F374ACD-12AD-4800-B685-19C314D15399}">
      <dsp:nvSpPr>
        <dsp:cNvPr id="0" name=""/>
        <dsp:cNvSpPr/>
      </dsp:nvSpPr>
      <dsp:spPr>
        <a:xfrm>
          <a:off x="3729899" y="3744989"/>
          <a:ext cx="1545103" cy="1545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mj-lt"/>
            </a:rPr>
            <a:t>Helps with grants &amp; funding</a:t>
          </a:r>
        </a:p>
      </dsp:txBody>
      <dsp:txXfrm>
        <a:off x="3956174" y="3971264"/>
        <a:ext cx="1092553" cy="1092553"/>
      </dsp:txXfrm>
    </dsp:sp>
    <dsp:sp modelId="{3C786986-7640-42BF-9781-B9D829D848B2}">
      <dsp:nvSpPr>
        <dsp:cNvPr id="0" name=""/>
        <dsp:cNvSpPr/>
      </dsp:nvSpPr>
      <dsp:spPr>
        <a:xfrm rot="6942857">
          <a:off x="3080088" y="3439965"/>
          <a:ext cx="217596" cy="38206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126889" y="3486970"/>
        <a:ext cx="152317" cy="229238"/>
      </dsp:txXfrm>
    </dsp:sp>
    <dsp:sp modelId="{1D1CA92F-5850-4AE0-AD2B-043C43F34A74}">
      <dsp:nvSpPr>
        <dsp:cNvPr id="0" name=""/>
        <dsp:cNvSpPr/>
      </dsp:nvSpPr>
      <dsp:spPr>
        <a:xfrm>
          <a:off x="1989397" y="3744989"/>
          <a:ext cx="1545103" cy="1545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mj-lt"/>
            </a:rPr>
            <a:t>Improves outcomes</a:t>
          </a:r>
        </a:p>
      </dsp:txBody>
      <dsp:txXfrm>
        <a:off x="2215672" y="3971264"/>
        <a:ext cx="1092553" cy="1092553"/>
      </dsp:txXfrm>
    </dsp:sp>
    <dsp:sp modelId="{6F952111-75DD-41C4-8745-B10F816E90A7}">
      <dsp:nvSpPr>
        <dsp:cNvPr id="0" name=""/>
        <dsp:cNvSpPr/>
      </dsp:nvSpPr>
      <dsp:spPr>
        <a:xfrm rot="10028571">
          <a:off x="2527284" y="2746772"/>
          <a:ext cx="217596" cy="38206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591745" y="2815921"/>
        <a:ext cx="152317" cy="229238"/>
      </dsp:txXfrm>
    </dsp:sp>
    <dsp:sp modelId="{2439FEB3-30DE-4197-93AE-E6B89046F2A4}">
      <dsp:nvSpPr>
        <dsp:cNvPr id="0" name=""/>
        <dsp:cNvSpPr/>
      </dsp:nvSpPr>
      <dsp:spPr>
        <a:xfrm>
          <a:off x="904211" y="2384209"/>
          <a:ext cx="1545103" cy="1545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mj-lt"/>
            </a:rPr>
            <a:t>Improves polices &amp; procedures</a:t>
          </a:r>
        </a:p>
      </dsp:txBody>
      <dsp:txXfrm>
        <a:off x="1130486" y="2610484"/>
        <a:ext cx="1092553" cy="1092553"/>
      </dsp:txXfrm>
    </dsp:sp>
    <dsp:sp modelId="{4F8260E7-E93F-49D0-A644-26987DD341F6}">
      <dsp:nvSpPr>
        <dsp:cNvPr id="0" name=""/>
        <dsp:cNvSpPr/>
      </dsp:nvSpPr>
      <dsp:spPr>
        <a:xfrm rot="13114286">
          <a:off x="2724577" y="1882374"/>
          <a:ext cx="217596" cy="38206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782735" y="1979136"/>
        <a:ext cx="152317" cy="229238"/>
      </dsp:txXfrm>
    </dsp:sp>
    <dsp:sp modelId="{614C3E54-5E74-4E4F-830F-471A892969F1}">
      <dsp:nvSpPr>
        <dsp:cNvPr id="0" name=""/>
        <dsp:cNvSpPr/>
      </dsp:nvSpPr>
      <dsp:spPr>
        <a:xfrm>
          <a:off x="1291509" y="687345"/>
          <a:ext cx="1545103" cy="15451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mj-lt"/>
            </a:rPr>
            <a:t>Keeps agency in compliance with all standards, rules &amp; requirements</a:t>
          </a:r>
        </a:p>
      </dsp:txBody>
      <dsp:txXfrm>
        <a:off x="1517784" y="913620"/>
        <a:ext cx="1092553" cy="10925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362F7-E9FF-4E08-BE64-4BA68486C92D}">
      <dsp:nvSpPr>
        <dsp:cNvPr id="0" name=""/>
        <dsp:cNvSpPr/>
      </dsp:nvSpPr>
      <dsp:spPr>
        <a:xfrm>
          <a:off x="2381" y="1335996"/>
          <a:ext cx="2901156" cy="1160462"/>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t>What are </a:t>
          </a:r>
          <a:r>
            <a:rPr lang="en-US" sz="1800" kern="1200">
              <a:latin typeface="Century Gothic"/>
            </a:rPr>
            <a:t>we trying</a:t>
          </a:r>
          <a:r>
            <a:rPr lang="en-US" sz="1800" kern="1200"/>
            <a:t> to accomplish?</a:t>
          </a:r>
        </a:p>
      </dsp:txBody>
      <dsp:txXfrm>
        <a:off x="582612" y="1335996"/>
        <a:ext cx="1740694" cy="1160462"/>
      </dsp:txXfrm>
    </dsp:sp>
    <dsp:sp modelId="{55F64D1D-542C-4D02-8312-8FE7BD5D4F44}">
      <dsp:nvSpPr>
        <dsp:cNvPr id="0" name=""/>
        <dsp:cNvSpPr/>
      </dsp:nvSpPr>
      <dsp:spPr>
        <a:xfrm>
          <a:off x="2613421" y="1335996"/>
          <a:ext cx="2901156" cy="1160462"/>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How will we know that a change is an improvement?</a:t>
          </a:r>
        </a:p>
      </dsp:txBody>
      <dsp:txXfrm>
        <a:off x="3193652" y="1335996"/>
        <a:ext cx="1740694" cy="1160462"/>
      </dsp:txXfrm>
    </dsp:sp>
    <dsp:sp modelId="{048844EA-46A1-42FC-903D-91BD4293A997}">
      <dsp:nvSpPr>
        <dsp:cNvPr id="0" name=""/>
        <dsp:cNvSpPr/>
      </dsp:nvSpPr>
      <dsp:spPr>
        <a:xfrm>
          <a:off x="5224462" y="1335996"/>
          <a:ext cx="2901156" cy="1160462"/>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What change can we make that will result in improvement?</a:t>
          </a:r>
        </a:p>
      </dsp:txBody>
      <dsp:txXfrm>
        <a:off x="5804693" y="1335996"/>
        <a:ext cx="1740694" cy="11604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68428-E95A-44F0-A53D-126ADF35059A}">
      <dsp:nvSpPr>
        <dsp:cNvPr id="0" name=""/>
        <dsp:cNvSpPr/>
      </dsp:nvSpPr>
      <dsp:spPr>
        <a:xfrm>
          <a:off x="2535704" y="388"/>
          <a:ext cx="1133039" cy="73647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Act</a:t>
          </a:r>
        </a:p>
      </dsp:txBody>
      <dsp:txXfrm>
        <a:off x="2571656" y="36340"/>
        <a:ext cx="1061135" cy="664571"/>
      </dsp:txXfrm>
    </dsp:sp>
    <dsp:sp modelId="{ED243270-C4CB-4609-8AC9-AA38C95FCA5F}">
      <dsp:nvSpPr>
        <dsp:cNvPr id="0" name=""/>
        <dsp:cNvSpPr/>
      </dsp:nvSpPr>
      <dsp:spPr>
        <a:xfrm>
          <a:off x="1886299" y="368626"/>
          <a:ext cx="2431849" cy="2431849"/>
        </a:xfrm>
        <a:custGeom>
          <a:avLst/>
          <a:gdLst/>
          <a:ahLst/>
          <a:cxnLst/>
          <a:rect l="0" t="0" r="0" b="0"/>
          <a:pathLst>
            <a:path>
              <a:moveTo>
                <a:pt x="1938611" y="238071"/>
              </a:moveTo>
              <a:arcTo wR="1215924" hR="1215924" stAng="18387984" swAng="1632490"/>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AA07E62-2685-4EF5-824A-7A235102E04D}">
      <dsp:nvSpPr>
        <dsp:cNvPr id="0" name=""/>
        <dsp:cNvSpPr/>
      </dsp:nvSpPr>
      <dsp:spPr>
        <a:xfrm>
          <a:off x="3751629" y="1216313"/>
          <a:ext cx="1133039" cy="73647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Plan</a:t>
          </a:r>
        </a:p>
      </dsp:txBody>
      <dsp:txXfrm>
        <a:off x="3787581" y="1252265"/>
        <a:ext cx="1061135" cy="664571"/>
      </dsp:txXfrm>
    </dsp:sp>
    <dsp:sp modelId="{7B5BA964-66A7-4290-BD71-3E22DCF84715}">
      <dsp:nvSpPr>
        <dsp:cNvPr id="0" name=""/>
        <dsp:cNvSpPr/>
      </dsp:nvSpPr>
      <dsp:spPr>
        <a:xfrm>
          <a:off x="1886299" y="368626"/>
          <a:ext cx="2431849" cy="2431849"/>
        </a:xfrm>
        <a:custGeom>
          <a:avLst/>
          <a:gdLst/>
          <a:ahLst/>
          <a:cxnLst/>
          <a:rect l="0" t="0" r="0" b="0"/>
          <a:pathLst>
            <a:path>
              <a:moveTo>
                <a:pt x="2305745" y="1755149"/>
              </a:moveTo>
              <a:arcTo wR="1215924" hR="1215924" stAng="1579527" swAng="1632490"/>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FFFE92B-4947-46FD-A13B-FECDB2309F68}">
      <dsp:nvSpPr>
        <dsp:cNvPr id="0" name=""/>
        <dsp:cNvSpPr/>
      </dsp:nvSpPr>
      <dsp:spPr>
        <a:xfrm>
          <a:off x="2535704" y="2432238"/>
          <a:ext cx="1133039" cy="73647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Study</a:t>
          </a:r>
        </a:p>
      </dsp:txBody>
      <dsp:txXfrm>
        <a:off x="2571656" y="2468190"/>
        <a:ext cx="1061135" cy="664571"/>
      </dsp:txXfrm>
    </dsp:sp>
    <dsp:sp modelId="{5D1FD176-A48F-47FD-9032-DAE94FF9AB0B}">
      <dsp:nvSpPr>
        <dsp:cNvPr id="0" name=""/>
        <dsp:cNvSpPr/>
      </dsp:nvSpPr>
      <dsp:spPr>
        <a:xfrm>
          <a:off x="1886299" y="368626"/>
          <a:ext cx="2431849" cy="2431849"/>
        </a:xfrm>
        <a:custGeom>
          <a:avLst/>
          <a:gdLst/>
          <a:ahLst/>
          <a:cxnLst/>
          <a:rect l="0" t="0" r="0" b="0"/>
          <a:pathLst>
            <a:path>
              <a:moveTo>
                <a:pt x="493238" y="2193778"/>
              </a:moveTo>
              <a:arcTo wR="1215924" hR="1215924" stAng="7587984" swAng="1632490"/>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1B5B15-5D4F-48AC-BAC2-FB4040EFD067}">
      <dsp:nvSpPr>
        <dsp:cNvPr id="0" name=""/>
        <dsp:cNvSpPr/>
      </dsp:nvSpPr>
      <dsp:spPr>
        <a:xfrm>
          <a:off x="1319780" y="1216313"/>
          <a:ext cx="1133039" cy="73647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Do</a:t>
          </a:r>
        </a:p>
      </dsp:txBody>
      <dsp:txXfrm>
        <a:off x="1355732" y="1252265"/>
        <a:ext cx="1061135" cy="664571"/>
      </dsp:txXfrm>
    </dsp:sp>
    <dsp:sp modelId="{595BC899-62B1-417E-981B-2440EF07A4CF}">
      <dsp:nvSpPr>
        <dsp:cNvPr id="0" name=""/>
        <dsp:cNvSpPr/>
      </dsp:nvSpPr>
      <dsp:spPr>
        <a:xfrm>
          <a:off x="1886299" y="368626"/>
          <a:ext cx="2431849" cy="2431849"/>
        </a:xfrm>
        <a:custGeom>
          <a:avLst/>
          <a:gdLst/>
          <a:ahLst/>
          <a:cxnLst/>
          <a:rect l="0" t="0" r="0" b="0"/>
          <a:pathLst>
            <a:path>
              <a:moveTo>
                <a:pt x="126104" y="676699"/>
              </a:moveTo>
              <a:arcTo wR="1215924" hR="1215924" stAng="12379527" swAng="1632490"/>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46A56-EE8D-4415-817C-B3C8F2E01FC4}">
      <dsp:nvSpPr>
        <dsp:cNvPr id="0" name=""/>
        <dsp:cNvSpPr/>
      </dsp:nvSpPr>
      <dsp:spPr>
        <a:xfrm>
          <a:off x="4242757" y="2297274"/>
          <a:ext cx="1747545" cy="17475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latin typeface="+mn-lt"/>
              <a:cs typeface="Arial"/>
            </a:rPr>
            <a:t>POSITIVE SUPPORTIVE HOUSING OUTCOMES</a:t>
          </a:r>
        </a:p>
      </dsp:txBody>
      <dsp:txXfrm>
        <a:off x="4498679" y="2553196"/>
        <a:ext cx="1235701" cy="1235701"/>
      </dsp:txXfrm>
    </dsp:sp>
    <dsp:sp modelId="{C717DCB7-6027-45A0-8682-67B0132AD578}">
      <dsp:nvSpPr>
        <dsp:cNvPr id="0" name=""/>
        <dsp:cNvSpPr/>
      </dsp:nvSpPr>
      <dsp:spPr>
        <a:xfrm rot="16200000">
          <a:off x="4852889" y="2018263"/>
          <a:ext cx="527282" cy="30739"/>
        </a:xfrm>
        <a:custGeom>
          <a:avLst/>
          <a:gdLst/>
          <a:ahLst/>
          <a:cxnLst/>
          <a:rect l="0" t="0" r="0" b="0"/>
          <a:pathLst>
            <a:path>
              <a:moveTo>
                <a:pt x="0" y="15369"/>
              </a:moveTo>
              <a:lnTo>
                <a:pt x="527282" y="153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mn-lt"/>
            <a:cs typeface="Arial" panose="020B0604020202020204" pitchFamily="34" charset="0"/>
          </a:endParaRPr>
        </a:p>
      </dsp:txBody>
      <dsp:txXfrm>
        <a:off x="5103348" y="2020450"/>
        <a:ext cx="26364" cy="26364"/>
      </dsp:txXfrm>
    </dsp:sp>
    <dsp:sp modelId="{C2E5DF8B-1AF5-4C4C-ADC2-C2A892205946}">
      <dsp:nvSpPr>
        <dsp:cNvPr id="0" name=""/>
        <dsp:cNvSpPr/>
      </dsp:nvSpPr>
      <dsp:spPr>
        <a:xfrm>
          <a:off x="4242757" y="22445"/>
          <a:ext cx="1747545" cy="17475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a:latin typeface="+mn-lt"/>
              <a:cs typeface="Arial"/>
            </a:rPr>
            <a:t>Tenants stay housed</a:t>
          </a:r>
        </a:p>
      </dsp:txBody>
      <dsp:txXfrm>
        <a:off x="4498679" y="278367"/>
        <a:ext cx="1235701" cy="1235701"/>
      </dsp:txXfrm>
    </dsp:sp>
    <dsp:sp modelId="{1B77D2E5-2AC6-487E-A7C8-D22BD5E7D799}">
      <dsp:nvSpPr>
        <dsp:cNvPr id="0" name=""/>
        <dsp:cNvSpPr/>
      </dsp:nvSpPr>
      <dsp:spPr>
        <a:xfrm rot="20520000">
          <a:off x="5934634" y="2804196"/>
          <a:ext cx="527282" cy="30739"/>
        </a:xfrm>
        <a:custGeom>
          <a:avLst/>
          <a:gdLst/>
          <a:ahLst/>
          <a:cxnLst/>
          <a:rect l="0" t="0" r="0" b="0"/>
          <a:pathLst>
            <a:path>
              <a:moveTo>
                <a:pt x="0" y="15369"/>
              </a:moveTo>
              <a:lnTo>
                <a:pt x="527282" y="153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mn-lt"/>
            <a:cs typeface="Arial" panose="020B0604020202020204" pitchFamily="34" charset="0"/>
          </a:endParaRPr>
        </a:p>
      </dsp:txBody>
      <dsp:txXfrm>
        <a:off x="6185093" y="2806384"/>
        <a:ext cx="26364" cy="26364"/>
      </dsp:txXfrm>
    </dsp:sp>
    <dsp:sp modelId="{5777F764-C14C-4B1E-B901-8803CDC35DD2}">
      <dsp:nvSpPr>
        <dsp:cNvPr id="0" name=""/>
        <dsp:cNvSpPr/>
      </dsp:nvSpPr>
      <dsp:spPr>
        <a:xfrm>
          <a:off x="6406247" y="1594313"/>
          <a:ext cx="1747545" cy="17475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a:latin typeface="+mn-lt"/>
              <a:cs typeface="Arial"/>
            </a:rPr>
            <a:t>Tenants are satisfied with services and housing</a:t>
          </a:r>
        </a:p>
      </dsp:txBody>
      <dsp:txXfrm>
        <a:off x="6662169" y="1850235"/>
        <a:ext cx="1235701" cy="1235701"/>
      </dsp:txXfrm>
    </dsp:sp>
    <dsp:sp modelId="{C929D6B4-50CC-4F9E-95D1-00D0FD8BF0E5}">
      <dsp:nvSpPr>
        <dsp:cNvPr id="0" name=""/>
        <dsp:cNvSpPr/>
      </dsp:nvSpPr>
      <dsp:spPr>
        <a:xfrm rot="3240000">
          <a:off x="5521444" y="4075864"/>
          <a:ext cx="527282" cy="30739"/>
        </a:xfrm>
        <a:custGeom>
          <a:avLst/>
          <a:gdLst/>
          <a:ahLst/>
          <a:cxnLst/>
          <a:rect l="0" t="0" r="0" b="0"/>
          <a:pathLst>
            <a:path>
              <a:moveTo>
                <a:pt x="0" y="15369"/>
              </a:moveTo>
              <a:lnTo>
                <a:pt x="527282" y="153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mn-lt"/>
            <a:cs typeface="Arial" panose="020B0604020202020204" pitchFamily="34" charset="0"/>
          </a:endParaRPr>
        </a:p>
      </dsp:txBody>
      <dsp:txXfrm>
        <a:off x="5771903" y="4078051"/>
        <a:ext cx="26364" cy="26364"/>
      </dsp:txXfrm>
    </dsp:sp>
    <dsp:sp modelId="{7D599F06-E786-4380-97DE-8570B249619D}">
      <dsp:nvSpPr>
        <dsp:cNvPr id="0" name=""/>
        <dsp:cNvSpPr/>
      </dsp:nvSpPr>
      <dsp:spPr>
        <a:xfrm>
          <a:off x="5579868" y="4137648"/>
          <a:ext cx="1747545" cy="17475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a:latin typeface="+mn-lt"/>
              <a:cs typeface="Arial"/>
            </a:rPr>
            <a:t>Tenants increase their income and employment</a:t>
          </a:r>
        </a:p>
      </dsp:txBody>
      <dsp:txXfrm>
        <a:off x="5835790" y="4393570"/>
        <a:ext cx="1235701" cy="1235701"/>
      </dsp:txXfrm>
    </dsp:sp>
    <dsp:sp modelId="{45851F2D-AFC1-4C73-A735-452C76EEF2A5}">
      <dsp:nvSpPr>
        <dsp:cNvPr id="0" name=""/>
        <dsp:cNvSpPr/>
      </dsp:nvSpPr>
      <dsp:spPr>
        <a:xfrm rot="7560000">
          <a:off x="4184333" y="4075864"/>
          <a:ext cx="527282" cy="30739"/>
        </a:xfrm>
        <a:custGeom>
          <a:avLst/>
          <a:gdLst/>
          <a:ahLst/>
          <a:cxnLst/>
          <a:rect l="0" t="0" r="0" b="0"/>
          <a:pathLst>
            <a:path>
              <a:moveTo>
                <a:pt x="0" y="15369"/>
              </a:moveTo>
              <a:lnTo>
                <a:pt x="527282" y="153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mn-lt"/>
            <a:cs typeface="Arial" panose="020B0604020202020204" pitchFamily="34" charset="0"/>
          </a:endParaRPr>
        </a:p>
      </dsp:txBody>
      <dsp:txXfrm rot="10800000">
        <a:off x="4434793" y="4078051"/>
        <a:ext cx="26364" cy="26364"/>
      </dsp:txXfrm>
    </dsp:sp>
    <dsp:sp modelId="{BE3759D0-C522-437C-9473-9648F454D72D}">
      <dsp:nvSpPr>
        <dsp:cNvPr id="0" name=""/>
        <dsp:cNvSpPr/>
      </dsp:nvSpPr>
      <dsp:spPr>
        <a:xfrm>
          <a:off x="2905647" y="4137648"/>
          <a:ext cx="1747545" cy="17475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a:latin typeface="+mn-lt"/>
              <a:cs typeface="Arial"/>
            </a:rPr>
            <a:t>Tenants improve their physical and mental health</a:t>
          </a:r>
        </a:p>
      </dsp:txBody>
      <dsp:txXfrm>
        <a:off x="3161569" y="4393570"/>
        <a:ext cx="1235701" cy="1235701"/>
      </dsp:txXfrm>
    </dsp:sp>
    <dsp:sp modelId="{52ECBA55-3988-4484-A5A1-CABA3271640A}">
      <dsp:nvSpPr>
        <dsp:cNvPr id="0" name=""/>
        <dsp:cNvSpPr/>
      </dsp:nvSpPr>
      <dsp:spPr>
        <a:xfrm rot="11880000">
          <a:off x="3771144" y="2804196"/>
          <a:ext cx="527282" cy="30739"/>
        </a:xfrm>
        <a:custGeom>
          <a:avLst/>
          <a:gdLst/>
          <a:ahLst/>
          <a:cxnLst/>
          <a:rect l="0" t="0" r="0" b="0"/>
          <a:pathLst>
            <a:path>
              <a:moveTo>
                <a:pt x="0" y="15369"/>
              </a:moveTo>
              <a:lnTo>
                <a:pt x="527282" y="153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latin typeface="+mn-lt"/>
            <a:cs typeface="Arial" panose="020B0604020202020204" pitchFamily="34" charset="0"/>
          </a:endParaRPr>
        </a:p>
      </dsp:txBody>
      <dsp:txXfrm rot="10800000">
        <a:off x="4021603" y="2806384"/>
        <a:ext cx="26364" cy="26364"/>
      </dsp:txXfrm>
    </dsp:sp>
    <dsp:sp modelId="{FFA2DB24-B53C-4415-AAFF-8AE35C4FA03A}">
      <dsp:nvSpPr>
        <dsp:cNvPr id="0" name=""/>
        <dsp:cNvSpPr/>
      </dsp:nvSpPr>
      <dsp:spPr>
        <a:xfrm>
          <a:off x="2079267" y="1594313"/>
          <a:ext cx="1747545" cy="17475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a:latin typeface="+mn-lt"/>
              <a:cs typeface="Arial"/>
            </a:rPr>
            <a:t>Tenants have social and community connections</a:t>
          </a:r>
        </a:p>
      </dsp:txBody>
      <dsp:txXfrm>
        <a:off x="2335189" y="1850235"/>
        <a:ext cx="1235701" cy="12357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0DF62-0461-46A8-AE79-B5D9DFB93169}">
      <dsp:nvSpPr>
        <dsp:cNvPr id="0" name=""/>
        <dsp:cNvSpPr/>
      </dsp:nvSpPr>
      <dsp:spPr>
        <a:xfrm>
          <a:off x="733213" y="0"/>
          <a:ext cx="8309751" cy="243727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42ADCF-1E3B-433A-BC98-EC4A54AC8CF2}">
      <dsp:nvSpPr>
        <dsp:cNvPr id="0" name=""/>
        <dsp:cNvSpPr/>
      </dsp:nvSpPr>
      <dsp:spPr>
        <a:xfrm>
          <a:off x="331282" y="731182"/>
          <a:ext cx="2932853" cy="9749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Quality metrics are set at the onset of the program; funding for program is approved and distributed </a:t>
          </a:r>
          <a:r>
            <a:rPr lang="en-US" sz="1400" i="1" kern="1200"/>
            <a:t>before </a:t>
          </a:r>
          <a:r>
            <a:rPr lang="en-US" sz="1400" i="0" kern="1200"/>
            <a:t>activities</a:t>
          </a:r>
          <a:endParaRPr lang="en-US" sz="1400" kern="1200"/>
        </a:p>
      </dsp:txBody>
      <dsp:txXfrm>
        <a:off x="378873" y="778773"/>
        <a:ext cx="2837671" cy="879728"/>
      </dsp:txXfrm>
    </dsp:sp>
    <dsp:sp modelId="{5A175502-1209-4B65-B142-C0C73B5FE60E}">
      <dsp:nvSpPr>
        <dsp:cNvPr id="0" name=""/>
        <dsp:cNvSpPr/>
      </dsp:nvSpPr>
      <dsp:spPr>
        <a:xfrm>
          <a:off x="3421662" y="731182"/>
          <a:ext cx="2932853" cy="9749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Periodically (e.g., quarterly or annually), the agency provides metrics and updates to evaluator</a:t>
          </a:r>
        </a:p>
      </dsp:txBody>
      <dsp:txXfrm>
        <a:off x="3469253" y="778773"/>
        <a:ext cx="2837671" cy="879728"/>
      </dsp:txXfrm>
    </dsp:sp>
    <dsp:sp modelId="{A9433DEA-5A17-4720-B190-7D56C7DBA808}">
      <dsp:nvSpPr>
        <dsp:cNvPr id="0" name=""/>
        <dsp:cNvSpPr/>
      </dsp:nvSpPr>
      <dsp:spPr>
        <a:xfrm>
          <a:off x="6512042" y="731182"/>
          <a:ext cx="2932853" cy="9749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Evaluator reviews and approves submissions, then metrics are compiled for end-of-year report before new funding begins</a:t>
          </a:r>
        </a:p>
      </dsp:txBody>
      <dsp:txXfrm>
        <a:off x="6559633" y="778773"/>
        <a:ext cx="2837671" cy="8797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0DF62-0461-46A8-AE79-B5D9DFB93169}">
      <dsp:nvSpPr>
        <dsp:cNvPr id="0" name=""/>
        <dsp:cNvSpPr/>
      </dsp:nvSpPr>
      <dsp:spPr>
        <a:xfrm>
          <a:off x="741356" y="0"/>
          <a:ext cx="8309751" cy="241864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42ADCF-1E3B-433A-BC98-EC4A54AC8CF2}">
      <dsp:nvSpPr>
        <dsp:cNvPr id="0" name=""/>
        <dsp:cNvSpPr/>
      </dsp:nvSpPr>
      <dsp:spPr>
        <a:xfrm>
          <a:off x="3341" y="725593"/>
          <a:ext cx="2170998" cy="9674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State sets quality metrics before approving service reimbursements; agency is informed</a:t>
          </a:r>
        </a:p>
      </dsp:txBody>
      <dsp:txXfrm>
        <a:off x="50568" y="772820"/>
        <a:ext cx="2076544" cy="873003"/>
      </dsp:txXfrm>
    </dsp:sp>
    <dsp:sp modelId="{3CB899F2-FBFA-45B6-8E04-6B9E3D65A6C7}">
      <dsp:nvSpPr>
        <dsp:cNvPr id="0" name=""/>
        <dsp:cNvSpPr/>
      </dsp:nvSpPr>
      <dsp:spPr>
        <a:xfrm>
          <a:off x="2536173" y="725593"/>
          <a:ext cx="2170998" cy="9674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Agencies provide services and submit paperwork for Medicaid reimbursement</a:t>
          </a:r>
        </a:p>
      </dsp:txBody>
      <dsp:txXfrm>
        <a:off x="2583400" y="772820"/>
        <a:ext cx="2076544" cy="873003"/>
      </dsp:txXfrm>
    </dsp:sp>
    <dsp:sp modelId="{5A175502-1209-4B65-B142-C0C73B5FE60E}">
      <dsp:nvSpPr>
        <dsp:cNvPr id="0" name=""/>
        <dsp:cNvSpPr/>
      </dsp:nvSpPr>
      <dsp:spPr>
        <a:xfrm>
          <a:off x="5069005" y="725593"/>
          <a:ext cx="2170998" cy="9674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Services are approved, reimbursed, and the agency provides metrics and updates to the evaluator</a:t>
          </a:r>
        </a:p>
      </dsp:txBody>
      <dsp:txXfrm>
        <a:off x="5116232" y="772820"/>
        <a:ext cx="2076544" cy="873003"/>
      </dsp:txXfrm>
    </dsp:sp>
    <dsp:sp modelId="{3CFCD624-0E53-4280-B391-50D469E7780A}">
      <dsp:nvSpPr>
        <dsp:cNvPr id="0" name=""/>
        <dsp:cNvSpPr/>
      </dsp:nvSpPr>
      <dsp:spPr>
        <a:xfrm>
          <a:off x="7605179" y="732558"/>
          <a:ext cx="2170998" cy="9674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Evaluator reviews and approves submissions, then metrics are compiled for end-of-year report before new year begins</a:t>
          </a:r>
        </a:p>
      </dsp:txBody>
      <dsp:txXfrm>
        <a:off x="7652406" y="779785"/>
        <a:ext cx="2076544" cy="8730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B72F1-1883-4A08-BF06-55B05FF1A5CD}">
      <dsp:nvSpPr>
        <dsp:cNvPr id="0" name=""/>
        <dsp:cNvSpPr/>
      </dsp:nvSpPr>
      <dsp:spPr>
        <a:xfrm>
          <a:off x="1089955" y="1862"/>
          <a:ext cx="2315218" cy="138913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latin typeface="+mj-lt"/>
            </a:rPr>
            <a:t>Reviews</a:t>
          </a:r>
        </a:p>
        <a:p>
          <a:pPr marL="114300" lvl="1" indent="-114300" algn="l" defTabSz="666750">
            <a:lnSpc>
              <a:spcPct val="90000"/>
            </a:lnSpc>
            <a:spcBef>
              <a:spcPct val="0"/>
            </a:spcBef>
            <a:spcAft>
              <a:spcPct val="15000"/>
            </a:spcAft>
            <a:buChar char="•"/>
          </a:pPr>
          <a:r>
            <a:rPr lang="en-US" sz="1500" kern="1200">
              <a:latin typeface="+mj-lt"/>
            </a:rPr>
            <a:t>Client Chart</a:t>
          </a:r>
        </a:p>
        <a:p>
          <a:pPr marL="114300" lvl="1" indent="-114300" algn="l" defTabSz="666750">
            <a:lnSpc>
              <a:spcPct val="90000"/>
            </a:lnSpc>
            <a:spcBef>
              <a:spcPct val="0"/>
            </a:spcBef>
            <a:spcAft>
              <a:spcPct val="15000"/>
            </a:spcAft>
            <a:buChar char="•"/>
          </a:pPr>
          <a:r>
            <a:rPr lang="en-US" sz="1500" kern="1200">
              <a:latin typeface="+mj-lt"/>
            </a:rPr>
            <a:t>Billing</a:t>
          </a:r>
        </a:p>
        <a:p>
          <a:pPr marL="114300" lvl="1" indent="-114300" algn="l" defTabSz="666750">
            <a:lnSpc>
              <a:spcPct val="90000"/>
            </a:lnSpc>
            <a:spcBef>
              <a:spcPct val="0"/>
            </a:spcBef>
            <a:spcAft>
              <a:spcPct val="15000"/>
            </a:spcAft>
            <a:buChar char="•"/>
          </a:pPr>
          <a:r>
            <a:rPr lang="en-US" sz="1500" kern="1200">
              <a:latin typeface="+mj-lt"/>
            </a:rPr>
            <a:t>Medicaid Compliance</a:t>
          </a:r>
        </a:p>
        <a:p>
          <a:pPr marL="114300" lvl="1" indent="-114300" algn="l" defTabSz="666750">
            <a:lnSpc>
              <a:spcPct val="90000"/>
            </a:lnSpc>
            <a:spcBef>
              <a:spcPct val="0"/>
            </a:spcBef>
            <a:spcAft>
              <a:spcPct val="15000"/>
            </a:spcAft>
            <a:buChar char="•"/>
          </a:pPr>
          <a:r>
            <a:rPr lang="en-US" sz="1500" kern="1200">
              <a:latin typeface="+mj-lt"/>
            </a:rPr>
            <a:t>Targeted</a:t>
          </a:r>
        </a:p>
      </dsp:txBody>
      <dsp:txXfrm>
        <a:off x="1089955" y="1862"/>
        <a:ext cx="2315218" cy="1389131"/>
      </dsp:txXfrm>
    </dsp:sp>
    <dsp:sp modelId="{B54F870E-C84C-4D04-92C7-E33287FC9CB8}">
      <dsp:nvSpPr>
        <dsp:cNvPr id="0" name=""/>
        <dsp:cNvSpPr/>
      </dsp:nvSpPr>
      <dsp:spPr>
        <a:xfrm>
          <a:off x="3636696" y="1862"/>
          <a:ext cx="2315218" cy="138913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latin typeface="+mj-lt"/>
            </a:rPr>
            <a:t>Program Outcome Measures and Funder Requirements</a:t>
          </a:r>
        </a:p>
      </dsp:txBody>
      <dsp:txXfrm>
        <a:off x="3636696" y="1862"/>
        <a:ext cx="2315218" cy="1389131"/>
      </dsp:txXfrm>
    </dsp:sp>
    <dsp:sp modelId="{2BFEFF54-809A-490C-BC0D-F25AC67BBDE6}">
      <dsp:nvSpPr>
        <dsp:cNvPr id="0" name=""/>
        <dsp:cNvSpPr/>
      </dsp:nvSpPr>
      <dsp:spPr>
        <a:xfrm>
          <a:off x="6183436" y="1862"/>
          <a:ext cx="2315218" cy="138913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latin typeface="+mj-lt"/>
            </a:rPr>
            <a:t>Staff Training Plan </a:t>
          </a:r>
        </a:p>
      </dsp:txBody>
      <dsp:txXfrm>
        <a:off x="6183436" y="1862"/>
        <a:ext cx="2315218" cy="1389131"/>
      </dsp:txXfrm>
    </dsp:sp>
    <dsp:sp modelId="{876FFC92-6076-4EFC-BCEF-8A647071DC16}">
      <dsp:nvSpPr>
        <dsp:cNvPr id="0" name=""/>
        <dsp:cNvSpPr/>
      </dsp:nvSpPr>
      <dsp:spPr>
        <a:xfrm>
          <a:off x="1089955" y="1622515"/>
          <a:ext cx="2315218" cy="138913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latin typeface="+mj-lt"/>
            </a:rPr>
            <a:t>Client Satisfaction Surveys</a:t>
          </a:r>
        </a:p>
        <a:p>
          <a:pPr marL="114300" lvl="1" indent="-114300" algn="l" defTabSz="666750">
            <a:lnSpc>
              <a:spcPct val="90000"/>
            </a:lnSpc>
            <a:spcBef>
              <a:spcPct val="0"/>
            </a:spcBef>
            <a:spcAft>
              <a:spcPct val="15000"/>
            </a:spcAft>
            <a:buChar char="•"/>
          </a:pPr>
          <a:r>
            <a:rPr lang="en-US" sz="1500" kern="1200">
              <a:latin typeface="+mj-lt"/>
            </a:rPr>
            <a:t>Focus Reviews</a:t>
          </a:r>
        </a:p>
      </dsp:txBody>
      <dsp:txXfrm>
        <a:off x="1089955" y="1622515"/>
        <a:ext cx="2315218" cy="1389131"/>
      </dsp:txXfrm>
    </dsp:sp>
    <dsp:sp modelId="{3EB2148B-2214-4EE4-AF54-CB6EEB4687D5}">
      <dsp:nvSpPr>
        <dsp:cNvPr id="0" name=""/>
        <dsp:cNvSpPr/>
      </dsp:nvSpPr>
      <dsp:spPr>
        <a:xfrm>
          <a:off x="3636696" y="1622515"/>
          <a:ext cx="2315218" cy="138913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latin typeface="+mj-lt"/>
            </a:rPr>
            <a:t>Program and Services Overview</a:t>
          </a:r>
        </a:p>
      </dsp:txBody>
      <dsp:txXfrm>
        <a:off x="3636696" y="1622515"/>
        <a:ext cx="2315218" cy="1389131"/>
      </dsp:txXfrm>
    </dsp:sp>
    <dsp:sp modelId="{6A96592E-0C5E-4BC8-8C71-9A17DF441F6D}">
      <dsp:nvSpPr>
        <dsp:cNvPr id="0" name=""/>
        <dsp:cNvSpPr/>
      </dsp:nvSpPr>
      <dsp:spPr>
        <a:xfrm>
          <a:off x="6183436" y="1622515"/>
          <a:ext cx="2315218" cy="138913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latin typeface="+mj-lt"/>
            </a:rPr>
            <a:t>Program and QI staff Responsibilities</a:t>
          </a:r>
        </a:p>
      </dsp:txBody>
      <dsp:txXfrm>
        <a:off x="6183436" y="1622515"/>
        <a:ext cx="2315218" cy="1389131"/>
      </dsp:txXfrm>
    </dsp:sp>
    <dsp:sp modelId="{955E295D-37F9-4F4F-9648-A73F7A4D843D}">
      <dsp:nvSpPr>
        <dsp:cNvPr id="0" name=""/>
        <dsp:cNvSpPr/>
      </dsp:nvSpPr>
      <dsp:spPr>
        <a:xfrm>
          <a:off x="3636696" y="3243169"/>
          <a:ext cx="2315218" cy="1389131"/>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latin typeface="+mj-lt"/>
            </a:rPr>
            <a:t>Policy and procedure review</a:t>
          </a:r>
        </a:p>
      </dsp:txBody>
      <dsp:txXfrm>
        <a:off x="3636696" y="3243169"/>
        <a:ext cx="2315218" cy="13891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0F08A-A537-45FD-933F-7AEE4626970A}">
      <dsp:nvSpPr>
        <dsp:cNvPr id="0" name=""/>
        <dsp:cNvSpPr/>
      </dsp:nvSpPr>
      <dsp:spPr>
        <a:xfrm>
          <a:off x="4492311" y="123173"/>
          <a:ext cx="1934403" cy="193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mn-lt"/>
            </a:rPr>
            <a:t>PLAN</a:t>
          </a:r>
        </a:p>
      </dsp:txBody>
      <dsp:txXfrm>
        <a:off x="4492311" y="123173"/>
        <a:ext cx="1934403" cy="1934403"/>
      </dsp:txXfrm>
    </dsp:sp>
    <dsp:sp modelId="{CA2577D3-1D10-44E3-8A78-59582EACF4CD}">
      <dsp:nvSpPr>
        <dsp:cNvPr id="0" name=""/>
        <dsp:cNvSpPr/>
      </dsp:nvSpPr>
      <dsp:spPr>
        <a:xfrm>
          <a:off x="1084592" y="1226"/>
          <a:ext cx="5464068" cy="5464068"/>
        </a:xfrm>
        <a:prstGeom prst="circularArrow">
          <a:avLst>
            <a:gd name="adj1" fmla="val 6903"/>
            <a:gd name="adj2" fmla="val 465461"/>
            <a:gd name="adj3" fmla="val 548955"/>
            <a:gd name="adj4" fmla="val 20585584"/>
            <a:gd name="adj5" fmla="val 8054"/>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F11F37-A612-4EF0-88E1-7FF71715F643}">
      <dsp:nvSpPr>
        <dsp:cNvPr id="0" name=""/>
        <dsp:cNvSpPr/>
      </dsp:nvSpPr>
      <dsp:spPr>
        <a:xfrm>
          <a:off x="4492311" y="3408945"/>
          <a:ext cx="1934403" cy="193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mn-lt"/>
            </a:rPr>
            <a:t>DO</a:t>
          </a:r>
        </a:p>
      </dsp:txBody>
      <dsp:txXfrm>
        <a:off x="4492311" y="3408945"/>
        <a:ext cx="1934403" cy="1934403"/>
      </dsp:txXfrm>
    </dsp:sp>
    <dsp:sp modelId="{8127A6CC-0A78-4241-9BC8-CD61A5FDCE59}">
      <dsp:nvSpPr>
        <dsp:cNvPr id="0" name=""/>
        <dsp:cNvSpPr/>
      </dsp:nvSpPr>
      <dsp:spPr>
        <a:xfrm>
          <a:off x="1084592" y="1226"/>
          <a:ext cx="5464068" cy="5464068"/>
        </a:xfrm>
        <a:prstGeom prst="circularArrow">
          <a:avLst>
            <a:gd name="adj1" fmla="val 6903"/>
            <a:gd name="adj2" fmla="val 465461"/>
            <a:gd name="adj3" fmla="val 5948955"/>
            <a:gd name="adj4" fmla="val 4385584"/>
            <a:gd name="adj5" fmla="val 8054"/>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F6783-BEE0-4B59-9764-65BD245B4A34}">
      <dsp:nvSpPr>
        <dsp:cNvPr id="0" name=""/>
        <dsp:cNvSpPr/>
      </dsp:nvSpPr>
      <dsp:spPr>
        <a:xfrm>
          <a:off x="1206539" y="3408945"/>
          <a:ext cx="1934403" cy="193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mn-lt"/>
            </a:rPr>
            <a:t>CHECK</a:t>
          </a:r>
        </a:p>
      </dsp:txBody>
      <dsp:txXfrm>
        <a:off x="1206539" y="3408945"/>
        <a:ext cx="1934403" cy="1934403"/>
      </dsp:txXfrm>
    </dsp:sp>
    <dsp:sp modelId="{7B82569E-5A64-4E09-8F4E-5A3FF3455E68}">
      <dsp:nvSpPr>
        <dsp:cNvPr id="0" name=""/>
        <dsp:cNvSpPr/>
      </dsp:nvSpPr>
      <dsp:spPr>
        <a:xfrm>
          <a:off x="1084592" y="1226"/>
          <a:ext cx="5464068" cy="5464068"/>
        </a:xfrm>
        <a:prstGeom prst="circularArrow">
          <a:avLst>
            <a:gd name="adj1" fmla="val 6903"/>
            <a:gd name="adj2" fmla="val 465461"/>
            <a:gd name="adj3" fmla="val 11348955"/>
            <a:gd name="adj4" fmla="val 9785584"/>
            <a:gd name="adj5" fmla="val 8054"/>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FE6021-91C9-4B26-9BA0-AA063F5617D2}">
      <dsp:nvSpPr>
        <dsp:cNvPr id="0" name=""/>
        <dsp:cNvSpPr/>
      </dsp:nvSpPr>
      <dsp:spPr>
        <a:xfrm>
          <a:off x="1206539" y="123173"/>
          <a:ext cx="1934403" cy="193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a:latin typeface="+mn-lt"/>
            </a:rPr>
            <a:t>ACT</a:t>
          </a:r>
        </a:p>
      </dsp:txBody>
      <dsp:txXfrm>
        <a:off x="1206539" y="123173"/>
        <a:ext cx="1934403" cy="1934403"/>
      </dsp:txXfrm>
    </dsp:sp>
    <dsp:sp modelId="{0DB3AEED-E068-4390-B5AA-1668DDE2803D}">
      <dsp:nvSpPr>
        <dsp:cNvPr id="0" name=""/>
        <dsp:cNvSpPr/>
      </dsp:nvSpPr>
      <dsp:spPr>
        <a:xfrm>
          <a:off x="1084592" y="1226"/>
          <a:ext cx="5464068" cy="5464068"/>
        </a:xfrm>
        <a:prstGeom prst="circularArrow">
          <a:avLst>
            <a:gd name="adj1" fmla="val 6903"/>
            <a:gd name="adj2" fmla="val 465461"/>
            <a:gd name="adj3" fmla="val 16748955"/>
            <a:gd name="adj4" fmla="val 15185584"/>
            <a:gd name="adj5" fmla="val 8054"/>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rpsh1.sharepoint.com/:w:/s/CoalitionsSignatureWork/EUOxBqPlaSxLnHsLlsWTY90B8APQT-4HQDXB23WVIYjOAA?e=92qgT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orpsh1.sharepoint.com/:x:/s/CoalitionsSignatureWork/EX1PN8LDqkRRuPC_qwr_veMBNEQgFf4taMLaxfSt4Alxjw?e=kqYpi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2A97C1E6-B244-9EC8-0DE5-BDF7F45C72B9}"/>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BC790906-4887-6CEB-26B7-71B79DD992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4D9F1754-3A71-A69B-86B2-6091A03AAE3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a:ea typeface="Tahoma" panose="020B0604030504040204" pitchFamily="34" charset="0"/>
                <a:cs typeface="Tahoma" panose="020B0604030504040204" pitchFamily="34" charset="0"/>
              </a:rPr>
              <a:t>This is an overview of why QI is important – and it isn't just about funding requirements.</a:t>
            </a:r>
          </a:p>
          <a:p>
            <a:r>
              <a:rPr lang="en-US" sz="1200">
                <a:ea typeface="Tahoma" panose="020B0604030504040204" pitchFamily="34" charset="0"/>
                <a:cs typeface="Tahoma" panose="020B0604030504040204" pitchFamily="34" charset="0"/>
              </a:rPr>
              <a:t>It really does impact the quality of your programming and the services provided to residents/clients.</a:t>
            </a:r>
          </a:p>
          <a:p>
            <a:r>
              <a:rPr lang="en-US" sz="1200">
                <a:ea typeface="Tahoma" panose="020B0604030504040204" pitchFamily="34" charset="0"/>
                <a:cs typeface="Tahoma" panose="020B0604030504040204" pitchFamily="34" charset="0"/>
              </a:rPr>
              <a:t>It does that by analyzing different aspects of your program – from beginning to end</a:t>
            </a:r>
          </a:p>
          <a:p>
            <a:r>
              <a:rPr lang="en-US" sz="1200">
                <a:ea typeface="Tahoma" panose="020B0604030504040204" pitchFamily="34" charset="0"/>
                <a:cs typeface="Tahoma" panose="020B0604030504040204" pitchFamily="34" charset="0"/>
              </a:rPr>
              <a:t>Provides a framework and structure to do the analysis and evaluations – which we’ll talk about here</a:t>
            </a:r>
          </a:p>
          <a:p>
            <a:r>
              <a:rPr lang="en-US" sz="1200">
                <a:ea typeface="Tahoma" panose="020B0604030504040204" pitchFamily="34" charset="0"/>
                <a:cs typeface="Tahoma" panose="020B0604030504040204" pitchFamily="34" charset="0"/>
              </a:rPr>
              <a:t>A quality improvement program can also keep programs moving forward in an ongoing manner.  As we’ve discussed, it isn’t just about setting up the program, but keeping it going.</a:t>
            </a:r>
          </a:p>
          <a:p>
            <a:pPr marL="0" lvl="0" indent="0" algn="l" rtl="0">
              <a:lnSpc>
                <a:spcPct val="100000"/>
              </a:lnSpc>
              <a:spcBef>
                <a:spcPts val="0"/>
              </a:spcBef>
              <a:spcAft>
                <a:spcPts val="0"/>
              </a:spcAft>
              <a:buSzPts val="1400"/>
              <a:buNone/>
            </a:pPr>
            <a:endParaRPr/>
          </a:p>
        </p:txBody>
      </p:sp>
      <p:sp>
        <p:nvSpPr>
          <p:cNvPr id="627" name="Google Shape;627;g1352e3c3f49_1_0:notes">
            <a:extLst>
              <a:ext uri="{FF2B5EF4-FFF2-40B4-BE49-F238E27FC236}">
                <a16:creationId xmlns:a16="http://schemas.microsoft.com/office/drawing/2014/main" id="{310AD40D-CF61-3A14-716D-4053858B4EB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321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C6E6547C-E4B8-A8D9-40BD-F8E9F71E0112}"/>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C4DFEC1A-909C-2F82-9E72-2DECDBAD4A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6DD2976C-EACE-86C3-FE73-77B275E8EA8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New slide – script TBD</a:t>
            </a:r>
            <a:endParaRPr/>
          </a:p>
        </p:txBody>
      </p:sp>
      <p:sp>
        <p:nvSpPr>
          <p:cNvPr id="627" name="Google Shape;627;g1352e3c3f49_1_0:notes">
            <a:extLst>
              <a:ext uri="{FF2B5EF4-FFF2-40B4-BE49-F238E27FC236}">
                <a16:creationId xmlns:a16="http://schemas.microsoft.com/office/drawing/2014/main" id="{8311C54B-6BE7-59CD-31E4-46E4C596A2F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8266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D7D0FA8A-A2AB-0CB7-9E2E-E5B95646B470}"/>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F54FFE65-6C58-089A-742F-082C57B018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746391C0-98A2-5583-DEC6-92A80804AFE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1352e3c3f49_1_0:notes">
            <a:extLst>
              <a:ext uri="{FF2B5EF4-FFF2-40B4-BE49-F238E27FC236}">
                <a16:creationId xmlns:a16="http://schemas.microsoft.com/office/drawing/2014/main" id="{8DE48CEA-6F75-D71C-066F-158E2465CE6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381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B2E2A5FF-527A-4D8F-4D97-67EAD1122A88}"/>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4D652E67-559E-4141-0063-42B4E7B5BF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28373CFC-4D8E-B1CF-A717-7BC4FB0B811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1352e3c3f49_1_0:notes">
            <a:extLst>
              <a:ext uri="{FF2B5EF4-FFF2-40B4-BE49-F238E27FC236}">
                <a16:creationId xmlns:a16="http://schemas.microsoft.com/office/drawing/2014/main" id="{1B5DC41B-CC82-6094-6C76-2A51D095BA0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69614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CA4B8020-76AF-6E28-BD89-5CCC83BE7168}"/>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F062E2F9-B46B-33C8-217A-F3DE2CB081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7FD4C0C1-56CD-25F8-63B9-7579B9140C2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Where Quality Practices</a:t>
            </a:r>
            <a:r>
              <a:rPr lang="en-US" baseline="0"/>
              <a:t> will result in Positive Outcomes. </a:t>
            </a:r>
          </a:p>
          <a:p>
            <a:pPr marL="628650" lvl="1" indent="-171450">
              <a:buFont typeface="Arial" panose="020B0604020202020204" pitchFamily="34" charset="0"/>
              <a:buChar char="•"/>
            </a:pPr>
            <a:r>
              <a:rPr lang="en-US">
                <a:latin typeface="Times"/>
                <a:cs typeface="Times"/>
              </a:rPr>
              <a:t>Outcomes in which, People</a:t>
            </a:r>
            <a:r>
              <a:rPr lang="en-US" baseline="0">
                <a:latin typeface="Times"/>
                <a:cs typeface="Times"/>
              </a:rPr>
              <a:t> stay housed,</a:t>
            </a:r>
            <a:endParaRPr lang="en-US">
              <a:latin typeface="Times"/>
              <a:cs typeface="Times"/>
            </a:endParaRPr>
          </a:p>
          <a:p>
            <a:pPr marL="628650" lvl="1" indent="-171450">
              <a:buFont typeface="Arial" panose="020B0604020202020204" pitchFamily="34" charset="0"/>
              <a:buChar char="•"/>
            </a:pPr>
            <a:r>
              <a:rPr lang="en-US" baseline="0">
                <a:latin typeface="Times"/>
                <a:cs typeface="Times"/>
              </a:rPr>
              <a:t>Tenants are satisfied and you know because you have multiple processes in place to hear from them directly and do something when they say something, and follow-up to ensure it meets the </a:t>
            </a:r>
            <a:r>
              <a:rPr lang="en-US">
                <a:latin typeface="Times"/>
                <a:cs typeface="Times"/>
              </a:rPr>
              <a:t>need</a:t>
            </a:r>
          </a:p>
          <a:p>
            <a:pPr marL="628650" lvl="1" indent="-171450">
              <a:buFont typeface="Arial" panose="020B0604020202020204" pitchFamily="34" charset="0"/>
              <a:buChar char="•"/>
            </a:pPr>
            <a:r>
              <a:rPr lang="en-US">
                <a:latin typeface="Times"/>
                <a:cs typeface="Times"/>
              </a:rPr>
              <a:t>Tenants</a:t>
            </a:r>
            <a:r>
              <a:rPr lang="en-US" baseline="0">
                <a:latin typeface="Times"/>
                <a:cs typeface="Times"/>
              </a:rPr>
              <a:t> thrive in supportive housing and can increase their income with employment or benefits they are entitled to the point where the move on from supportive housing.</a:t>
            </a:r>
            <a:endParaRPr lang="en-US">
              <a:latin typeface="Times"/>
              <a:cs typeface="Times"/>
            </a:endParaRPr>
          </a:p>
          <a:p>
            <a:pPr marL="628650" lvl="1" indent="-171450">
              <a:buFont typeface="Arial" panose="020B0604020202020204" pitchFamily="34" charset="0"/>
              <a:buChar char="•"/>
            </a:pPr>
            <a:r>
              <a:rPr lang="en-US">
                <a:latin typeface="Times"/>
                <a:cs typeface="Times"/>
              </a:rPr>
              <a:t>People</a:t>
            </a:r>
            <a:r>
              <a:rPr lang="en-US" baseline="0">
                <a:latin typeface="Times"/>
                <a:cs typeface="Times"/>
              </a:rPr>
              <a:t> improve their physical and mental health after addressing Maslow's higher </a:t>
            </a:r>
            <a:r>
              <a:rPr lang="en-US" err="1">
                <a:latin typeface="Times"/>
                <a:cs typeface="Times"/>
              </a:rPr>
              <a:t>archy</a:t>
            </a:r>
            <a:r>
              <a:rPr lang="en-US" baseline="0">
                <a:latin typeface="Times"/>
                <a:cs typeface="Times"/>
              </a:rPr>
              <a:t> of needs and managing their health utilizing primary care and routine preventative care instead of costly crisis care like ERs and psychiatric hospitals.</a:t>
            </a:r>
            <a:endParaRPr lang="en-US"/>
          </a:p>
          <a:p>
            <a:pPr marL="628650" lvl="1" indent="-171450">
              <a:buFont typeface="Arial" panose="020B0604020202020204" pitchFamily="34" charset="0"/>
              <a:buChar char="•"/>
            </a:pPr>
            <a:r>
              <a:rPr lang="en-US">
                <a:latin typeface="Times"/>
                <a:cs typeface="Times"/>
              </a:rPr>
              <a:t>Tenants</a:t>
            </a:r>
            <a:r>
              <a:rPr lang="en-US" baseline="0">
                <a:latin typeface="Times"/>
                <a:cs typeface="Times"/>
              </a:rPr>
              <a:t> owns the concept of the housing as their housing, where they have a voice in the decisions being made in the community, they are contributing to the beautification efforts, they are socializing in their community and helping to support the housing being a positive investment for the future.</a:t>
            </a:r>
          </a:p>
          <a:p>
            <a:pPr marL="628650" lvl="1" indent="-171450">
              <a:buFont typeface="Arial" panose="020B0604020202020204" pitchFamily="34" charset="0"/>
              <a:buChar char="•"/>
            </a:pPr>
            <a:endParaRPr lang="en-US" baseline="0"/>
          </a:p>
          <a:p>
            <a:endParaRPr lang="en-US"/>
          </a:p>
          <a:p>
            <a:r>
              <a:rPr lang="en-US"/>
              <a:t>it is important to understand and measure the quality of individual aspects of supportive housing, such measures are meaningless if they do not produce positive results for tenants. There are many outcomes that an organization may wish to track, but the five outlined here are the core outcomes that all successful supportive housing should observe. DOQ help organizations understand how to create and operate supportive housing that will best achieve these outcomes. CSH encourages organizations to know their baseline performance with regard to these outcomes and use them to set aggressive targets for improvement. </a:t>
            </a:r>
            <a:endParaRPr lang="en-US">
              <a:cs typeface="Calibri"/>
            </a:endParaRPr>
          </a:p>
          <a:p>
            <a:endParaRPr lang="en-US">
              <a:cs typeface="Calibri"/>
            </a:endParaRPr>
          </a:p>
          <a:p>
            <a:r>
              <a:rPr lang="en-US">
                <a:cs typeface="Calibri"/>
              </a:rPr>
              <a:t>Do your current funders measure success the same way? Which of these do your funders currently utilize?</a:t>
            </a:r>
            <a:endParaRPr lang="en-US"/>
          </a:p>
          <a:p>
            <a:endParaRPr lang="en-US"/>
          </a:p>
          <a:p>
            <a:r>
              <a:rPr lang="en-US"/>
              <a:t>Notes from the DOQ Guidebook:</a:t>
            </a:r>
          </a:p>
          <a:p>
            <a:endParaRPr lang="en-US"/>
          </a:p>
          <a:p>
            <a:r>
              <a:rPr lang="en-US"/>
              <a:t>Tenants Stay Housed Supportive housing is designed to break a cycle of housing instability for tenants and ensure they remain in permanent housing. </a:t>
            </a:r>
          </a:p>
          <a:p>
            <a:r>
              <a:rPr lang="en-US"/>
              <a:t>• Tenants stay in permanent housing. This is inclusive of tenants who exit supportive housing to other permanent housing. </a:t>
            </a:r>
          </a:p>
          <a:p>
            <a:endParaRPr lang="en-US"/>
          </a:p>
          <a:p>
            <a:r>
              <a:rPr lang="en-US"/>
              <a:t>Tenants Improve Their Physical and Mental Health Supportive housing and associated services help tenants to access needed physical and mental health care and improve their health status. </a:t>
            </a:r>
          </a:p>
          <a:p>
            <a:r>
              <a:rPr lang="en-US"/>
              <a:t>• Tenants promptly receive any needed medical care, including preventive care. </a:t>
            </a:r>
          </a:p>
          <a:p>
            <a:r>
              <a:rPr lang="en-US"/>
              <a:t>• Tenants promptly receive any needed mental health care. </a:t>
            </a:r>
          </a:p>
          <a:p>
            <a:r>
              <a:rPr lang="en-US"/>
              <a:t>• Tenants with mental health challenges report progress toward recovery since entering supportive housing. </a:t>
            </a:r>
          </a:p>
          <a:p>
            <a:r>
              <a:rPr lang="en-US"/>
              <a:t>• Tenants strongly agree: “Staff helped me obtain information I needed so that I could take charge of managing my illness.” </a:t>
            </a:r>
          </a:p>
          <a:p>
            <a:endParaRPr lang="en-US"/>
          </a:p>
          <a:p>
            <a:r>
              <a:rPr lang="en-US"/>
              <a:t>Tenants Increase Their Income and Employment </a:t>
            </a:r>
          </a:p>
          <a:p>
            <a:r>
              <a:rPr lang="en-US"/>
              <a:t>Tenants increase their income in supportive housing by obtaining benefits and/or employment. In cases in which tenants are already employed or receiving all benefits for which they are eligible, they maintain their income. </a:t>
            </a:r>
          </a:p>
          <a:p>
            <a:r>
              <a:rPr lang="en-US"/>
              <a:t>• Tenants who have been in supportive housing for one year or more have increased their income. </a:t>
            </a:r>
          </a:p>
          <a:p>
            <a:r>
              <a:rPr lang="en-US"/>
              <a:t>• Tenants who enter supportive housing with income and/or employment have maintained it. </a:t>
            </a:r>
          </a:p>
          <a:p>
            <a:r>
              <a:rPr lang="en-US"/>
              <a:t>• Tenants who express a desire to work are supported and ultimately, successfully employed. </a:t>
            </a:r>
          </a:p>
          <a:p>
            <a:endParaRPr lang="en-US"/>
          </a:p>
          <a:p>
            <a:r>
              <a:rPr lang="en-US"/>
              <a:t>Tenants Are Satisfied With the Services and Housing Tenant satisfaction is an important outcome that ultimately affects the quality of life for tenants and the ability of supportive housing projects to help tenants achieve housing stability. </a:t>
            </a:r>
          </a:p>
          <a:p>
            <a:r>
              <a:rPr lang="en-US"/>
              <a:t>• Tenants are satisfied with their housing. </a:t>
            </a:r>
          </a:p>
          <a:p>
            <a:r>
              <a:rPr lang="en-US"/>
              <a:t>• Tenants are satisfied with the services available to them. </a:t>
            </a:r>
          </a:p>
          <a:p>
            <a:endParaRPr lang="en-US"/>
          </a:p>
          <a:p>
            <a:r>
              <a:rPr lang="en-US"/>
              <a:t>Tenants Have Social and Community Connections Supportive housing helps tenants to develop connections to their community and build social support networks. </a:t>
            </a:r>
          </a:p>
          <a:p>
            <a:r>
              <a:rPr lang="en-US"/>
              <a:t>• Tenants are active community members who choose to participate in organizations such as faith communities and peer associations, and/or in activities such as volunteering, voting, community gardens or block parties. </a:t>
            </a:r>
          </a:p>
          <a:p>
            <a:r>
              <a:rPr lang="en-US"/>
              <a:t>• Tenants report a strong social support network. </a:t>
            </a:r>
          </a:p>
          <a:p>
            <a:pPr marL="0" lvl="0" indent="0" algn="l" rtl="0">
              <a:lnSpc>
                <a:spcPct val="100000"/>
              </a:lnSpc>
              <a:spcBef>
                <a:spcPts val="0"/>
              </a:spcBef>
              <a:spcAft>
                <a:spcPts val="0"/>
              </a:spcAft>
              <a:buSzPts val="1400"/>
              <a:buNone/>
            </a:pPr>
            <a:endParaRPr/>
          </a:p>
        </p:txBody>
      </p:sp>
      <p:sp>
        <p:nvSpPr>
          <p:cNvPr id="627" name="Google Shape;627;g1352e3c3f49_1_0:notes">
            <a:extLst>
              <a:ext uri="{FF2B5EF4-FFF2-40B4-BE49-F238E27FC236}">
                <a16:creationId xmlns:a16="http://schemas.microsoft.com/office/drawing/2014/main" id="{4C1D6D2A-0BA3-879B-0037-DB87C6A85C6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7985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ADBB96AE-FCCA-67FD-FA70-580F03F19A82}"/>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ED05E2E6-E175-3506-2261-20EB7341E1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A165F376-D1DC-D1D1-23F8-BCB30C7F5B8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New slide – script TBD</a:t>
            </a:r>
            <a:endParaRPr/>
          </a:p>
        </p:txBody>
      </p:sp>
      <p:sp>
        <p:nvSpPr>
          <p:cNvPr id="627" name="Google Shape;627;g1352e3c3f49_1_0:notes">
            <a:extLst>
              <a:ext uri="{FF2B5EF4-FFF2-40B4-BE49-F238E27FC236}">
                <a16:creationId xmlns:a16="http://schemas.microsoft.com/office/drawing/2014/main" id="{F188ADCC-3FCD-0E95-FB5E-BA0436B6F66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442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F0DCA7E9-FB1D-2F20-DE7C-3D9109E2F68C}"/>
            </a:ext>
          </a:extLst>
        </p:cNvPr>
        <p:cNvGrpSpPr/>
        <p:nvPr/>
      </p:nvGrpSpPr>
      <p:grpSpPr>
        <a:xfrm>
          <a:off x="0" y="0"/>
          <a:ext cx="0" cy="0"/>
          <a:chOff x="0" y="0"/>
          <a:chExt cx="0" cy="0"/>
        </a:xfrm>
      </p:grpSpPr>
      <p:sp>
        <p:nvSpPr>
          <p:cNvPr id="522" name="Google Shape;522;g12f4e1b70b9_0_0:notes">
            <a:extLst>
              <a:ext uri="{FF2B5EF4-FFF2-40B4-BE49-F238E27FC236}">
                <a16:creationId xmlns:a16="http://schemas.microsoft.com/office/drawing/2014/main" id="{C367FF27-AD81-3255-DFC6-DECDAB7114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2f4e1b70b9_0_0:notes">
            <a:extLst>
              <a:ext uri="{FF2B5EF4-FFF2-40B4-BE49-F238E27FC236}">
                <a16:creationId xmlns:a16="http://schemas.microsoft.com/office/drawing/2014/main" id="{0887E030-F2D6-5366-A59C-67EE3DDDC3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9525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i="0" u="none" strike="noStrike" cap="none" dirty="0">
                <a:solidFill>
                  <a:schemeClr val="dk1"/>
                </a:solidFill>
                <a:effectLst/>
                <a:latin typeface="Calibri"/>
                <a:ea typeface="Calibri"/>
                <a:cs typeface="Calibri"/>
                <a:sym typeface="Calibri"/>
              </a:rPr>
              <a:t>BHDID's monitoring tools are available to certified providers in advance of monitoring, so they know what will be reviewed. We don't intend it as a "gotcha," but a collaboration to ensure consistent service delivery across providers. In fairness, also need to mention that serious/prolonged non-compliance may result in loss of certification. </a:t>
            </a:r>
          </a:p>
          <a:p>
            <a:pPr marL="171450" marR="0" lvl="0" indent="-9525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171450" marR="0" lvl="0" indent="-9525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i="0" u="none" strike="noStrike" cap="none" dirty="0">
                <a:solidFill>
                  <a:schemeClr val="dk1"/>
                </a:solidFill>
                <a:effectLst/>
                <a:latin typeface="Calibri"/>
                <a:ea typeface="Calibri"/>
                <a:cs typeface="Calibri"/>
                <a:sym typeface="Calibri"/>
              </a:rPr>
              <a:t>Resources are available at this address: https://www.chfs.ky.gov/agencies/dbhdid/Pages/1915irise-provider-resource.aspx</a:t>
            </a:r>
          </a:p>
          <a:p>
            <a:pPr marL="171450" lvl="0" indent="-95250" algn="l" rtl="0">
              <a:lnSpc>
                <a:spcPct val="100000"/>
              </a:lnSpc>
              <a:spcBef>
                <a:spcPts val="0"/>
              </a:spcBef>
              <a:spcAft>
                <a:spcPts val="0"/>
              </a:spcAft>
              <a:buClr>
                <a:schemeClr val="dk1"/>
              </a:buClr>
              <a:buSzPts val="1200"/>
              <a:buFont typeface="Arial"/>
              <a:buNone/>
            </a:pPr>
            <a:endParaRPr dirty="0"/>
          </a:p>
        </p:txBody>
      </p:sp>
      <p:sp>
        <p:nvSpPr>
          <p:cNvPr id="524" name="Google Shape;524;g12f4e1b70b9_0_0:notes">
            <a:extLst>
              <a:ext uri="{FF2B5EF4-FFF2-40B4-BE49-F238E27FC236}">
                <a16:creationId xmlns:a16="http://schemas.microsoft.com/office/drawing/2014/main" id="{359FC1DB-B81B-CB83-A1B4-F482E7F96DC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9746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5BE8618D-464E-563E-57F0-5CCB7FBDC8C3}"/>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0868BF7D-A255-331E-644F-AF401C0F17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8B0EB915-8651-00BD-377E-BB3F616D80D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a:ea typeface="Tahoma" panose="020B0604030504040204" pitchFamily="34" charset="0"/>
                <a:cs typeface="Tahoma" panose="020B0604030504040204" pitchFamily="34" charset="0"/>
              </a:rPr>
              <a:t>These are some common sections of a QI plan.</a:t>
            </a:r>
          </a:p>
          <a:p>
            <a:r>
              <a:rPr lang="en-US" sz="1200" u="sng">
                <a:ea typeface="Tahoma" panose="020B0604030504040204" pitchFamily="34" charset="0"/>
                <a:cs typeface="Tahoma" panose="020B0604030504040204" pitchFamily="34" charset="0"/>
              </a:rPr>
              <a:t>Program and Services Overview </a:t>
            </a:r>
            <a:r>
              <a:rPr lang="en-US" sz="1200">
                <a:ea typeface="Tahoma" panose="020B0604030504040204" pitchFamily="34" charset="0"/>
                <a:cs typeface="Tahoma" panose="020B0604030504040204" pitchFamily="34" charset="0"/>
              </a:rPr>
              <a:t>– brief description of each program and the services involved. It could include the goals and objectives of each program and maybe bullet point the services. Doesn’t’ have to be in detail.  Like we discussed in developing policies – you want them broad enough so you don’t have to revise them each time you add or take away something.</a:t>
            </a:r>
          </a:p>
          <a:p>
            <a:r>
              <a:rPr lang="en-US" sz="1200" u="sng">
                <a:ea typeface="Tahoma" panose="020B0604030504040204" pitchFamily="34" charset="0"/>
                <a:cs typeface="Tahoma" panose="020B0604030504040204" pitchFamily="34" charset="0"/>
              </a:rPr>
              <a:t>Program Staff Resp.</a:t>
            </a:r>
            <a:r>
              <a:rPr lang="en-US" sz="1200">
                <a:ea typeface="Tahoma" panose="020B0604030504040204" pitchFamily="34" charset="0"/>
                <a:cs typeface="Tahoma" panose="020B0604030504040204" pitchFamily="34" charset="0"/>
              </a:rPr>
              <a:t> – here you can outline the job responsibilities for each staff position – not each staff person.  Again, in a broad description. You especially want to point out what their responsibilities are as they relate to the QI process.  As we go through the next few slides, that will become clearer.  </a:t>
            </a:r>
          </a:p>
          <a:p>
            <a:r>
              <a:rPr lang="en-US" sz="1200" u="sng">
                <a:ea typeface="Tahoma" panose="020B0604030504040204" pitchFamily="34" charset="0"/>
                <a:cs typeface="Tahoma" panose="020B0604030504040204" pitchFamily="34" charset="0"/>
              </a:rPr>
              <a:t>Reviews</a:t>
            </a:r>
            <a:r>
              <a:rPr lang="en-US" sz="1200">
                <a:ea typeface="Tahoma" panose="020B0604030504040204" pitchFamily="34" charset="0"/>
                <a:cs typeface="Tahoma" panose="020B0604030504040204" pitchFamily="34" charset="0"/>
              </a:rPr>
              <a:t> – review each of the reviews, highlighting the goals of each one and how they differ.</a:t>
            </a:r>
          </a:p>
          <a:p>
            <a:r>
              <a:rPr lang="en-US" sz="1200" u="sng">
                <a:ea typeface="Tahoma" panose="020B0604030504040204" pitchFamily="34" charset="0"/>
                <a:cs typeface="Tahoma" panose="020B0604030504040204" pitchFamily="34" charset="0"/>
              </a:rPr>
              <a:t>Program outcomes </a:t>
            </a:r>
            <a:r>
              <a:rPr lang="en-US" sz="1200">
                <a:ea typeface="Tahoma" panose="020B0604030504040204" pitchFamily="34" charset="0"/>
                <a:cs typeface="Tahoma" panose="020B0604030504040204" pitchFamily="34" charset="0"/>
              </a:rPr>
              <a:t>– it’s important to talk with your program staff about the outcomes they want to measure and HOW they’re going to measure them.  Cheryl is going to talk about program outcome measurement later.  There’s some up front work that is very helpful when discussing outcomes – especially related to the “why” you are measuring something, for example what you hope to learn; the “what” you will be measuring, for example what data will you be collecting, will you be comparing it to baseline information or something else; the “how” you’re going to measure it, for example, from whom, how often and what tools will you use and how will you analyze and evaluate the data after it’s collected; the “when” you will be measuring, for example, what timeline will you be using; every 6 months, year, quarterly, etc.  And finally the follow-up – what will you do with the information after its collected and analyzed.  </a:t>
            </a:r>
          </a:p>
          <a:p>
            <a:r>
              <a:rPr lang="en-US" sz="1200" u="sng">
                <a:ea typeface="Tahoma" panose="020B0604030504040204" pitchFamily="34" charset="0"/>
                <a:cs typeface="Tahoma" panose="020B0604030504040204" pitchFamily="34" charset="0"/>
              </a:rPr>
              <a:t>Staff training </a:t>
            </a:r>
            <a:r>
              <a:rPr lang="en-US" sz="1200">
                <a:ea typeface="Tahoma" panose="020B0604030504040204" pitchFamily="34" charset="0"/>
                <a:cs typeface="Tahoma" panose="020B0604030504040204" pitchFamily="34" charset="0"/>
              </a:rPr>
              <a:t>– we’ve addressed this in previous webinars, but as a reminder, it’s </a:t>
            </a:r>
            <a:r>
              <a:rPr lang="en-US" sz="1200" err="1">
                <a:ea typeface="Tahoma" panose="020B0604030504040204" pitchFamily="34" charset="0"/>
                <a:cs typeface="Tahoma" panose="020B0604030504040204" pitchFamily="34" charset="0"/>
              </a:rPr>
              <a:t>impt</a:t>
            </a:r>
            <a:r>
              <a:rPr lang="en-US" sz="1200">
                <a:ea typeface="Tahoma" panose="020B0604030504040204" pitchFamily="34" charset="0"/>
                <a:cs typeface="Tahoma" panose="020B0604030504040204" pitchFamily="34" charset="0"/>
              </a:rPr>
              <a:t> to have a plan for training that is organized and a person that will be the gatekeeper to alert program managers of what training is due when and by whom and keep track of when training is completed.</a:t>
            </a:r>
          </a:p>
          <a:p>
            <a:r>
              <a:rPr lang="en-US" sz="1200">
                <a:ea typeface="Tahoma" panose="020B0604030504040204" pitchFamily="34" charset="0"/>
                <a:cs typeface="Tahoma" panose="020B0604030504040204" pitchFamily="34" charset="0"/>
              </a:rPr>
              <a:t>Surveys – we’ll be getting into that in more detail in a bit.  </a:t>
            </a:r>
            <a:r>
              <a:rPr lang="en-US" sz="1200" err="1">
                <a:ea typeface="Tahoma" panose="020B0604030504040204" pitchFamily="34" charset="0"/>
                <a:cs typeface="Tahoma" panose="020B0604030504040204" pitchFamily="34" charset="0"/>
              </a:rPr>
              <a:t>Impt</a:t>
            </a:r>
            <a:r>
              <a:rPr lang="en-US" sz="1200">
                <a:ea typeface="Tahoma" panose="020B0604030504040204" pitchFamily="34" charset="0"/>
                <a:cs typeface="Tahoma" panose="020B0604030504040204" pitchFamily="34" charset="0"/>
              </a:rPr>
              <a:t> to note here that the plan should include the types of surveys you plan to have for that year, who will conduct the surveys, who they will be conducted and the plan for analyzing and disseminating the results.</a:t>
            </a:r>
          </a:p>
          <a:p>
            <a:r>
              <a:rPr lang="en-US" sz="1200">
                <a:ea typeface="Tahoma" panose="020B0604030504040204" pitchFamily="34" charset="0"/>
                <a:cs typeface="Tahoma" panose="020B0604030504040204" pitchFamily="34" charset="0"/>
              </a:rPr>
              <a:t> </a:t>
            </a:r>
          </a:p>
          <a:p>
            <a:pPr marL="0" lvl="0" indent="0" algn="l" rtl="0">
              <a:lnSpc>
                <a:spcPct val="100000"/>
              </a:lnSpc>
              <a:spcBef>
                <a:spcPts val="0"/>
              </a:spcBef>
              <a:spcAft>
                <a:spcPts val="0"/>
              </a:spcAft>
              <a:buSzPts val="1400"/>
              <a:buNone/>
            </a:pPr>
            <a:endParaRPr/>
          </a:p>
        </p:txBody>
      </p:sp>
      <p:sp>
        <p:nvSpPr>
          <p:cNvPr id="627" name="Google Shape;627;g1352e3c3f49_1_0:notes">
            <a:extLst>
              <a:ext uri="{FF2B5EF4-FFF2-40B4-BE49-F238E27FC236}">
                <a16:creationId xmlns:a16="http://schemas.microsoft.com/office/drawing/2014/main" id="{D56B5A44-6BB7-1656-909F-6B540A220E7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2699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049773B5-79A5-8C9A-944A-B80AFBF8F626}"/>
            </a:ext>
          </a:extLst>
        </p:cNvPr>
        <p:cNvGrpSpPr/>
        <p:nvPr/>
      </p:nvGrpSpPr>
      <p:grpSpPr>
        <a:xfrm>
          <a:off x="0" y="0"/>
          <a:ext cx="0" cy="0"/>
          <a:chOff x="0" y="0"/>
          <a:chExt cx="0" cy="0"/>
        </a:xfrm>
      </p:grpSpPr>
      <p:sp>
        <p:nvSpPr>
          <p:cNvPr id="522" name="Google Shape;522;g12f4e1b70b9_0_0:notes">
            <a:extLst>
              <a:ext uri="{FF2B5EF4-FFF2-40B4-BE49-F238E27FC236}">
                <a16:creationId xmlns:a16="http://schemas.microsoft.com/office/drawing/2014/main" id="{B6AB70F6-36AF-4695-8CAD-2FFBBB153F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2f4e1b70b9_0_0:notes">
            <a:extLst>
              <a:ext uri="{FF2B5EF4-FFF2-40B4-BE49-F238E27FC236}">
                <a16:creationId xmlns:a16="http://schemas.microsoft.com/office/drawing/2014/main" id="{8247075C-404E-D011-414B-2693F14427F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400">
                <a:ea typeface="Tahoma" panose="020B0604030504040204" pitchFamily="34" charset="0"/>
                <a:cs typeface="Tahoma" panose="020B0604030504040204" pitchFamily="34" charset="0"/>
              </a:rPr>
              <a:t>What is staff degree?  Experience? Skill? </a:t>
            </a:r>
          </a:p>
          <a:p>
            <a:pPr marL="290701" indent="-290701">
              <a:buFont typeface="Arial" panose="020B0604020202020204" pitchFamily="34" charset="0"/>
              <a:buChar char="•"/>
            </a:pPr>
            <a:r>
              <a:rPr lang="en-US" sz="1400">
                <a:ea typeface="Tahoma" panose="020B0604030504040204" pitchFamily="34" charset="0"/>
                <a:cs typeface="Tahoma" panose="020B0604030504040204" pitchFamily="34" charset="0"/>
              </a:rPr>
              <a:t>Expertise and skill level don’t just mean clinical skills and interaction with clients, also means documentation skills.  There could be a big learning curve.</a:t>
            </a:r>
          </a:p>
          <a:p>
            <a:pPr marL="290701" indent="-290701">
              <a:buFont typeface="Arial" panose="020B0604020202020204" pitchFamily="34" charset="0"/>
              <a:buChar char="•"/>
            </a:pPr>
            <a:r>
              <a:rPr lang="en-US" sz="1400">
                <a:ea typeface="Tahoma" panose="020B0604030504040204" pitchFamily="34" charset="0"/>
                <a:cs typeface="Tahoma" panose="020B0604030504040204" pitchFamily="34" charset="0"/>
              </a:rPr>
              <a:t>Licensure – currently QMHP can still bill for CPST.  At VOAGO we changed job descriptions to better fit the CPST responsibilities.  Staff left, director left</a:t>
            </a:r>
          </a:p>
          <a:p>
            <a:pPr marL="290701" indent="-290701">
              <a:buFont typeface="Arial" panose="020B0604020202020204" pitchFamily="34" charset="0"/>
              <a:buChar char="•"/>
            </a:pPr>
            <a:r>
              <a:rPr lang="en-US" sz="1400">
                <a:ea typeface="Tahoma" panose="020B0604030504040204" pitchFamily="34" charset="0"/>
                <a:cs typeface="Tahoma" panose="020B0604030504040204" pitchFamily="34" charset="0"/>
              </a:rPr>
              <a:t>Caseload size – remember there is a lot more demand for paperwork &amp; training so need to make sure that caseload sizes are appropriate. VOAGO was 12 – 13. Through team meetings, all the staff knew all the clients so they could fill in when needed.</a:t>
            </a:r>
          </a:p>
          <a:p>
            <a:pPr marL="290701" indent="-290701">
              <a:buFont typeface="Arial" panose="020B0604020202020204" pitchFamily="34" charset="0"/>
              <a:buChar char="•"/>
            </a:pPr>
            <a:r>
              <a:rPr lang="en-US" sz="1400">
                <a:ea typeface="Tahoma" panose="020B0604030504040204" pitchFamily="34" charset="0"/>
                <a:cs typeface="Tahoma" panose="020B0604030504040204" pitchFamily="34" charset="0"/>
              </a:rPr>
              <a:t>Supervisors – me AND we hired an additional position - LSW.  Director wasn’t licensed –  but had A LOT of case management experience.  The new position was the clinical supervisor – a bit tricky but they worked it out.  New LSW did assessments – goal was for her to work with the kids but initially she did all the adult assessments.</a:t>
            </a:r>
          </a:p>
          <a:p>
            <a:pPr marL="290701" indent="-290701">
              <a:buFont typeface="Arial" panose="020B0604020202020204" pitchFamily="34" charset="0"/>
              <a:buChar char="•"/>
            </a:pPr>
            <a:endParaRPr lang="en-US" sz="1400">
              <a:ea typeface="Tahoma" panose="020B0604030504040204" pitchFamily="34" charset="0"/>
              <a:cs typeface="Tahoma" panose="020B0604030504040204" pitchFamily="34" charset="0"/>
            </a:endParaRPr>
          </a:p>
          <a:p>
            <a:pPr marL="290701" indent="-290701">
              <a:buFont typeface="Arial" panose="020B0604020202020204" pitchFamily="34" charset="0"/>
              <a:buChar char="•"/>
            </a:pPr>
            <a:r>
              <a:rPr lang="en-US" sz="1400">
                <a:ea typeface="Tahoma" panose="020B0604030504040204" pitchFamily="34" charset="0"/>
                <a:cs typeface="Tahoma" panose="020B0604030504040204" pitchFamily="34" charset="0"/>
              </a:rPr>
              <a:t>Depending on the level and experience of staff, that determined the amount of training they needed.  </a:t>
            </a:r>
          </a:p>
          <a:p>
            <a:pPr marL="755825" lvl="1" indent="-290701">
              <a:buFont typeface="Arial" panose="020B0604020202020204" pitchFamily="34" charset="0"/>
              <a:buChar char="•"/>
            </a:pPr>
            <a:r>
              <a:rPr lang="en-US" sz="1400">
                <a:ea typeface="Tahoma" panose="020B0604030504040204" pitchFamily="34" charset="0"/>
                <a:cs typeface="Tahoma" panose="020B0604030504040204" pitchFamily="34" charset="0"/>
              </a:rPr>
              <a:t>Two types of training:  clinical to meet compliance, and the intricacies of Medicaid billing and documentation. </a:t>
            </a:r>
          </a:p>
          <a:p>
            <a:pPr marL="755825" lvl="1" indent="-290701">
              <a:buFont typeface="Arial" panose="020B0604020202020204" pitchFamily="34" charset="0"/>
              <a:buChar char="•"/>
            </a:pPr>
            <a:r>
              <a:rPr lang="en-US" sz="1400">
                <a:ea typeface="Tahoma" panose="020B0604030504040204" pitchFamily="34" charset="0"/>
                <a:cs typeface="Tahoma" panose="020B0604030504040204" pitchFamily="34" charset="0"/>
              </a:rPr>
              <a:t> I mentioned a bit ago about all  the time I spent reviewing notes, I also spent a lot of time training staff on proper documentation.  Also, sent them out.  Refer back to capacity grant which helped with this cost.</a:t>
            </a:r>
          </a:p>
          <a:p>
            <a:pPr marL="171450" lvl="0" indent="-95250" algn="l" rtl="0">
              <a:lnSpc>
                <a:spcPct val="100000"/>
              </a:lnSpc>
              <a:spcBef>
                <a:spcPts val="0"/>
              </a:spcBef>
              <a:spcAft>
                <a:spcPts val="0"/>
              </a:spcAft>
              <a:buClr>
                <a:schemeClr val="dk1"/>
              </a:buClr>
              <a:buSzPts val="1200"/>
              <a:buFont typeface="Arial"/>
              <a:buNone/>
            </a:pPr>
            <a:endParaRPr/>
          </a:p>
        </p:txBody>
      </p:sp>
      <p:sp>
        <p:nvSpPr>
          <p:cNvPr id="524" name="Google Shape;524;g12f4e1b70b9_0_0:notes">
            <a:extLst>
              <a:ext uri="{FF2B5EF4-FFF2-40B4-BE49-F238E27FC236}">
                <a16:creationId xmlns:a16="http://schemas.microsoft.com/office/drawing/2014/main" id="{95BC2D3C-F112-11B1-9BF1-288CC4C814A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14667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F63C105F-2489-A5B8-5965-B61E8FEA560D}"/>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9C2DD2EC-9AA0-344E-3DD6-C89FB3E1FA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CFA79E0C-8A24-2C60-CDA3-AC374E0AE01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Facilitator solicits: Who is a stakeholder??</a:t>
            </a:r>
          </a:p>
          <a:p>
            <a:pPr marL="0" lvl="0" indent="0" algn="l" rtl="0">
              <a:lnSpc>
                <a:spcPct val="100000"/>
              </a:lnSpc>
              <a:spcBef>
                <a:spcPts val="0"/>
              </a:spcBef>
              <a:spcAft>
                <a:spcPts val="0"/>
              </a:spcAft>
              <a:buSzPts val="1400"/>
              <a:buNone/>
            </a:pPr>
            <a:r>
              <a:rPr lang="en-US"/>
              <a:t>Possible Answers:</a:t>
            </a:r>
          </a:p>
          <a:p>
            <a:pPr marL="0" lvl="0" indent="0" algn="l" rtl="0">
              <a:lnSpc>
                <a:spcPct val="100000"/>
              </a:lnSpc>
              <a:spcBef>
                <a:spcPts val="0"/>
              </a:spcBef>
              <a:spcAft>
                <a:spcPts val="0"/>
              </a:spcAft>
              <a:buSzPts val="1400"/>
              <a:buNone/>
            </a:pPr>
            <a:r>
              <a:rPr lang="en-US"/>
              <a:t>Tenants, Tenants’ family members, Staff, Board Members, Neighbors, Funders, Local Police, etc.</a:t>
            </a:r>
          </a:p>
          <a:p>
            <a:pPr marL="0" lvl="0" indent="0" algn="l" rtl="0">
              <a:lnSpc>
                <a:spcPct val="100000"/>
              </a:lnSpc>
              <a:spcBef>
                <a:spcPts val="0"/>
              </a:spcBef>
              <a:spcAft>
                <a:spcPts val="0"/>
              </a:spcAft>
              <a:buSzPts val="1400"/>
              <a:buNone/>
            </a:pPr>
            <a:r>
              <a:rPr lang="en-US"/>
              <a:t>Today we’re going to focus on tenants as stakeholders.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Anyone with an interest or “stake”  in the supportive housing, or who is somehow impacted by the supportive housing, is a stakeholder.</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Facilitator reviews indicators (below) regarding Tenant Satisfaction Surveys</a:t>
            </a:r>
          </a:p>
          <a:p>
            <a:pPr marL="0" lvl="0" indent="0" algn="l" rtl="0">
              <a:lnSpc>
                <a:spcPct val="100000"/>
              </a:lnSpc>
              <a:spcBef>
                <a:spcPts val="0"/>
              </a:spcBef>
              <a:spcAft>
                <a:spcPts val="0"/>
              </a:spcAft>
              <a:buSzPts val="1400"/>
              <a:buNone/>
            </a:pPr>
            <a:r>
              <a:rPr lang="en-US"/>
              <a:t>Facilitator solicits other ideas for obtaining tenant input and then for obtaining other stakeholders’ input.</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Indicators of Quality:</a:t>
            </a:r>
          </a:p>
          <a:p>
            <a:pPr marL="0" lvl="0" indent="0" algn="l" rtl="0">
              <a:lnSpc>
                <a:spcPct val="100000"/>
              </a:lnSpc>
              <a:spcBef>
                <a:spcPts val="0"/>
              </a:spcBef>
              <a:spcAft>
                <a:spcPts val="0"/>
              </a:spcAft>
              <a:buSzPts val="1400"/>
              <a:buNone/>
            </a:pPr>
            <a:r>
              <a:rPr lang="en-US"/>
              <a:t>A Tenant Satisfaction Survey that addresses tenants’ experience of both property management operations and of supportive services delivery is administered with current tenants at least annually, and with all tenants who are moving out.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The Tenant Satisfaction Survey is provided in tenants’ language of origin, is written at an appropriate literacy level, and a neutral party is available to assist individuals with low literacy skills to complete the survey.</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Summary reports based upon the data gathered from stakeholders are shared with all individuals who contributed data or input.</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endParaRPr/>
          </a:p>
        </p:txBody>
      </p:sp>
      <p:sp>
        <p:nvSpPr>
          <p:cNvPr id="627" name="Google Shape;627;g1352e3c3f49_1_0:notes">
            <a:extLst>
              <a:ext uri="{FF2B5EF4-FFF2-40B4-BE49-F238E27FC236}">
                <a16:creationId xmlns:a16="http://schemas.microsoft.com/office/drawing/2014/main" id="{043EE771-4E67-DFFB-4D6F-69870F5378D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9302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345027217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1345027217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indent="-95250">
              <a:buClr>
                <a:schemeClr val="dk1"/>
              </a:buClr>
              <a:buSzPts val="1200"/>
            </a:pPr>
            <a:r>
              <a:rPr lang="en-US"/>
              <a:t>Leah W</a:t>
            </a:r>
          </a:p>
        </p:txBody>
      </p:sp>
      <p:sp>
        <p:nvSpPr>
          <p:cNvPr id="549" name="Google Shape;549;g1345027217e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a:extLst>
            <a:ext uri="{FF2B5EF4-FFF2-40B4-BE49-F238E27FC236}">
              <a16:creationId xmlns:a16="http://schemas.microsoft.com/office/drawing/2014/main" id="{4E904B15-0B2D-CD25-4B41-A88452C2A261}"/>
            </a:ext>
          </a:extLst>
        </p:cNvPr>
        <p:cNvGrpSpPr/>
        <p:nvPr/>
      </p:nvGrpSpPr>
      <p:grpSpPr>
        <a:xfrm>
          <a:off x="0" y="0"/>
          <a:ext cx="0" cy="0"/>
          <a:chOff x="0" y="0"/>
          <a:chExt cx="0" cy="0"/>
        </a:xfrm>
      </p:grpSpPr>
      <p:sp>
        <p:nvSpPr>
          <p:cNvPr id="644" name="Google Shape;644;p4:notes">
            <a:extLst>
              <a:ext uri="{FF2B5EF4-FFF2-40B4-BE49-F238E27FC236}">
                <a16:creationId xmlns:a16="http://schemas.microsoft.com/office/drawing/2014/main" id="{841EF1DE-FF97-921D-D1AD-C5A811B7078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links when available – Tenant Survey should be added to Quality Toolkit when it is back online – Ask Ari about status. </a:t>
            </a:r>
          </a:p>
          <a:p>
            <a:pPr marL="0" lvl="0" indent="0" algn="l" rtl="0">
              <a:lnSpc>
                <a:spcPct val="100000"/>
              </a:lnSpc>
              <a:spcBef>
                <a:spcPts val="0"/>
              </a:spcBef>
              <a:spcAft>
                <a:spcPts val="0"/>
              </a:spcAft>
              <a:buSzPts val="1400"/>
              <a:buNone/>
            </a:pPr>
            <a:r>
              <a:rPr lang="en-US"/>
              <a:t>Otherwise, you can share here: </a:t>
            </a:r>
            <a:r>
              <a:rPr lang="en-US">
                <a:hlinkClick r:id="rId3"/>
              </a:rPr>
              <a:t>CSH Tenant Satisfaction Survey Template 2022.docx</a:t>
            </a:r>
            <a:endParaRPr/>
          </a:p>
        </p:txBody>
      </p:sp>
      <p:sp>
        <p:nvSpPr>
          <p:cNvPr id="645" name="Google Shape;645;p4:notes">
            <a:extLst>
              <a:ext uri="{FF2B5EF4-FFF2-40B4-BE49-F238E27FC236}">
                <a16:creationId xmlns:a16="http://schemas.microsoft.com/office/drawing/2014/main" id="{A6826478-196E-6BE1-B14F-FA73B379F7A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66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D99BDEF0-FBCC-A659-8415-675B9292AC24}"/>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8F0AF7BF-8A43-900F-715D-F6590BCD1A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6B9EC042-9FE0-9116-1E28-04309D7B332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altLang="en-US" sz="1200">
                <a:ea typeface="Tahoma" panose="020B0604030504040204" pitchFamily="34" charset="0"/>
                <a:cs typeface="Tahoma" panose="020B0604030504040204" pitchFamily="34" charset="0"/>
              </a:rPr>
              <a:t>Elicit: What are some ways that staff can use tenant  input to make meaningful changes/improvements.</a:t>
            </a:r>
          </a:p>
          <a:p>
            <a:endParaRPr lang="en-US" altLang="en-US" sz="1200">
              <a:ea typeface="Tahoma" panose="020B0604030504040204" pitchFamily="34" charset="0"/>
              <a:cs typeface="Tahoma" panose="020B0604030504040204" pitchFamily="34" charset="0"/>
            </a:endParaRPr>
          </a:p>
          <a:p>
            <a:r>
              <a:rPr lang="en-US" altLang="en-US" sz="1200">
                <a:ea typeface="Tahoma" panose="020B0604030504040204" pitchFamily="34" charset="0"/>
                <a:cs typeface="Tahoma" panose="020B0604030504040204" pitchFamily="34" charset="0"/>
              </a:rPr>
              <a:t>Important to let tenants know the outcome and the reason for it, whether the decision is Yes, No, or Maybe. Make the decisions as transparent and public as possible</a:t>
            </a:r>
            <a:br>
              <a:rPr lang="en-US" altLang="en-US" sz="1200">
                <a:ea typeface="Tahoma" panose="020B0604030504040204" pitchFamily="34" charset="0"/>
                <a:cs typeface="Tahoma" panose="020B0604030504040204" pitchFamily="34" charset="0"/>
              </a:rPr>
            </a:br>
            <a:r>
              <a:rPr lang="en-US" altLang="en-US" sz="1200">
                <a:ea typeface="Tahoma" panose="020B0604030504040204" pitchFamily="34" charset="0"/>
                <a:cs typeface="Tahoma" panose="020B0604030504040204" pitchFamily="34" charset="0"/>
              </a:rPr>
              <a:t>EXAMPLES:</a:t>
            </a:r>
          </a:p>
          <a:p>
            <a:r>
              <a:rPr lang="en-US" altLang="en-US" sz="1200">
                <a:ea typeface="Tahoma" panose="020B0604030504040204" pitchFamily="34" charset="0"/>
                <a:cs typeface="Tahoma" panose="020B0604030504040204" pitchFamily="34" charset="0"/>
              </a:rPr>
              <a:t>Yes, we can have a movie night and we are going to next month.</a:t>
            </a:r>
          </a:p>
          <a:p>
            <a:r>
              <a:rPr lang="en-US" altLang="en-US" sz="1200">
                <a:ea typeface="Tahoma" panose="020B0604030504040204" pitchFamily="34" charset="0"/>
                <a:cs typeface="Tahoma" panose="020B0604030504040204" pitchFamily="34" charset="0"/>
              </a:rPr>
              <a:t>No, we aren’t going to install a soda machine, because many of our tenants have diabetes and we want to support them in managing their  health.</a:t>
            </a:r>
          </a:p>
          <a:p>
            <a:endParaRPr lang="en-US" altLang="en-US" sz="1200">
              <a:ea typeface="Tahoma" panose="020B0604030504040204" pitchFamily="34" charset="0"/>
              <a:cs typeface="Tahoma" panose="020B0604030504040204" pitchFamily="34" charset="0"/>
            </a:endParaRPr>
          </a:p>
          <a:p>
            <a:r>
              <a:rPr lang="en-US" altLang="en-US" sz="1200">
                <a:ea typeface="Tahoma" panose="020B0604030504040204" pitchFamily="34" charset="0"/>
                <a:cs typeface="Tahoma" panose="020B0604030504040204" pitchFamily="34" charset="0"/>
              </a:rPr>
              <a:t>How do you share the results of tenant input?</a:t>
            </a:r>
          </a:p>
          <a:p>
            <a:endParaRPr lang="en-US" altLang="en-US" sz="1200">
              <a:ea typeface="Tahoma" panose="020B0604030504040204" pitchFamily="34" charset="0"/>
              <a:cs typeface="Tahoma" panose="020B0604030504040204" pitchFamily="34" charset="0"/>
            </a:endParaRPr>
          </a:p>
          <a:p>
            <a:r>
              <a:rPr lang="en-US" altLang="en-US" sz="1200">
                <a:ea typeface="Tahoma" panose="020B0604030504040204" pitchFamily="34" charset="0"/>
                <a:cs typeface="Tahoma" panose="020B0604030504040204" pitchFamily="34" charset="0"/>
              </a:rPr>
              <a:t>Time permitting, discuss: </a:t>
            </a:r>
          </a:p>
          <a:p>
            <a:r>
              <a:rPr lang="en-US" altLang="en-US" sz="1200">
                <a:ea typeface="Tahoma" panose="020B0604030504040204" pitchFamily="34" charset="0"/>
                <a:cs typeface="Tahoma" panose="020B0604030504040204" pitchFamily="34" charset="0"/>
              </a:rPr>
              <a:t>Do tenant input opportunities result in meaningful changes within the involved organizations</a:t>
            </a:r>
            <a:r>
              <a:rPr lang="en-US" altLang="en-US" sz="1200" b="1">
                <a:ea typeface="Tahoma" panose="020B0604030504040204" pitchFamily="34" charset="0"/>
                <a:cs typeface="Tahoma" panose="020B0604030504040204" pitchFamily="34" charset="0"/>
              </a:rPr>
              <a:t>?</a:t>
            </a:r>
          </a:p>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9D7CDE93-6338-D6DF-6C33-142B1D42E10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62223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2A6E1CC6-A025-196A-EBDD-5F036337FBED}"/>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5A0431D0-48ED-AF76-05D6-42450D55851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089BDAE2-C52A-5C8C-012D-00D36DB9A93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a:ea typeface="Tahoma" panose="020B0604030504040204" pitchFamily="34" charset="0"/>
                <a:cs typeface="Tahoma" panose="020B0604030504040204" pitchFamily="34" charset="0"/>
              </a:rPr>
              <a:t>All the strategies outlined here are designed to keep the process moving forward, maintain compliance, and be as effective as possible.</a:t>
            </a:r>
          </a:p>
          <a:p>
            <a:r>
              <a:rPr lang="en-US" sz="1200">
                <a:ea typeface="Tahoma" panose="020B0604030504040204" pitchFamily="34" charset="0"/>
                <a:cs typeface="Tahoma" panose="020B0604030504040204" pitchFamily="34" charset="0"/>
              </a:rPr>
              <a:t>Without a designated staff person, things may be too unorganized and important things could get missed. It is an investment but worth it.  </a:t>
            </a:r>
          </a:p>
          <a:p>
            <a:r>
              <a:rPr lang="en-US" sz="1200">
                <a:ea typeface="Tahoma" panose="020B0604030504040204" pitchFamily="34" charset="0"/>
                <a:cs typeface="Tahoma" panose="020B0604030504040204" pitchFamily="34" charset="0"/>
              </a:rPr>
              <a:t>Highlight:</a:t>
            </a:r>
          </a:p>
          <a:p>
            <a:pPr marL="290930" indent="-290930" defTabSz="930978">
              <a:buFont typeface="Arial" panose="020B0604020202020204" pitchFamily="34" charset="0"/>
              <a:buChar char="•"/>
              <a:defRPr/>
            </a:pPr>
            <a:r>
              <a:rPr lang="en-US" sz="1200">
                <a:solidFill>
                  <a:srgbClr val="002060"/>
                </a:solidFill>
              </a:rPr>
              <a:t>All levels of staff must be part of the ongoing process – lay out a process </a:t>
            </a:r>
            <a:r>
              <a:rPr lang="en-US" sz="1200">
                <a:ea typeface="Tahoma" panose="020B0604030504040204" pitchFamily="34" charset="0"/>
                <a:cs typeface="Tahoma" panose="020B0604030504040204" pitchFamily="34" charset="0"/>
              </a:rPr>
              <a:t>between all staff - for communication and responsibilities going up and going down</a:t>
            </a:r>
          </a:p>
          <a:p>
            <a:pPr marL="290930" indent="-290930" defTabSz="930978">
              <a:buFont typeface="Arial" panose="020B0604020202020204" pitchFamily="34" charset="0"/>
              <a:buChar char="•"/>
              <a:defRPr/>
            </a:pPr>
            <a:r>
              <a:rPr lang="en-US" sz="1200">
                <a:ea typeface="Tahoma" panose="020B0604030504040204" pitchFamily="34" charset="0"/>
                <a:cs typeface="Tahoma" panose="020B0604030504040204" pitchFamily="34" charset="0"/>
              </a:rPr>
              <a:t>Client chart reviews – peer and random billing comparisons</a:t>
            </a:r>
          </a:p>
          <a:p>
            <a:pPr marL="290930" indent="-290930">
              <a:buFont typeface="Arial" panose="020B0604020202020204" pitchFamily="34" charset="0"/>
              <a:buChar char="•"/>
            </a:pPr>
            <a:r>
              <a:rPr lang="en-US" sz="1200">
                <a:ea typeface="Tahoma" panose="020B0604030504040204" pitchFamily="34" charset="0"/>
                <a:cs typeface="Tahoma" panose="020B0604030504040204" pitchFamily="34" charset="0"/>
              </a:rPr>
              <a:t>Reviewing policies – needs to be on the board calendar and executive committee, if they review any policies – maybe more procedures</a:t>
            </a:r>
          </a:p>
          <a:p>
            <a:pPr marL="290930" indent="-290930">
              <a:buFont typeface="Arial" panose="020B0604020202020204" pitchFamily="34" charset="0"/>
              <a:buChar char="•"/>
            </a:pPr>
            <a:r>
              <a:rPr lang="en-US" sz="1200">
                <a:ea typeface="Tahoma" panose="020B0604030504040204" pitchFamily="34" charset="0"/>
                <a:cs typeface="Tahoma" panose="020B0604030504040204" pitchFamily="34" charset="0"/>
              </a:rPr>
              <a:t>Program goals and outcomes – what did you measure and what was the result.  What is the plan for follow up and closing the loop</a:t>
            </a:r>
          </a:p>
          <a:p>
            <a:pPr marL="290930" indent="-290930">
              <a:buFont typeface="Arial" panose="020B0604020202020204" pitchFamily="34" charset="0"/>
              <a:buChar char="•"/>
            </a:pPr>
            <a:r>
              <a:rPr lang="en-US" sz="1200">
                <a:ea typeface="Tahoma" panose="020B0604030504040204" pitchFamily="34" charset="0"/>
                <a:cs typeface="Tahoma" panose="020B0604030504040204" pitchFamily="34" charset="0"/>
              </a:rPr>
              <a:t>Client satisfaction surveys – conducted and reviewed – make changes?</a:t>
            </a:r>
          </a:p>
          <a:p>
            <a:pPr marL="290930" indent="-290930">
              <a:buFont typeface="Arial" panose="020B0604020202020204" pitchFamily="34" charset="0"/>
              <a:buChar char="•"/>
            </a:pPr>
            <a:r>
              <a:rPr lang="en-US" sz="1200">
                <a:ea typeface="Tahoma" panose="020B0604030504040204" pitchFamily="34" charset="0"/>
                <a:cs typeface="Tahoma" panose="020B0604030504040204" pitchFamily="34" charset="0"/>
              </a:rPr>
              <a:t>Discuss closing the loop</a:t>
            </a:r>
          </a:p>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1ABB65A3-7FEA-CDD0-9888-9A7ED5F0B67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4013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1BA176EE-A6C2-E3E1-F23C-C2F19EE72209}"/>
            </a:ext>
          </a:extLst>
        </p:cNvPr>
        <p:cNvGrpSpPr/>
        <p:nvPr/>
      </p:nvGrpSpPr>
      <p:grpSpPr>
        <a:xfrm>
          <a:off x="0" y="0"/>
          <a:ext cx="0" cy="0"/>
          <a:chOff x="0" y="0"/>
          <a:chExt cx="0" cy="0"/>
        </a:xfrm>
      </p:grpSpPr>
      <p:sp>
        <p:nvSpPr>
          <p:cNvPr id="522" name="Google Shape;522;g12f4e1b70b9_0_0:notes">
            <a:extLst>
              <a:ext uri="{FF2B5EF4-FFF2-40B4-BE49-F238E27FC236}">
                <a16:creationId xmlns:a16="http://schemas.microsoft.com/office/drawing/2014/main" id="{1BA68011-FFF8-51E6-00C1-4675A85B12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2f4e1b70b9_0_0:notes">
            <a:extLst>
              <a:ext uri="{FF2B5EF4-FFF2-40B4-BE49-F238E27FC236}">
                <a16:creationId xmlns:a16="http://schemas.microsoft.com/office/drawing/2014/main" id="{C7476BED-0B63-770C-08A7-B0F908B3EAD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524" name="Google Shape;524;g12f4e1b70b9_0_0:notes">
            <a:extLst>
              <a:ext uri="{FF2B5EF4-FFF2-40B4-BE49-F238E27FC236}">
                <a16:creationId xmlns:a16="http://schemas.microsoft.com/office/drawing/2014/main" id="{74FBE802-3218-AA10-639C-5F62F4A941F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8300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3EDD5DE5-C202-DC5E-92BD-BD27A7A84BDA}"/>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C8F3904A-B9FD-A84D-590F-ED514D9EC0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CA41FA86-5E46-8154-EFDD-1762F68C991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a:ea typeface="Tahoma" panose="020B0604030504040204" pitchFamily="34" charset="0"/>
                <a:cs typeface="Tahoma" panose="020B0604030504040204" pitchFamily="34" charset="0"/>
              </a:rPr>
              <a:t>PLAN – planning doesn’t just happen.  It is a strategy use to identify a problem; gaps in your programs, or aspects of your services you want to focus on changing or revising. Important to gather data and information and analyze it so you know as much about the situation as possible. Have the right people at the table to make the plan.  Also, I can’t emphasize the gathering of data enough. To be able to identify the issues, gaps, set priorities and develop an action plan you must have data and information and good data.  And it needs to be realistic –I didn’t say easy, I said realistic.  It can be a stretch. Questions to ask: </a:t>
            </a:r>
          </a:p>
          <a:p>
            <a:r>
              <a:rPr lang="en-US" sz="1200">
                <a:ea typeface="Tahoma" panose="020B0604030504040204" pitchFamily="34" charset="0"/>
                <a:cs typeface="Tahoma" panose="020B0604030504040204" pitchFamily="34" charset="0"/>
              </a:rPr>
              <a:t>What gaps do we see in our services OR What issues do we want to focus on</a:t>
            </a:r>
          </a:p>
          <a:p>
            <a:r>
              <a:rPr lang="en-US" sz="1200">
                <a:ea typeface="Tahoma" panose="020B0604030504040204" pitchFamily="34" charset="0"/>
                <a:cs typeface="Tahoma" panose="020B0604030504040204" pitchFamily="34" charset="0"/>
              </a:rPr>
              <a:t>Where and how am I getting my data</a:t>
            </a:r>
          </a:p>
          <a:p>
            <a:r>
              <a:rPr lang="en-US" sz="1200">
                <a:ea typeface="Tahoma" panose="020B0604030504040204" pitchFamily="34" charset="0"/>
                <a:cs typeface="Tahoma" panose="020B0604030504040204" pitchFamily="34" charset="0"/>
              </a:rPr>
              <a:t>what do we want to accomplish?</a:t>
            </a:r>
          </a:p>
          <a:p>
            <a:r>
              <a:rPr lang="en-US" sz="1200">
                <a:ea typeface="Tahoma" panose="020B0604030504040204" pitchFamily="34" charset="0"/>
                <a:cs typeface="Tahoma" panose="020B0604030504040204" pitchFamily="34" charset="0"/>
              </a:rPr>
              <a:t>What changes can we make that will result in improvement?</a:t>
            </a:r>
          </a:p>
          <a:p>
            <a:r>
              <a:rPr lang="en-US" sz="1200">
                <a:ea typeface="Tahoma" panose="020B0604030504040204" pitchFamily="34" charset="0"/>
                <a:cs typeface="Tahoma" panose="020B0604030504040204" pitchFamily="34" charset="0"/>
              </a:rPr>
              <a:t>Who will be responsible for following through the whole processes</a:t>
            </a:r>
          </a:p>
          <a:p>
            <a:r>
              <a:rPr lang="en-US" sz="1200">
                <a:ea typeface="Tahoma" panose="020B0604030504040204" pitchFamily="34" charset="0"/>
                <a:cs typeface="Tahoma" panose="020B0604030504040204" pitchFamily="34" charset="0"/>
              </a:rPr>
              <a:t>DO – now we move to the activities once you’ve planned out your strategy.  Select the solution you feel would best fit the problem.  It is a good idea sometimes to implement a pilot at this point instead of moving full force into a specific implementation change.  Be sure that there is some way of ensuring the activities or solution that was decided upon is followed through, maybe a committee or certain people.  Must collect data and implement simultaneously. Questions to ask:</a:t>
            </a:r>
          </a:p>
          <a:p>
            <a:r>
              <a:rPr lang="en-US" sz="1200">
                <a:ea typeface="Tahoma" panose="020B0604030504040204" pitchFamily="34" charset="0"/>
                <a:cs typeface="Tahoma" panose="020B0604030504040204" pitchFamily="34" charset="0"/>
              </a:rPr>
              <a:t>What service or intervention would best solve this problem</a:t>
            </a:r>
          </a:p>
          <a:p>
            <a:r>
              <a:rPr lang="en-US" sz="1200">
                <a:ea typeface="Tahoma" panose="020B0604030504040204" pitchFamily="34" charset="0"/>
                <a:cs typeface="Tahoma" panose="020B0604030504040204" pitchFamily="34" charset="0"/>
              </a:rPr>
              <a:t>What are the resources needed</a:t>
            </a:r>
          </a:p>
          <a:p>
            <a:r>
              <a:rPr lang="en-US" sz="1200">
                <a:ea typeface="Tahoma" panose="020B0604030504040204" pitchFamily="34" charset="0"/>
                <a:cs typeface="Tahoma" panose="020B0604030504040204" pitchFamily="34" charset="0"/>
              </a:rPr>
              <a:t>Should we start with a pilot</a:t>
            </a:r>
          </a:p>
          <a:p>
            <a:r>
              <a:rPr lang="en-US" sz="1200">
                <a:ea typeface="Tahoma" panose="020B0604030504040204" pitchFamily="34" charset="0"/>
                <a:cs typeface="Tahoma" panose="020B0604030504040204" pitchFamily="34" charset="0"/>
              </a:rPr>
              <a:t>CHECK -  now you measure the effectiveness of the strategy.  Check data on an ongoing basis, don’t wait until the end. Analyze and evaluate the data, what is it telling you?  Questions to ask:</a:t>
            </a:r>
          </a:p>
          <a:p>
            <a:r>
              <a:rPr lang="en-US" sz="1200">
                <a:ea typeface="Tahoma" panose="020B0604030504040204" pitchFamily="34" charset="0"/>
                <a:cs typeface="Tahoma" panose="020B0604030504040204" pitchFamily="34" charset="0"/>
              </a:rPr>
              <a:t>Is my data good?  How did we get it/where did it come from?  Notice in the planning stage you asked, how will I get my data, now you’re asking where it actually came from.</a:t>
            </a:r>
          </a:p>
          <a:p>
            <a:r>
              <a:rPr lang="en-US" sz="1200">
                <a:ea typeface="Tahoma" panose="020B0604030504040204" pitchFamily="34" charset="0"/>
                <a:cs typeface="Tahoma" panose="020B0604030504040204" pitchFamily="34" charset="0"/>
              </a:rPr>
              <a:t>Is the intervention/project/strategy producing the results we thought it would</a:t>
            </a:r>
          </a:p>
          <a:p>
            <a:r>
              <a:rPr lang="en-US" sz="1200">
                <a:ea typeface="Tahoma" panose="020B0604030504040204" pitchFamily="34" charset="0"/>
                <a:cs typeface="Tahoma" panose="020B0604030504040204" pitchFamily="34" charset="0"/>
              </a:rPr>
              <a:t>What isn’t working or producing the results we expected</a:t>
            </a:r>
          </a:p>
          <a:p>
            <a:r>
              <a:rPr lang="en-US" sz="1200">
                <a:ea typeface="Tahoma" panose="020B0604030504040204" pitchFamily="34" charset="0"/>
                <a:cs typeface="Tahoma" panose="020B0604030504040204" pitchFamily="34" charset="0"/>
              </a:rPr>
              <a:t>ACT  - what changes would you make based on the checking you did – the analysis of the data.  And implement those changes. That is the closing of the loop. Put into practice what was learned throughout the entire process.  We design, redesign, train, re-train, communicate – and it goes on. </a:t>
            </a:r>
          </a:p>
          <a:p>
            <a:r>
              <a:rPr lang="en-US" sz="1200">
                <a:ea typeface="Tahoma" panose="020B0604030504040204" pitchFamily="34" charset="0"/>
                <a:cs typeface="Tahoma" panose="020B0604030504040204" pitchFamily="34" charset="0"/>
              </a:rPr>
              <a:t>Questions to ask:</a:t>
            </a:r>
          </a:p>
          <a:p>
            <a:r>
              <a:rPr lang="en-US" sz="1200">
                <a:ea typeface="Tahoma" panose="020B0604030504040204" pitchFamily="34" charset="0"/>
                <a:cs typeface="Tahoma" panose="020B0604030504040204" pitchFamily="34" charset="0"/>
              </a:rPr>
              <a:t>What changes/revisions do we want to make based on the information we have- changes can be in the program areas, processes, data collection methods, data collection tools, staffing, etc.</a:t>
            </a:r>
          </a:p>
          <a:p>
            <a:r>
              <a:rPr lang="en-US" sz="1200">
                <a:ea typeface="Tahoma" panose="020B0604030504040204" pitchFamily="34" charset="0"/>
                <a:cs typeface="Tahoma" panose="020B0604030504040204" pitchFamily="34" charset="0"/>
              </a:rPr>
              <a:t>How do we fully implement it throughout the program and staff</a:t>
            </a:r>
          </a:p>
          <a:p>
            <a:r>
              <a:rPr lang="en-US" sz="1200">
                <a:ea typeface="Tahoma" panose="020B0604030504040204" pitchFamily="34" charset="0"/>
                <a:cs typeface="Tahoma" panose="020B0604030504040204" pitchFamily="34" charset="0"/>
              </a:rPr>
              <a:t>How do we ensure its fidelity </a:t>
            </a:r>
          </a:p>
          <a:p>
            <a:r>
              <a:rPr lang="en-US" sz="1200">
                <a:ea typeface="Tahoma" panose="020B0604030504040204" pitchFamily="34" charset="0"/>
                <a:cs typeface="Tahoma" panose="020B0604030504040204" pitchFamily="34" charset="0"/>
              </a:rPr>
              <a:t>How will we continue to track the outcomes/results – collect data</a:t>
            </a:r>
          </a:p>
          <a:p>
            <a:r>
              <a:rPr lang="en-US" sz="1200">
                <a:ea typeface="Tahoma" panose="020B0604030504040204" pitchFamily="34" charset="0"/>
                <a:cs typeface="Tahoma" panose="020B0604030504040204" pitchFamily="34" charset="0"/>
              </a:rPr>
              <a:t>Will the same person/team serve as the lead</a:t>
            </a:r>
          </a:p>
          <a:p>
            <a:endParaRPr lang="en-US" sz="1200">
              <a:ea typeface="Tahoma" panose="020B0604030504040204" pitchFamily="34" charset="0"/>
              <a:cs typeface="Tahoma" panose="020B0604030504040204" pitchFamily="34" charset="0"/>
            </a:endParaRPr>
          </a:p>
          <a:p>
            <a:endParaRPr lang="en-US" sz="1200">
              <a:ea typeface="Tahoma" panose="020B0604030504040204" pitchFamily="34" charset="0"/>
              <a:cs typeface="Tahoma" panose="020B0604030504040204" pitchFamily="34" charset="0"/>
            </a:endParaRPr>
          </a:p>
          <a:p>
            <a:endParaRPr lang="en-US" sz="1200">
              <a:ea typeface="Tahoma" panose="020B0604030504040204" pitchFamily="34" charset="0"/>
              <a:cs typeface="Tahoma" panose="020B0604030504040204" pitchFamily="34" charset="0"/>
            </a:endParaRPr>
          </a:p>
          <a:p>
            <a:endParaRPr lang="en-US" sz="1200">
              <a:ea typeface="Tahoma" panose="020B0604030504040204" pitchFamily="34" charset="0"/>
              <a:cs typeface="Tahoma" panose="020B0604030504040204" pitchFamily="34" charset="0"/>
            </a:endParaRPr>
          </a:p>
          <a:p>
            <a:endParaRPr lang="en-US" sz="1200">
              <a:ea typeface="Tahoma" panose="020B0604030504040204" pitchFamily="34" charset="0"/>
              <a:cs typeface="Tahoma" panose="020B0604030504040204" pitchFamily="34" charset="0"/>
            </a:endParaRPr>
          </a:p>
          <a:p>
            <a:endParaRPr lang="en-US" sz="1200">
              <a:ea typeface="Tahoma" panose="020B0604030504040204" pitchFamily="34" charset="0"/>
              <a:cs typeface="Tahoma" panose="020B0604030504040204" pitchFamily="34" charset="0"/>
            </a:endParaRPr>
          </a:p>
          <a:p>
            <a:endParaRPr lang="en-US" sz="1200">
              <a:ea typeface="Tahoma" panose="020B0604030504040204" pitchFamily="34" charset="0"/>
              <a:cs typeface="Tahoma" panose="020B0604030504040204" pitchFamily="34" charset="0"/>
            </a:endParaRPr>
          </a:p>
          <a:p>
            <a:pPr marL="0" lvl="0" indent="0" algn="l" rtl="0">
              <a:lnSpc>
                <a:spcPct val="100000"/>
              </a:lnSpc>
              <a:spcBef>
                <a:spcPts val="0"/>
              </a:spcBef>
              <a:spcAft>
                <a:spcPts val="0"/>
              </a:spcAft>
              <a:buSzPts val="1400"/>
              <a:buNone/>
            </a:pPr>
            <a:endParaRPr/>
          </a:p>
        </p:txBody>
      </p:sp>
      <p:sp>
        <p:nvSpPr>
          <p:cNvPr id="627" name="Google Shape;627;g1352e3c3f49_1_0:notes">
            <a:extLst>
              <a:ext uri="{FF2B5EF4-FFF2-40B4-BE49-F238E27FC236}">
                <a16:creationId xmlns:a16="http://schemas.microsoft.com/office/drawing/2014/main" id="{E9B4B7EC-345C-0971-90F5-1F2B3428135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9596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FBABC6AB-DAB0-6E16-25DC-9FE0B612FB5D}"/>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DE0FB525-F555-8FEA-E29C-A14AE7037C5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EBC3B610-1873-F03E-1EDE-E1F1A4D9D85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Talk through the following:</a:t>
            </a:r>
          </a:p>
          <a:p>
            <a:pPr marL="0" lvl="0" indent="0" algn="l" rtl="0">
              <a:lnSpc>
                <a:spcPct val="100000"/>
              </a:lnSpc>
              <a:spcBef>
                <a:spcPts val="0"/>
              </a:spcBef>
              <a:spcAft>
                <a:spcPts val="0"/>
              </a:spcAft>
              <a:buSzPts val="1400"/>
              <a:buNone/>
            </a:pPr>
            <a:r>
              <a:rPr lang="en-US"/>
              <a:t>Policies and procedures review</a:t>
            </a:r>
          </a:p>
          <a:p>
            <a:pPr marL="0" lvl="0" indent="0" algn="l" rtl="0">
              <a:lnSpc>
                <a:spcPct val="100000"/>
              </a:lnSpc>
              <a:spcBef>
                <a:spcPts val="0"/>
              </a:spcBef>
              <a:spcAft>
                <a:spcPts val="0"/>
              </a:spcAft>
              <a:buSzPts val="1400"/>
              <a:buNone/>
            </a:pPr>
            <a:r>
              <a:rPr lang="en-US"/>
              <a:t>Required staff training</a:t>
            </a:r>
          </a:p>
          <a:p>
            <a:pPr marL="0" lvl="0" indent="0" algn="l" rtl="0">
              <a:lnSpc>
                <a:spcPct val="100000"/>
              </a:lnSpc>
              <a:spcBef>
                <a:spcPts val="0"/>
              </a:spcBef>
              <a:spcAft>
                <a:spcPts val="0"/>
              </a:spcAft>
              <a:buSzPts val="1400"/>
              <a:buNone/>
            </a:pPr>
            <a:r>
              <a:rPr lang="en-US"/>
              <a:t>Supervision notes</a:t>
            </a:r>
          </a:p>
          <a:p>
            <a:pPr marL="0" lvl="0" indent="0" algn="l" rtl="0">
              <a:lnSpc>
                <a:spcPct val="100000"/>
              </a:lnSpc>
              <a:spcBef>
                <a:spcPts val="0"/>
              </a:spcBef>
              <a:spcAft>
                <a:spcPts val="0"/>
              </a:spcAft>
              <a:buSzPts val="1400"/>
              <a:buNone/>
            </a:pPr>
            <a:r>
              <a:rPr lang="en-US"/>
              <a:t>New requirements/rules</a:t>
            </a:r>
          </a:p>
          <a:p>
            <a:pPr marL="0" lvl="0" indent="0" algn="l" rtl="0">
              <a:lnSpc>
                <a:spcPct val="100000"/>
              </a:lnSpc>
              <a:spcBef>
                <a:spcPts val="0"/>
              </a:spcBef>
              <a:spcAft>
                <a:spcPts val="0"/>
              </a:spcAft>
              <a:buSzPts val="1400"/>
              <a:buNone/>
            </a:pPr>
            <a:r>
              <a:rPr lang="en-US"/>
              <a:t>Client chart review</a:t>
            </a:r>
          </a:p>
          <a:p>
            <a:pPr marL="0" lvl="0" indent="0" algn="l" rtl="0">
              <a:lnSpc>
                <a:spcPct val="100000"/>
              </a:lnSpc>
              <a:spcBef>
                <a:spcPts val="0"/>
              </a:spcBef>
              <a:spcAft>
                <a:spcPts val="0"/>
              </a:spcAft>
              <a:buSzPts val="1400"/>
              <a:buNone/>
            </a:pPr>
            <a:r>
              <a:rPr lang="en-US"/>
              <a:t>Client satisfaction surveys</a:t>
            </a:r>
          </a:p>
          <a:p>
            <a:pPr marL="0" lvl="0" indent="0" algn="l" rtl="0">
              <a:lnSpc>
                <a:spcPct val="100000"/>
              </a:lnSpc>
              <a:spcBef>
                <a:spcPts val="0"/>
              </a:spcBef>
              <a:spcAft>
                <a:spcPts val="0"/>
              </a:spcAft>
              <a:buSzPts val="1400"/>
              <a:buNone/>
            </a:pPr>
            <a:r>
              <a:rPr lang="en-US"/>
              <a:t>Audits and recertifications</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Let me first say, that quality improvement processes can be an entire separate training.  </a:t>
            </a:r>
          </a:p>
          <a:p>
            <a:pPr marL="0" lvl="0" indent="0" algn="l" rtl="0">
              <a:lnSpc>
                <a:spcPct val="100000"/>
              </a:lnSpc>
              <a:spcBef>
                <a:spcPts val="0"/>
              </a:spcBef>
              <a:spcAft>
                <a:spcPts val="0"/>
              </a:spcAft>
              <a:buSzPts val="1400"/>
              <a:buNone/>
            </a:pPr>
            <a:r>
              <a:rPr lang="en-US"/>
              <a:t>I’m not going to go into this slide in depth but the important point is that you put processes into place to remain compliant.  And here are some items to help with that. It doesn’t end after you get your contract.</a:t>
            </a:r>
          </a:p>
          <a:p>
            <a:pPr marL="0" lvl="0" indent="0" algn="l" rtl="0">
              <a:lnSpc>
                <a:spcPct val="100000"/>
              </a:lnSpc>
              <a:spcBef>
                <a:spcPts val="0"/>
              </a:spcBef>
              <a:spcAft>
                <a:spcPts val="0"/>
              </a:spcAft>
              <a:buSzPts val="1400"/>
              <a:buNone/>
            </a:pPr>
            <a:r>
              <a:rPr lang="en-US"/>
              <a:t>Policies usually need to be reviewed annually, may need to be updated as standards may change</a:t>
            </a:r>
          </a:p>
          <a:p>
            <a:pPr marL="0" lvl="0" indent="0" algn="l" rtl="0">
              <a:lnSpc>
                <a:spcPct val="100000"/>
              </a:lnSpc>
              <a:spcBef>
                <a:spcPts val="0"/>
              </a:spcBef>
              <a:spcAft>
                <a:spcPts val="0"/>
              </a:spcAft>
              <a:buSzPts val="1400"/>
              <a:buNone/>
            </a:pPr>
            <a:r>
              <a:rPr lang="en-US"/>
              <a:t>Medicaid requires staff to have specific training</a:t>
            </a:r>
          </a:p>
          <a:p>
            <a:pPr marL="0" lvl="0" indent="0" algn="l" rtl="0">
              <a:lnSpc>
                <a:spcPct val="100000"/>
              </a:lnSpc>
              <a:spcBef>
                <a:spcPts val="0"/>
              </a:spcBef>
              <a:spcAft>
                <a:spcPts val="0"/>
              </a:spcAft>
              <a:buSzPts val="1400"/>
              <a:buNone/>
            </a:pPr>
            <a:r>
              <a:rPr lang="en-US"/>
              <a:t>Client chart review – peer and compare billing units</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endParaRPr/>
          </a:p>
        </p:txBody>
      </p:sp>
      <p:sp>
        <p:nvSpPr>
          <p:cNvPr id="627" name="Google Shape;627;g1352e3c3f49_1_0:notes">
            <a:extLst>
              <a:ext uri="{FF2B5EF4-FFF2-40B4-BE49-F238E27FC236}">
                <a16:creationId xmlns:a16="http://schemas.microsoft.com/office/drawing/2014/main" id="{4FC29733-DFCB-9945-556E-4624AFC1819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14295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EF72A9B9-D8BF-40D6-CB5B-64D8ECE7F95E}"/>
            </a:ext>
          </a:extLst>
        </p:cNvPr>
        <p:cNvGrpSpPr/>
        <p:nvPr/>
      </p:nvGrpSpPr>
      <p:grpSpPr>
        <a:xfrm>
          <a:off x="0" y="0"/>
          <a:ext cx="0" cy="0"/>
          <a:chOff x="0" y="0"/>
          <a:chExt cx="0" cy="0"/>
        </a:xfrm>
      </p:grpSpPr>
      <p:sp>
        <p:nvSpPr>
          <p:cNvPr id="165" name="Google Shape;165;g1345027217e_1_77:notes">
            <a:extLst>
              <a:ext uri="{FF2B5EF4-FFF2-40B4-BE49-F238E27FC236}">
                <a16:creationId xmlns:a16="http://schemas.microsoft.com/office/drawing/2014/main" id="{F5BBC7DE-92A6-BAB0-30B5-0EAA081188E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345027217e_1_77:notes">
            <a:extLst>
              <a:ext uri="{FF2B5EF4-FFF2-40B4-BE49-F238E27FC236}">
                <a16:creationId xmlns:a16="http://schemas.microsoft.com/office/drawing/2014/main" id="{D2F52059-9298-5BDB-E1D0-7BAD00F8B93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3366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a:extLst>
            <a:ext uri="{FF2B5EF4-FFF2-40B4-BE49-F238E27FC236}">
              <a16:creationId xmlns:a16="http://schemas.microsoft.com/office/drawing/2014/main" id="{85018024-680A-5AC9-6002-69B615AA80ED}"/>
            </a:ext>
          </a:extLst>
        </p:cNvPr>
        <p:cNvGrpSpPr/>
        <p:nvPr/>
      </p:nvGrpSpPr>
      <p:grpSpPr>
        <a:xfrm>
          <a:off x="0" y="0"/>
          <a:ext cx="0" cy="0"/>
          <a:chOff x="0" y="0"/>
          <a:chExt cx="0" cy="0"/>
        </a:xfrm>
      </p:grpSpPr>
      <p:sp>
        <p:nvSpPr>
          <p:cNvPr id="798" name="Google Shape;798;g1345027217e_1_107:notes">
            <a:extLst>
              <a:ext uri="{FF2B5EF4-FFF2-40B4-BE49-F238E27FC236}">
                <a16:creationId xmlns:a16="http://schemas.microsoft.com/office/drawing/2014/main" id="{123AEEAB-EDAF-87D7-0AFC-516189C2D6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345027217e_1_107:notes">
            <a:extLst>
              <a:ext uri="{FF2B5EF4-FFF2-40B4-BE49-F238E27FC236}">
                <a16:creationId xmlns:a16="http://schemas.microsoft.com/office/drawing/2014/main" id="{7CCE2E15-971B-4E30-E2A5-17AA72FED59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1345027217e_1_107:notes">
            <a:extLst>
              <a:ext uri="{FF2B5EF4-FFF2-40B4-BE49-F238E27FC236}">
                <a16:creationId xmlns:a16="http://schemas.microsoft.com/office/drawing/2014/main" id="{F33E8132-06CA-96A3-CC57-7CDA79D0D16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33148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32DB7A4E-197B-BEC9-C091-C859F13178FF}"/>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991BF709-8840-009B-6F6E-F7D57199680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EF2AF5C5-B8E7-A5B4-0FFA-1AC45C06F68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4815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429BCF8B-C66A-080B-6DD7-49AFF494716B}"/>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B40BFC7E-8EF3-4A4F-ABD3-C57F9418E7A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50699E04-1CC1-0F7B-5BF1-36A023F359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3825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Lawrence</a:t>
            </a:r>
          </a:p>
          <a:p>
            <a:r>
              <a:rPr lang="en-US"/>
              <a:t>Here's the rhythm we'll follow for each of the six topics: a three-week cycle that repeats throughout the Academy.</a:t>
            </a:r>
          </a:p>
          <a:p>
            <a:endParaRPr lang="en-US"/>
          </a:p>
          <a:p>
            <a:r>
              <a:rPr lang="en-US"/>
              <a:t>Week 1 is the Learning Session—that's what we're doing right now. A focused training session where we cover the content, introduce the tools, and give you time to begin your work planning.</a:t>
            </a:r>
          </a:p>
          <a:p>
            <a:endParaRPr lang="en-US"/>
          </a:p>
          <a:p>
            <a:r>
              <a:rPr lang="en-US"/>
              <a:t>Week 2 is the Q&amp;A Office Hour. This is intentionally scheduled a week after the Learning Session because the best questions don't surface immediately. </a:t>
            </a:r>
          </a:p>
          <a:p>
            <a:endParaRPr lang="en-US"/>
          </a:p>
          <a:p>
            <a:r>
              <a:rPr lang="en-US"/>
              <a:t>Week 3 is your Internal Team Meeting time. This is when your full agency team—not just whoever attended the training—comes together to process the material. You'll review what was covered, discuss implications for your organization, and update your workplan with new tasks and deadlines.</a:t>
            </a:r>
          </a:p>
          <a:p>
            <a:endParaRPr lang="en-US"/>
          </a:p>
          <a:p>
            <a:r>
              <a:rPr lang="en-US"/>
              <a:t>This cycle repeats six times over 18 weeks. By the end, you'll have a comprehensive workplan that charts your path to sustainable Medicaid billing.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147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FBAD959B-6BC4-5337-7363-BBA975507328}"/>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6916B1D8-7FFC-498D-ED51-8B036D9B1F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CA3AC35F-AD3A-C59B-3159-0ACCA51FFB3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New slide – content to be finalized after state edits</a:t>
            </a:r>
            <a:endParaRPr/>
          </a:p>
        </p:txBody>
      </p:sp>
      <p:sp>
        <p:nvSpPr>
          <p:cNvPr id="627" name="Google Shape;627;g1352e3c3f49_1_0:notes">
            <a:extLst>
              <a:ext uri="{FF2B5EF4-FFF2-40B4-BE49-F238E27FC236}">
                <a16:creationId xmlns:a16="http://schemas.microsoft.com/office/drawing/2014/main" id="{233961FE-9E7A-D5BA-B360-E28CFED8EEA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26294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CECFF24F-49CA-CE3F-2059-BB44A99AE317}"/>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3ED2C30E-28DD-43D1-74D7-BD7A36315C6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D1DC363B-58DA-C2A7-6811-1BE6A36590E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New slide – content to be finalized after state edits</a:t>
            </a:r>
            <a:endParaRPr/>
          </a:p>
        </p:txBody>
      </p:sp>
      <p:sp>
        <p:nvSpPr>
          <p:cNvPr id="627" name="Google Shape;627;g1352e3c3f49_1_0:notes">
            <a:extLst>
              <a:ext uri="{FF2B5EF4-FFF2-40B4-BE49-F238E27FC236}">
                <a16:creationId xmlns:a16="http://schemas.microsoft.com/office/drawing/2014/main" id="{896A7090-C312-CE27-6746-0410EEE9D08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7366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804A68B9-C924-336A-728D-D27AC0CFA9F3}"/>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0FA65E92-C5A1-2F27-8C18-7D8EEFCBB8C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576567A6-0F73-8803-D5BD-563E01F51AA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1553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2B96575E-F697-A9CD-DF8C-AB6AC566A80D}"/>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7766B933-497E-5009-DA62-ADBFF0E636B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C465C1CA-AF7D-B31C-2E76-D261900503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9202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B3C376C2-E5B9-DB75-CA3E-EAA6C46DAC8F}"/>
            </a:ext>
          </a:extLst>
        </p:cNvPr>
        <p:cNvGrpSpPr/>
        <p:nvPr/>
      </p:nvGrpSpPr>
      <p:grpSpPr>
        <a:xfrm>
          <a:off x="0" y="0"/>
          <a:ext cx="0" cy="0"/>
          <a:chOff x="0" y="0"/>
          <a:chExt cx="0" cy="0"/>
        </a:xfrm>
      </p:grpSpPr>
      <p:sp>
        <p:nvSpPr>
          <p:cNvPr id="134" name="Google Shape;134;p14:notes">
            <a:extLst>
              <a:ext uri="{FF2B5EF4-FFF2-40B4-BE49-F238E27FC236}">
                <a16:creationId xmlns:a16="http://schemas.microsoft.com/office/drawing/2014/main" id="{019CB3F3-4D71-BCF0-85CB-1F76697A6B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4:notes">
            <a:extLst>
              <a:ext uri="{FF2B5EF4-FFF2-40B4-BE49-F238E27FC236}">
                <a16:creationId xmlns:a16="http://schemas.microsoft.com/office/drawing/2014/main" id="{5F299F65-2435-BA54-97DF-2BFCEB85C01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6210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7EE1272F-4115-9F4F-1C89-56C9E063453C}"/>
            </a:ext>
          </a:extLst>
        </p:cNvPr>
        <p:cNvGrpSpPr/>
        <p:nvPr/>
      </p:nvGrpSpPr>
      <p:grpSpPr>
        <a:xfrm>
          <a:off x="0" y="0"/>
          <a:ext cx="0" cy="0"/>
          <a:chOff x="0" y="0"/>
          <a:chExt cx="0" cy="0"/>
        </a:xfrm>
      </p:grpSpPr>
      <p:sp>
        <p:nvSpPr>
          <p:cNvPr id="522" name="Google Shape;522;g12f4e1b70b9_0_0:notes">
            <a:extLst>
              <a:ext uri="{FF2B5EF4-FFF2-40B4-BE49-F238E27FC236}">
                <a16:creationId xmlns:a16="http://schemas.microsoft.com/office/drawing/2014/main" id="{FFD39FC4-106B-E44B-C124-12EE3A7D2A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2f4e1b70b9_0_0:notes">
            <a:extLst>
              <a:ext uri="{FF2B5EF4-FFF2-40B4-BE49-F238E27FC236}">
                <a16:creationId xmlns:a16="http://schemas.microsoft.com/office/drawing/2014/main" id="{16CCE449-CA05-EE59-EB5F-3D9CF95064E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US"/>
              <a:t>Each outcome has four parts when you are measuring them.  We can refer to the plan-do-check-act here.  Identify your issue through the planning phase, the calculation is how your going to measure it, on other words how will you be collecting the data. What is your goal that you want to accomplish at the end.  And what will be your data source – where will you get the data you want in your calculation.  The more you invest in the beginning in the how, why, what, and check periodically – the better. </a:t>
            </a:r>
          </a:p>
          <a:p>
            <a:pPr marL="171450" lvl="0" indent="-95250" algn="l" rtl="0">
              <a:lnSpc>
                <a:spcPct val="100000"/>
              </a:lnSpc>
              <a:spcBef>
                <a:spcPts val="0"/>
              </a:spcBef>
              <a:spcAft>
                <a:spcPts val="0"/>
              </a:spcAft>
              <a:buClr>
                <a:schemeClr val="dk1"/>
              </a:buClr>
              <a:buSzPts val="1200"/>
              <a:buFont typeface="Arial"/>
              <a:buNone/>
            </a:pPr>
            <a:endParaRPr lang="en-US"/>
          </a:p>
          <a:p>
            <a:pPr marL="171450" lvl="0" indent="-95250" algn="l" rtl="0">
              <a:lnSpc>
                <a:spcPct val="100000"/>
              </a:lnSpc>
              <a:spcBef>
                <a:spcPts val="0"/>
              </a:spcBef>
              <a:spcAft>
                <a:spcPts val="0"/>
              </a:spcAft>
              <a:buClr>
                <a:schemeClr val="dk1"/>
              </a:buClr>
              <a:buSzPts val="1200"/>
              <a:buFont typeface="Arial"/>
              <a:buNone/>
            </a:pPr>
            <a:r>
              <a:rPr lang="en-US"/>
              <a:t>Data needs to be reliable over time! Can’t be anecdotal. Sometimes things feel differently than they are in reality.</a:t>
            </a:r>
          </a:p>
          <a:p>
            <a:pPr marL="171450" lvl="0" indent="-95250" algn="l" rtl="0">
              <a:lnSpc>
                <a:spcPct val="100000"/>
              </a:lnSpc>
              <a:spcBef>
                <a:spcPts val="0"/>
              </a:spcBef>
              <a:spcAft>
                <a:spcPts val="0"/>
              </a:spcAft>
              <a:buClr>
                <a:schemeClr val="dk1"/>
              </a:buClr>
              <a:buSzPts val="1200"/>
              <a:buFont typeface="Arial"/>
              <a:buNone/>
            </a:pPr>
            <a:endParaRPr lang="en-US"/>
          </a:p>
          <a:p>
            <a:pPr marL="171450" lvl="0" indent="-95250" algn="l" rtl="0">
              <a:lnSpc>
                <a:spcPct val="100000"/>
              </a:lnSpc>
              <a:spcBef>
                <a:spcPts val="0"/>
              </a:spcBef>
              <a:spcAft>
                <a:spcPts val="0"/>
              </a:spcAft>
              <a:buClr>
                <a:schemeClr val="dk1"/>
              </a:buClr>
              <a:buSzPts val="1200"/>
              <a:buFont typeface="Arial"/>
              <a:buNone/>
            </a:pPr>
            <a:r>
              <a:rPr lang="en-US"/>
              <a:t>Let’s walk through one outcome.</a:t>
            </a:r>
          </a:p>
          <a:p>
            <a:pPr marL="171450" lvl="0" indent="-95250" algn="l" rtl="0">
              <a:lnSpc>
                <a:spcPct val="100000"/>
              </a:lnSpc>
              <a:spcBef>
                <a:spcPts val="0"/>
              </a:spcBef>
              <a:spcAft>
                <a:spcPts val="0"/>
              </a:spcAft>
              <a:buClr>
                <a:schemeClr val="dk1"/>
              </a:buClr>
              <a:buSzPts val="1200"/>
              <a:buFont typeface="Arial"/>
              <a:buNone/>
            </a:pPr>
            <a:endParaRPr/>
          </a:p>
        </p:txBody>
      </p:sp>
      <p:sp>
        <p:nvSpPr>
          <p:cNvPr id="524" name="Google Shape;524;g12f4e1b70b9_0_0:notes">
            <a:extLst>
              <a:ext uri="{FF2B5EF4-FFF2-40B4-BE49-F238E27FC236}">
                <a16:creationId xmlns:a16="http://schemas.microsoft.com/office/drawing/2014/main" id="{1F26B254-E0DB-975A-846E-87926EB8344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2934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F99F11D3-681A-12D9-1F73-A3FD8B4529E0}"/>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B9A10F48-ED83-95D3-38E2-04713098BA2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32320A03-2656-15A7-1D2D-F099B6AC071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Outcome measure:</a:t>
            </a:r>
          </a:p>
          <a:p>
            <a:pPr marL="0" lvl="0" indent="0" algn="l" rtl="0">
              <a:spcBef>
                <a:spcPts val="0"/>
              </a:spcBef>
              <a:spcAft>
                <a:spcPts val="0"/>
              </a:spcAft>
              <a:buNone/>
            </a:pPr>
            <a:r>
              <a:rPr lang="en-US"/>
              <a:t>Successful Housing Outcomes:</a:t>
            </a:r>
            <a:br>
              <a:rPr lang="en-US"/>
            </a:br>
            <a:r>
              <a:rPr lang="en-US"/>
              <a:t>The percentage of tenants entering the housing who either remained housed for at least one year within the supportive housing or who exited to other permanent housing in the community.</a:t>
            </a:r>
          </a:p>
          <a:p>
            <a:pPr marL="0" lvl="0" indent="0" algn="l" rtl="0">
              <a:spcBef>
                <a:spcPts val="0"/>
              </a:spcBef>
              <a:spcAft>
                <a:spcPts val="0"/>
              </a:spcAft>
              <a:buNone/>
            </a:pPr>
            <a:endParaRPr lang="en-US"/>
          </a:p>
          <a:p>
            <a:pPr marL="0" lvl="0" indent="0" algn="l" rtl="0">
              <a:spcBef>
                <a:spcPts val="0"/>
              </a:spcBef>
              <a:spcAft>
                <a:spcPts val="0"/>
              </a:spcAft>
              <a:buNone/>
            </a:pPr>
            <a:r>
              <a:rPr lang="en-US"/>
              <a:t>Calculation</a:t>
            </a:r>
          </a:p>
          <a:p>
            <a:pPr marL="0" lvl="0" indent="0" algn="l" rtl="0">
              <a:spcBef>
                <a:spcPts val="0"/>
              </a:spcBef>
              <a:spcAft>
                <a:spcPts val="0"/>
              </a:spcAft>
              <a:buNone/>
            </a:pPr>
            <a:r>
              <a:rPr lang="en-US"/>
              <a:t>The total number of tenants who remained stably housed over a one year period divided by the total number of tenants who were in housing at the beginning of the one year period.</a:t>
            </a:r>
          </a:p>
          <a:p>
            <a:pPr marL="0" lvl="0" indent="0" algn="l" rtl="0">
              <a:spcBef>
                <a:spcPts val="0"/>
              </a:spcBef>
              <a:spcAft>
                <a:spcPts val="0"/>
              </a:spcAft>
              <a:buNone/>
            </a:pPr>
            <a:endParaRPr lang="en-US"/>
          </a:p>
          <a:p>
            <a:pPr marL="0" lvl="0" indent="0" algn="l" rtl="0">
              <a:spcBef>
                <a:spcPts val="0"/>
              </a:spcBef>
              <a:spcAft>
                <a:spcPts val="0"/>
              </a:spcAft>
              <a:buNone/>
            </a:pPr>
            <a:r>
              <a:rPr lang="en-US"/>
              <a:t>Goal</a:t>
            </a:r>
          </a:p>
          <a:p>
            <a:pPr marL="0" lvl="0" indent="0" algn="l" rtl="0">
              <a:spcBef>
                <a:spcPts val="0"/>
              </a:spcBef>
              <a:spcAft>
                <a:spcPts val="0"/>
              </a:spcAft>
              <a:buNone/>
            </a:pPr>
            <a:r>
              <a:rPr lang="en-US"/>
              <a:t>At least 80%</a:t>
            </a:r>
          </a:p>
          <a:p>
            <a:pPr marL="0" lvl="0" indent="0" algn="l" rtl="0">
              <a:spcBef>
                <a:spcPts val="0"/>
              </a:spcBef>
              <a:spcAft>
                <a:spcPts val="0"/>
              </a:spcAft>
              <a:buNone/>
            </a:pPr>
            <a:endParaRPr lang="en-US"/>
          </a:p>
          <a:p>
            <a:pPr marL="0" lvl="0" indent="0" algn="l" rtl="0">
              <a:spcBef>
                <a:spcPts val="0"/>
              </a:spcBef>
              <a:spcAft>
                <a:spcPts val="0"/>
              </a:spcAft>
              <a:buNone/>
            </a:pPr>
            <a:r>
              <a:rPr lang="en-US"/>
              <a:t>Data Source</a:t>
            </a:r>
          </a:p>
          <a:p>
            <a:pPr marL="0" lvl="0" indent="0" algn="l" rtl="0">
              <a:spcBef>
                <a:spcPts val="0"/>
              </a:spcBef>
              <a:spcAft>
                <a:spcPts val="0"/>
              </a:spcAft>
              <a:buNone/>
            </a:pPr>
            <a:r>
              <a:rPr lang="en-US"/>
              <a:t>HMIS/APR data, property management records, and/or tenant files. You can develop your own spreadsheet or other means of measurement as long as its reliable and easy to use.</a:t>
            </a:r>
          </a:p>
          <a:p>
            <a:pPr marL="0" lvl="0" indent="0" algn="l" rtl="0">
              <a:spcBef>
                <a:spcPts val="0"/>
              </a:spcBef>
              <a:spcAft>
                <a:spcPts val="0"/>
              </a:spcAft>
              <a:buNone/>
            </a:pPr>
            <a:endParaRPr lang="en-US"/>
          </a:p>
        </p:txBody>
      </p:sp>
      <p:sp>
        <p:nvSpPr>
          <p:cNvPr id="627" name="Google Shape;627;g1352e3c3f49_1_0:notes">
            <a:extLst>
              <a:ext uri="{FF2B5EF4-FFF2-40B4-BE49-F238E27FC236}">
                <a16:creationId xmlns:a16="http://schemas.microsoft.com/office/drawing/2014/main" id="{504BF1A4-387F-8087-C862-A5A13F4399A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4706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A4FA4086-C544-9330-68D1-4141D49B9614}"/>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261B32DE-DB6C-3BC1-6671-F68B1BA5685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FD63BB0E-F0AD-A693-B48D-D9FB6AD6814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an example and template: </a:t>
            </a:r>
            <a:r>
              <a:rPr lang="en-US">
                <a:hlinkClick r:id="rId3"/>
              </a:rPr>
              <a:t>Outcomes Monitoring Plan - FINAL.xls</a:t>
            </a:r>
            <a:endParaRPr lang="en-US"/>
          </a:p>
        </p:txBody>
      </p:sp>
      <p:sp>
        <p:nvSpPr>
          <p:cNvPr id="627" name="Google Shape;627;g1352e3c3f49_1_0:notes">
            <a:extLst>
              <a:ext uri="{FF2B5EF4-FFF2-40B4-BE49-F238E27FC236}">
                <a16:creationId xmlns:a16="http://schemas.microsoft.com/office/drawing/2014/main" id="{1C87C31A-A974-86B9-AC95-5E99F055E35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26878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4514028C-A173-A8AB-9055-CFBB0EE742FA}"/>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82D71F6A-359A-0017-C5F8-8A92938380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6E9D77F7-E538-F956-86DE-1736B361B35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F292C696-8392-EE32-60EB-367B2161021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5287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BA5C48E2-F32E-502D-5AEB-426979F85C76}"/>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5C389113-AA44-4F10-C395-96D60CDBD4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003F79C6-4215-0DC4-F473-2E2293FD623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11A61E29-4359-8916-5774-93C6552FEFF5}"/>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26581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a:extLst>
            <a:ext uri="{FF2B5EF4-FFF2-40B4-BE49-F238E27FC236}">
              <a16:creationId xmlns:a16="http://schemas.microsoft.com/office/drawing/2014/main" id="{EA537EDF-5E5C-49FE-F9F6-531A6949B3E6}"/>
            </a:ext>
          </a:extLst>
        </p:cNvPr>
        <p:cNvGrpSpPr/>
        <p:nvPr/>
      </p:nvGrpSpPr>
      <p:grpSpPr>
        <a:xfrm>
          <a:off x="0" y="0"/>
          <a:ext cx="0" cy="0"/>
          <a:chOff x="0" y="0"/>
          <a:chExt cx="0" cy="0"/>
        </a:xfrm>
      </p:grpSpPr>
      <p:sp>
        <p:nvSpPr>
          <p:cNvPr id="747" name="Google Shape;747;g12ceb0b3d0f_0_12:notes">
            <a:extLst>
              <a:ext uri="{FF2B5EF4-FFF2-40B4-BE49-F238E27FC236}">
                <a16:creationId xmlns:a16="http://schemas.microsoft.com/office/drawing/2014/main" id="{2B065E90-2043-94B9-A0CD-38699D11CA1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2ceb0b3d0f_0_12:notes">
            <a:extLst>
              <a:ext uri="{FF2B5EF4-FFF2-40B4-BE49-F238E27FC236}">
                <a16:creationId xmlns:a16="http://schemas.microsoft.com/office/drawing/2014/main" id="{4CC5F895-2A4A-3273-E866-7E66D7F78EF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2004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a:extLst>
            <a:ext uri="{FF2B5EF4-FFF2-40B4-BE49-F238E27FC236}">
              <a16:creationId xmlns:a16="http://schemas.microsoft.com/office/drawing/2014/main" id="{3A1BE910-1AA3-5ECA-C06B-CF15549C6F3B}"/>
            </a:ext>
          </a:extLst>
        </p:cNvPr>
        <p:cNvGrpSpPr/>
        <p:nvPr/>
      </p:nvGrpSpPr>
      <p:grpSpPr>
        <a:xfrm>
          <a:off x="0" y="0"/>
          <a:ext cx="0" cy="0"/>
          <a:chOff x="0" y="0"/>
          <a:chExt cx="0" cy="0"/>
        </a:xfrm>
      </p:grpSpPr>
      <p:sp>
        <p:nvSpPr>
          <p:cNvPr id="681" name="Google Shape;681;g1345027217e_1_115:notes">
            <a:extLst>
              <a:ext uri="{FF2B5EF4-FFF2-40B4-BE49-F238E27FC236}">
                <a16:creationId xmlns:a16="http://schemas.microsoft.com/office/drawing/2014/main" id="{C21C8090-9FC7-E22E-BCFC-88A679B09B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1345027217e_1_115:notes">
            <a:extLst>
              <a:ext uri="{FF2B5EF4-FFF2-40B4-BE49-F238E27FC236}">
                <a16:creationId xmlns:a16="http://schemas.microsoft.com/office/drawing/2014/main" id="{C6A59594-21D5-B47E-1D30-41D7D7180DE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g1345027217e_1_115:notes">
            <a:extLst>
              <a:ext uri="{FF2B5EF4-FFF2-40B4-BE49-F238E27FC236}">
                <a16:creationId xmlns:a16="http://schemas.microsoft.com/office/drawing/2014/main" id="{D5E1FBCB-AD81-D957-E68A-CE4F6E4CFA8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312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a:extLst>
            <a:ext uri="{FF2B5EF4-FFF2-40B4-BE49-F238E27FC236}">
              <a16:creationId xmlns:a16="http://schemas.microsoft.com/office/drawing/2014/main" id="{2041ED72-EB16-1133-4338-4D39D919B5C1}"/>
            </a:ext>
          </a:extLst>
        </p:cNvPr>
        <p:cNvGrpSpPr/>
        <p:nvPr/>
      </p:nvGrpSpPr>
      <p:grpSpPr>
        <a:xfrm>
          <a:off x="0" y="0"/>
          <a:ext cx="0" cy="0"/>
          <a:chOff x="0" y="0"/>
          <a:chExt cx="0" cy="0"/>
        </a:xfrm>
      </p:grpSpPr>
      <p:sp>
        <p:nvSpPr>
          <p:cNvPr id="600" name="Google Shape;600;g1345027217e_1_24:notes">
            <a:extLst>
              <a:ext uri="{FF2B5EF4-FFF2-40B4-BE49-F238E27FC236}">
                <a16:creationId xmlns:a16="http://schemas.microsoft.com/office/drawing/2014/main" id="{230CEF39-9206-118B-BC43-12342DE156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1345027217e_1_24:notes">
            <a:extLst>
              <a:ext uri="{FF2B5EF4-FFF2-40B4-BE49-F238E27FC236}">
                <a16:creationId xmlns:a16="http://schemas.microsoft.com/office/drawing/2014/main" id="{5F504883-AB87-C608-BA2B-C5B30E1B8CC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602" name="Google Shape;602;g1345027217e_1_24:notes">
            <a:extLst>
              <a:ext uri="{FF2B5EF4-FFF2-40B4-BE49-F238E27FC236}">
                <a16:creationId xmlns:a16="http://schemas.microsoft.com/office/drawing/2014/main" id="{D01A6A36-D8BC-825E-5544-6C8C44EEAB5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7497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F21CCAF1-20D4-C4C6-CB8C-F4B6EF87310C}"/>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85E2D2BE-6008-E826-D9DC-915C933C5A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0E298C65-3392-FE74-FF8C-3A888A14354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26A4236C-BFFF-0790-B0DC-D70F8B3A378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74431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a:extLst>
            <a:ext uri="{FF2B5EF4-FFF2-40B4-BE49-F238E27FC236}">
              <a16:creationId xmlns:a16="http://schemas.microsoft.com/office/drawing/2014/main" id="{C161270B-D43C-3ECC-AE3F-724CD00B49D1}"/>
            </a:ext>
          </a:extLst>
        </p:cNvPr>
        <p:cNvGrpSpPr/>
        <p:nvPr/>
      </p:nvGrpSpPr>
      <p:grpSpPr>
        <a:xfrm>
          <a:off x="0" y="0"/>
          <a:ext cx="0" cy="0"/>
          <a:chOff x="0" y="0"/>
          <a:chExt cx="0" cy="0"/>
        </a:xfrm>
      </p:grpSpPr>
      <p:sp>
        <p:nvSpPr>
          <p:cNvPr id="634" name="Google Shape;634;g12f261aa162_0_337:notes">
            <a:extLst>
              <a:ext uri="{FF2B5EF4-FFF2-40B4-BE49-F238E27FC236}">
                <a16:creationId xmlns:a16="http://schemas.microsoft.com/office/drawing/2014/main" id="{B3766C87-7C8F-A697-97E5-50066182DB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12f261aa162_0_337:notes">
            <a:extLst>
              <a:ext uri="{FF2B5EF4-FFF2-40B4-BE49-F238E27FC236}">
                <a16:creationId xmlns:a16="http://schemas.microsoft.com/office/drawing/2014/main" id="{33E27B0A-893A-A9BA-5A47-B13AE4D7799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12f261aa162_0_337:notes">
            <a:extLst>
              <a:ext uri="{FF2B5EF4-FFF2-40B4-BE49-F238E27FC236}">
                <a16:creationId xmlns:a16="http://schemas.microsoft.com/office/drawing/2014/main" id="{600F5AA0-142E-1B2A-10CC-912AD491CB5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1020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F0DCA7E9-FB1D-2F20-DE7C-3D9109E2F68C}"/>
            </a:ext>
          </a:extLst>
        </p:cNvPr>
        <p:cNvGrpSpPr/>
        <p:nvPr/>
      </p:nvGrpSpPr>
      <p:grpSpPr>
        <a:xfrm>
          <a:off x="0" y="0"/>
          <a:ext cx="0" cy="0"/>
          <a:chOff x="0" y="0"/>
          <a:chExt cx="0" cy="0"/>
        </a:xfrm>
      </p:grpSpPr>
      <p:sp>
        <p:nvSpPr>
          <p:cNvPr id="522" name="Google Shape;522;g12f4e1b70b9_0_0:notes">
            <a:extLst>
              <a:ext uri="{FF2B5EF4-FFF2-40B4-BE49-F238E27FC236}">
                <a16:creationId xmlns:a16="http://schemas.microsoft.com/office/drawing/2014/main" id="{C367FF27-AD81-3255-DFC6-DECDAB7114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2f4e1b70b9_0_0:notes">
            <a:extLst>
              <a:ext uri="{FF2B5EF4-FFF2-40B4-BE49-F238E27FC236}">
                <a16:creationId xmlns:a16="http://schemas.microsoft.com/office/drawing/2014/main" id="{0887E030-F2D6-5366-A59C-67EE3DDDC33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524" name="Google Shape;524;g12f4e1b70b9_0_0:notes">
            <a:extLst>
              <a:ext uri="{FF2B5EF4-FFF2-40B4-BE49-F238E27FC236}">
                <a16:creationId xmlns:a16="http://schemas.microsoft.com/office/drawing/2014/main" id="{359FC1DB-B81B-CB83-A1B4-F482E7F96DC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9746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a:extLst>
            <a:ext uri="{FF2B5EF4-FFF2-40B4-BE49-F238E27FC236}">
              <a16:creationId xmlns:a16="http://schemas.microsoft.com/office/drawing/2014/main" id="{5F201A71-982D-48B0-6005-BC4F083137C1}"/>
            </a:ext>
          </a:extLst>
        </p:cNvPr>
        <p:cNvGrpSpPr/>
        <p:nvPr/>
      </p:nvGrpSpPr>
      <p:grpSpPr>
        <a:xfrm>
          <a:off x="0" y="0"/>
          <a:ext cx="0" cy="0"/>
          <a:chOff x="0" y="0"/>
          <a:chExt cx="0" cy="0"/>
        </a:xfrm>
      </p:grpSpPr>
      <p:sp>
        <p:nvSpPr>
          <p:cNvPr id="625" name="Google Shape;625;g1352e3c3f49_1_0:notes">
            <a:extLst>
              <a:ext uri="{FF2B5EF4-FFF2-40B4-BE49-F238E27FC236}">
                <a16:creationId xmlns:a16="http://schemas.microsoft.com/office/drawing/2014/main" id="{5B8C2F21-3BC8-48D9-D859-4629F9A176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1352e3c3f49_1_0:notes">
            <a:extLst>
              <a:ext uri="{FF2B5EF4-FFF2-40B4-BE49-F238E27FC236}">
                <a16:creationId xmlns:a16="http://schemas.microsoft.com/office/drawing/2014/main" id="{8E5E507E-6CA1-E029-8307-CF40C0EDF78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200">
                <a:ea typeface="Tahoma" panose="020B0604030504040204" pitchFamily="34" charset="0"/>
                <a:cs typeface="Tahoma" panose="020B0604030504040204" pitchFamily="34" charset="0"/>
              </a:rPr>
              <a:t>This is an overview of why QI is important – and it isn't just about funding requirements.</a:t>
            </a:r>
          </a:p>
          <a:p>
            <a:r>
              <a:rPr lang="en-US" sz="1200">
                <a:ea typeface="Tahoma" panose="020B0604030504040204" pitchFamily="34" charset="0"/>
                <a:cs typeface="Tahoma" panose="020B0604030504040204" pitchFamily="34" charset="0"/>
              </a:rPr>
              <a:t>It really does impact the quality of your programming and the services provided to residents/clients.</a:t>
            </a:r>
          </a:p>
          <a:p>
            <a:r>
              <a:rPr lang="en-US" sz="1200">
                <a:ea typeface="Tahoma" panose="020B0604030504040204" pitchFamily="34" charset="0"/>
                <a:cs typeface="Tahoma" panose="020B0604030504040204" pitchFamily="34" charset="0"/>
              </a:rPr>
              <a:t>It does that by analyzing different aspects of your program – from beginning to end</a:t>
            </a:r>
          </a:p>
          <a:p>
            <a:r>
              <a:rPr lang="en-US" sz="1200">
                <a:ea typeface="Tahoma" panose="020B0604030504040204" pitchFamily="34" charset="0"/>
                <a:cs typeface="Tahoma" panose="020B0604030504040204" pitchFamily="34" charset="0"/>
              </a:rPr>
              <a:t>Provides a framework and structure to do the analysis and evaluations – which we’ll talk about here</a:t>
            </a:r>
          </a:p>
          <a:p>
            <a:r>
              <a:rPr lang="en-US" sz="1200">
                <a:ea typeface="Tahoma" panose="020B0604030504040204" pitchFamily="34" charset="0"/>
                <a:cs typeface="Tahoma" panose="020B0604030504040204" pitchFamily="34" charset="0"/>
              </a:rPr>
              <a:t>A quality improvement program can also keep programs moving forward in an ongoing manner.  As we’ve discussed, it isn’t just about setting up the program, but keeping it going.</a:t>
            </a:r>
          </a:p>
          <a:p>
            <a:pPr marL="0" lvl="0" indent="0" algn="l" rtl="0">
              <a:lnSpc>
                <a:spcPct val="100000"/>
              </a:lnSpc>
              <a:spcBef>
                <a:spcPts val="0"/>
              </a:spcBef>
              <a:spcAft>
                <a:spcPts val="0"/>
              </a:spcAft>
              <a:buSzPts val="1400"/>
              <a:buNone/>
            </a:pPr>
            <a:endParaRPr/>
          </a:p>
        </p:txBody>
      </p:sp>
      <p:sp>
        <p:nvSpPr>
          <p:cNvPr id="627" name="Google Shape;627;g1352e3c3f49_1_0:notes">
            <a:extLst>
              <a:ext uri="{FF2B5EF4-FFF2-40B4-BE49-F238E27FC236}">
                <a16:creationId xmlns:a16="http://schemas.microsoft.com/office/drawing/2014/main" id="{3AD47F22-9A6E-4795-616E-F00E7DEF82F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6059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g12f261aa162_0_296"/>
          <p:cNvSpPr>
            <a:spLocks noGrp="1"/>
          </p:cNvSpPr>
          <p:nvPr>
            <p:ph type="pic" idx="2"/>
          </p:nvPr>
        </p:nvSpPr>
        <p:spPr>
          <a:xfrm>
            <a:off x="0" y="0"/>
            <a:ext cx="12192000" cy="6858000"/>
          </a:xfrm>
          <a:prstGeom prst="rect">
            <a:avLst/>
          </a:prstGeom>
          <a:solidFill>
            <a:schemeClr val="lt1"/>
          </a:solidFill>
          <a:ln>
            <a:noFill/>
          </a:ln>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g12f261aa162_0_26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Click to edit Master title style</a:t>
            </a:r>
            <a:endParaRPr/>
          </a:p>
        </p:txBody>
      </p:sp>
      <p:sp>
        <p:nvSpPr>
          <p:cNvPr id="72" name="Google Shape;72;g12f261aa162_0_26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pPr lvl="0"/>
            <a:r>
              <a:rPr lang="en-US"/>
              <a:t>Click to edit Master text styles</a:t>
            </a:r>
          </a:p>
        </p:txBody>
      </p:sp>
      <p:sp>
        <p:nvSpPr>
          <p:cNvPr id="73" name="Google Shape;73;g12f261aa162_0_26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
        <p:cNvGrpSpPr/>
        <p:nvPr/>
      </p:nvGrpSpPr>
      <p:grpSpPr>
        <a:xfrm>
          <a:off x="0" y="0"/>
          <a:ext cx="0" cy="0"/>
          <a:chOff x="0" y="0"/>
          <a:chExt cx="0" cy="0"/>
        </a:xfrm>
      </p:grpSpPr>
      <p:sp>
        <p:nvSpPr>
          <p:cNvPr id="75" name="Google Shape;75;g12f261aa162_0_259"/>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76" name="Google Shape;76;g12f261aa162_0_25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g12f261aa162_0_27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Click to edit Master title style</a:t>
            </a:r>
            <a:endParaRPr/>
          </a:p>
        </p:txBody>
      </p:sp>
      <p:sp>
        <p:nvSpPr>
          <p:cNvPr id="79" name="Google Shape;79;g12f261aa162_0_27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
        <p:cNvGrpSpPr/>
        <p:nvPr/>
      </p:nvGrpSpPr>
      <p:grpSpPr>
        <a:xfrm>
          <a:off x="0" y="0"/>
          <a:ext cx="0" cy="0"/>
          <a:chOff x="0" y="0"/>
          <a:chExt cx="0" cy="0"/>
        </a:xfrm>
      </p:grpSpPr>
      <p:sp>
        <p:nvSpPr>
          <p:cNvPr id="81" name="Google Shape;81;g12f261aa162_0_287"/>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pPr lvl="0"/>
            <a:r>
              <a:rPr lang="en-US"/>
              <a:t>Click to edit Master text styles</a:t>
            </a:r>
          </a:p>
        </p:txBody>
      </p:sp>
      <p:sp>
        <p:nvSpPr>
          <p:cNvPr id="82" name="Google Shape;82;g12f261aa162_0_2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3"/>
        <p:cNvGrpSpPr/>
        <p:nvPr/>
      </p:nvGrpSpPr>
      <p:grpSpPr>
        <a:xfrm>
          <a:off x="0" y="0"/>
          <a:ext cx="0" cy="0"/>
          <a:chOff x="0" y="0"/>
          <a:chExt cx="0" cy="0"/>
        </a:xfrm>
      </p:grpSpPr>
      <p:sp>
        <p:nvSpPr>
          <p:cNvPr id="84" name="Google Shape;84;g12f261aa162_0_290"/>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85" name="Google Shape;85;g12f261aa162_0_290"/>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pPr lvl="0"/>
            <a:r>
              <a:rPr lang="en-US"/>
              <a:t>Click to edit Master text styles</a:t>
            </a:r>
          </a:p>
        </p:txBody>
      </p:sp>
      <p:sp>
        <p:nvSpPr>
          <p:cNvPr id="86" name="Google Shape;86;g12f261aa162_0_2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g12f261aa162_0_29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EE72-88D5-8362-ECBE-048D175E5B9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0CA3E7-7A48-181F-D798-D88307707F1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5" name="Picture Placeholder 4">
            <a:extLst>
              <a:ext uri="{FF2B5EF4-FFF2-40B4-BE49-F238E27FC236}">
                <a16:creationId xmlns:a16="http://schemas.microsoft.com/office/drawing/2014/main" id="{5886DE88-5520-4DB0-3FC2-9C6BD6FC4403}"/>
              </a:ext>
            </a:extLst>
          </p:cNvPr>
          <p:cNvSpPr>
            <a:spLocks noGrp="1"/>
          </p:cNvSpPr>
          <p:nvPr>
            <p:ph type="pic" sz="quarter" idx="11" hasCustomPrompt="1"/>
          </p:nvPr>
        </p:nvSpPr>
        <p:spPr>
          <a:xfrm>
            <a:off x="415925" y="1431925"/>
            <a:ext cx="11360150" cy="4786313"/>
          </a:xfrm>
        </p:spPr>
        <p:txBody>
          <a:bodyPr/>
          <a:lstStyle>
            <a:lvl1pPr>
              <a:defRPr/>
            </a:lvl1pPr>
          </a:lstStyle>
          <a:p>
            <a:r>
              <a:rPr lang="en-US"/>
              <a:t>Insert picture of state map</a:t>
            </a:r>
          </a:p>
        </p:txBody>
      </p:sp>
    </p:spTree>
    <p:extLst>
      <p:ext uri="{BB962C8B-B14F-4D97-AF65-F5344CB8AC3E}">
        <p14:creationId xmlns:p14="http://schemas.microsoft.com/office/powerpoint/2010/main" val="206556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
        <p:cNvGrpSpPr/>
        <p:nvPr/>
      </p:nvGrpSpPr>
      <p:grpSpPr>
        <a:xfrm>
          <a:off x="0" y="0"/>
          <a:ext cx="0" cy="0"/>
          <a:chOff x="0" y="0"/>
          <a:chExt cx="0" cy="0"/>
        </a:xfrm>
      </p:grpSpPr>
      <p:sp>
        <p:nvSpPr>
          <p:cNvPr id="16" name="Google Shape;16;g12f261aa162_0_298"/>
          <p:cNvSpPr>
            <a:spLocks noGrp="1"/>
          </p:cNvSpPr>
          <p:nvPr>
            <p:ph type="pic" idx="2"/>
          </p:nvPr>
        </p:nvSpPr>
        <p:spPr>
          <a:xfrm>
            <a:off x="914401" y="0"/>
            <a:ext cx="8305800" cy="3429000"/>
          </a:xfrm>
          <a:prstGeom prst="rect">
            <a:avLst/>
          </a:prstGeom>
          <a:solidFill>
            <a:schemeClr val="lt1"/>
          </a:solidFill>
          <a:ln>
            <a:noFill/>
          </a:ln>
        </p:spPr>
        <p:txBody>
          <a:bodyPr/>
          <a:lstStyle/>
          <a:p>
            <a:r>
              <a:rPr lang="en-US"/>
              <a:t>Click icon to add picture</a:t>
            </a:r>
          </a:p>
        </p:txBody>
      </p:sp>
      <p:sp>
        <p:nvSpPr>
          <p:cNvPr id="17" name="Google Shape;17;g12f261aa162_0_298"/>
          <p:cNvSpPr>
            <a:spLocks noGrp="1"/>
          </p:cNvSpPr>
          <p:nvPr>
            <p:ph type="pic" idx="3"/>
          </p:nvPr>
        </p:nvSpPr>
        <p:spPr>
          <a:xfrm>
            <a:off x="1" y="2138900"/>
            <a:ext cx="5067300" cy="4719000"/>
          </a:xfrm>
          <a:prstGeom prst="rect">
            <a:avLst/>
          </a:prstGeom>
          <a:solidFill>
            <a:schemeClr val="lt1"/>
          </a:solidFill>
          <a:ln>
            <a:noFill/>
          </a:ln>
        </p:spPr>
        <p:txBody>
          <a:bodyPr/>
          <a:lstStyle/>
          <a:p>
            <a:r>
              <a:rPr lang="en-US"/>
              <a:t>Click icon to add picture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8"/>
        <p:cNvGrpSpPr/>
        <p:nvPr/>
      </p:nvGrpSpPr>
      <p:grpSpPr>
        <a:xfrm>
          <a:off x="0" y="0"/>
          <a:ext cx="0" cy="0"/>
          <a:chOff x="0" y="0"/>
          <a:chExt cx="0" cy="0"/>
        </a:xfrm>
      </p:grpSpPr>
      <p:sp>
        <p:nvSpPr>
          <p:cNvPr id="19" name="Google Shape;19;g12f261aa162_0_309"/>
          <p:cNvSpPr>
            <a:spLocks noGrp="1"/>
          </p:cNvSpPr>
          <p:nvPr>
            <p:ph type="pic" idx="2"/>
          </p:nvPr>
        </p:nvSpPr>
        <p:spPr>
          <a:xfrm>
            <a:off x="5067300" y="1"/>
            <a:ext cx="2057400" cy="3429000"/>
          </a:xfrm>
          <a:prstGeom prst="rect">
            <a:avLst/>
          </a:prstGeom>
          <a:solidFill>
            <a:schemeClr val="lt1"/>
          </a:solidFill>
          <a:ln>
            <a:noFill/>
          </a:ln>
        </p:spPr>
        <p:txBody>
          <a:bodyPr/>
          <a:lstStyle/>
          <a:p>
            <a:r>
              <a:rPr lang="en-US"/>
              <a:t>Click icon to add picture</a:t>
            </a:r>
          </a:p>
        </p:txBody>
      </p:sp>
      <p:sp>
        <p:nvSpPr>
          <p:cNvPr id="20" name="Google Shape;20;g12f261aa162_0_309"/>
          <p:cNvSpPr>
            <a:spLocks noGrp="1"/>
          </p:cNvSpPr>
          <p:nvPr>
            <p:ph type="pic" idx="3"/>
          </p:nvPr>
        </p:nvSpPr>
        <p:spPr>
          <a:xfrm>
            <a:off x="5067300" y="3429000"/>
            <a:ext cx="2057400" cy="3429000"/>
          </a:xfrm>
          <a:prstGeom prst="rect">
            <a:avLst/>
          </a:prstGeom>
          <a:solidFill>
            <a:schemeClr val="lt1"/>
          </a:solidFill>
          <a:ln>
            <a:noFill/>
          </a:ln>
        </p:spPr>
        <p:txBody>
          <a:bodyPr/>
          <a:lstStyle/>
          <a:p>
            <a:r>
              <a:rPr lang="en-US"/>
              <a:t>Click icon to add picture</a:t>
            </a:r>
          </a:p>
        </p:txBody>
      </p:sp>
      <p:sp>
        <p:nvSpPr>
          <p:cNvPr id="21" name="Google Shape;21;g12f261aa162_0_309"/>
          <p:cNvSpPr>
            <a:spLocks noGrp="1"/>
          </p:cNvSpPr>
          <p:nvPr>
            <p:ph type="pic" idx="4"/>
          </p:nvPr>
        </p:nvSpPr>
        <p:spPr>
          <a:xfrm>
            <a:off x="7124700" y="3429000"/>
            <a:ext cx="2095500" cy="3429000"/>
          </a:xfrm>
          <a:prstGeom prst="rect">
            <a:avLst/>
          </a:prstGeom>
          <a:solidFill>
            <a:schemeClr val="lt1"/>
          </a:solidFill>
          <a:ln>
            <a:noFill/>
          </a:ln>
        </p:spPr>
        <p:txBody>
          <a:bodyPr/>
          <a:lstStyle/>
          <a:p>
            <a:r>
              <a:rPr lang="en-US"/>
              <a:t>Click icon to add picture</a:t>
            </a:r>
          </a:p>
        </p:txBody>
      </p:sp>
      <p:sp>
        <p:nvSpPr>
          <p:cNvPr id="22" name="Google Shape;22;g12f261aa162_0_309"/>
          <p:cNvSpPr>
            <a:spLocks noGrp="1"/>
          </p:cNvSpPr>
          <p:nvPr>
            <p:ph type="pic" idx="5"/>
          </p:nvPr>
        </p:nvSpPr>
        <p:spPr>
          <a:xfrm>
            <a:off x="7124700" y="1354016"/>
            <a:ext cx="2095500" cy="2075100"/>
          </a:xfrm>
          <a:prstGeom prst="rect">
            <a:avLst/>
          </a:prstGeom>
          <a:solidFill>
            <a:schemeClr val="lt1"/>
          </a:solidFill>
          <a:ln>
            <a:noFill/>
          </a:ln>
        </p:spPr>
        <p:txBody>
          <a:bodyPr/>
          <a:lstStyle/>
          <a:p>
            <a:r>
              <a:rPr lang="en-US"/>
              <a:t>Click icon to add picture</a:t>
            </a:r>
          </a:p>
        </p:txBody>
      </p:sp>
      <p:sp>
        <p:nvSpPr>
          <p:cNvPr id="23" name="Google Shape;23;g12f261aa162_0_309"/>
          <p:cNvSpPr>
            <a:spLocks noGrp="1"/>
          </p:cNvSpPr>
          <p:nvPr>
            <p:ph type="pic" idx="6"/>
          </p:nvPr>
        </p:nvSpPr>
        <p:spPr>
          <a:xfrm>
            <a:off x="9220200" y="1354016"/>
            <a:ext cx="2057400" cy="2075100"/>
          </a:xfrm>
          <a:prstGeom prst="rect">
            <a:avLst/>
          </a:prstGeom>
          <a:solidFill>
            <a:schemeClr val="lt1"/>
          </a:solidFill>
          <a:ln>
            <a:noFill/>
          </a:ln>
        </p:spPr>
        <p:txBody>
          <a:bodyPr/>
          <a:lstStyle/>
          <a:p>
            <a:r>
              <a:rPr lang="en-US"/>
              <a:t>Click icon to add picture</a:t>
            </a:r>
          </a:p>
        </p:txBody>
      </p:sp>
      <p:sp>
        <p:nvSpPr>
          <p:cNvPr id="24" name="Google Shape;24;g12f261aa162_0_309"/>
          <p:cNvSpPr>
            <a:spLocks noGrp="1"/>
          </p:cNvSpPr>
          <p:nvPr>
            <p:ph type="pic" idx="7"/>
          </p:nvPr>
        </p:nvSpPr>
        <p:spPr>
          <a:xfrm>
            <a:off x="2971800" y="1354015"/>
            <a:ext cx="2095500" cy="3807000"/>
          </a:xfrm>
          <a:prstGeom prst="rect">
            <a:avLst/>
          </a:prstGeom>
          <a:solidFill>
            <a:schemeClr val="lt1"/>
          </a:solidFill>
          <a:ln>
            <a:noFill/>
          </a:ln>
        </p:spPr>
        <p:txBody>
          <a:bodyPr/>
          <a:lstStyle/>
          <a:p>
            <a:r>
              <a:rPr lang="en-US"/>
              <a:t>Click icon to add picture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g12f261aa162_0_328"/>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8" name="Google Shape;38;g12f261aa162_0_3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accent5"/>
              </a:buClr>
              <a:buSzPts val="1800"/>
              <a:buChar char="•"/>
              <a:defRPr/>
            </a:lvl2pPr>
            <a:lvl3pPr marL="1371600" lvl="2" indent="-342900" algn="l">
              <a:lnSpc>
                <a:spcPct val="90000"/>
              </a:lnSpc>
              <a:spcBef>
                <a:spcPts val="500"/>
              </a:spcBef>
              <a:spcAft>
                <a:spcPts val="0"/>
              </a:spcAft>
              <a:buClr>
                <a:schemeClr val="accent3"/>
              </a:buClr>
              <a:buSzPts val="1800"/>
              <a:buChar char="•"/>
              <a:defRPr/>
            </a:lvl3pPr>
            <a:lvl4pPr marL="1828800" lvl="3" indent="-342900" algn="l">
              <a:lnSpc>
                <a:spcPct val="90000"/>
              </a:lnSpc>
              <a:spcBef>
                <a:spcPts val="500"/>
              </a:spcBef>
              <a:spcAft>
                <a:spcPts val="0"/>
              </a:spcAft>
              <a:buClr>
                <a:schemeClr val="lt2"/>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g12f261aa162_0_278"/>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r>
              <a:rPr lang="en-US"/>
              <a:t>Click to edit Master title style</a:t>
            </a:r>
            <a:endParaRPr/>
          </a:p>
        </p:txBody>
      </p:sp>
      <p:sp>
        <p:nvSpPr>
          <p:cNvPr id="41" name="Google Shape;41;g12f261aa162_0_27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g12f261aa162_0_28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12f261aa162_0_281"/>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r>
              <a:rPr lang="en-US"/>
              <a:t>Click to edit Master title style</a:t>
            </a:r>
            <a:endParaRPr/>
          </a:p>
        </p:txBody>
      </p:sp>
      <p:sp>
        <p:nvSpPr>
          <p:cNvPr id="45" name="Google Shape;45;g12f261aa162_0_281"/>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
        <p:nvSpPr>
          <p:cNvPr id="46" name="Google Shape;46;g12f261aa162_0_281"/>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pPr lvl="0"/>
            <a:r>
              <a:rPr lang="en-US"/>
              <a:t>Click to edit Master text styles</a:t>
            </a:r>
          </a:p>
        </p:txBody>
      </p:sp>
      <p:sp>
        <p:nvSpPr>
          <p:cNvPr id="47" name="Google Shape;47;g12f261aa162_0_28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48"/>
        <p:cNvGrpSpPr/>
        <p:nvPr/>
      </p:nvGrpSpPr>
      <p:grpSpPr>
        <a:xfrm>
          <a:off x="0" y="0"/>
          <a:ext cx="0" cy="0"/>
          <a:chOff x="0" y="0"/>
          <a:chExt cx="0" cy="0"/>
        </a:xfrm>
      </p:grpSpPr>
      <p:sp>
        <p:nvSpPr>
          <p:cNvPr id="49" name="Google Shape;49;g12f261aa162_0_316"/>
          <p:cNvSpPr>
            <a:spLocks noGrp="1"/>
          </p:cNvSpPr>
          <p:nvPr>
            <p:ph type="pic" idx="2"/>
          </p:nvPr>
        </p:nvSpPr>
        <p:spPr>
          <a:xfrm>
            <a:off x="0" y="0"/>
            <a:ext cx="2971800" cy="6858000"/>
          </a:xfrm>
          <a:prstGeom prst="rect">
            <a:avLst/>
          </a:prstGeom>
          <a:solidFill>
            <a:schemeClr val="lt1"/>
          </a:solidFill>
          <a:ln>
            <a:noFill/>
          </a:ln>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0"/>
        <p:cNvGrpSpPr/>
        <p:nvPr/>
      </p:nvGrpSpPr>
      <p:grpSpPr>
        <a:xfrm>
          <a:off x="0" y="0"/>
          <a:ext cx="0" cy="0"/>
          <a:chOff x="0" y="0"/>
          <a:chExt cx="0" cy="0"/>
        </a:xfrm>
      </p:grpSpPr>
      <p:sp>
        <p:nvSpPr>
          <p:cNvPr id="51" name="Google Shape;51;g12f261aa162_0_274"/>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r>
              <a:rPr lang="en-US"/>
              <a:t>Click to edit Master title style</a:t>
            </a:r>
            <a:endParaRPr/>
          </a:p>
        </p:txBody>
      </p:sp>
      <p:sp>
        <p:nvSpPr>
          <p:cNvPr id="52" name="Google Shape;52;g12f261aa162_0_274"/>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pPr lvl="0"/>
            <a:r>
              <a:rPr lang="en-US"/>
              <a:t>Click to edit Master text styles</a:t>
            </a:r>
          </a:p>
        </p:txBody>
      </p:sp>
      <p:sp>
        <p:nvSpPr>
          <p:cNvPr id="53" name="Google Shape;53;g12f261aa162_0_27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g12f261aa162_0_255"/>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r>
              <a:rPr lang="en-US"/>
              <a:t>Click to edit Master title style</a:t>
            </a:r>
            <a:endParaRPr/>
          </a:p>
        </p:txBody>
      </p:sp>
      <p:sp>
        <p:nvSpPr>
          <p:cNvPr id="68" name="Google Shape;68;g12f261aa162_0_255"/>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r>
              <a:rPr lang="en-US"/>
              <a:t>Click to edit Master subtitle style</a:t>
            </a:r>
            <a:endParaRPr/>
          </a:p>
        </p:txBody>
      </p:sp>
      <p:sp>
        <p:nvSpPr>
          <p:cNvPr id="69" name="Google Shape;69;g12f261aa162_0_25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2f261aa162_0_25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4400"/>
              <a:buFont typeface="Montserrat ExtraBold"/>
              <a:buNone/>
              <a:defRPr sz="44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12f261aa162_0_25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1pPr>
            <a:lvl2pPr marL="914400" marR="0" lvl="1"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2pPr>
            <a:lvl3pPr marL="1371600" marR="0" lvl="2"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3pPr>
            <a:lvl4pPr marL="1828800" marR="0" lvl="3"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4pPr>
            <a:lvl5pPr marL="2286000" marR="0" lvl="4"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5pPr>
            <a:lvl6pPr marL="2743200" marR="0" lvl="5"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6pPr>
            <a:lvl7pPr marL="3200400" marR="0" lvl="6"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7pPr>
            <a:lvl8pPr marL="3657600" marR="0" lvl="7"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8pPr>
            <a:lvl9pPr marL="4114800" marR="0" lvl="8" indent="-342900" algn="l" rtl="0">
              <a:lnSpc>
                <a:spcPct val="115000"/>
              </a:lnSpc>
              <a:spcBef>
                <a:spcPts val="0"/>
              </a:spcBef>
              <a:spcAft>
                <a:spcPts val="0"/>
              </a:spcAft>
              <a:buClr>
                <a:schemeClr val="dk2"/>
              </a:buClr>
              <a:buSzPts val="1800"/>
              <a:buFont typeface="Montserrat"/>
              <a:buChar char="■"/>
              <a:defRPr sz="1800" b="0" i="0" u="none" strike="noStrike" cap="none">
                <a:solidFill>
                  <a:schemeClr val="dk2"/>
                </a:solidFill>
                <a:latin typeface="Montserrat"/>
                <a:ea typeface="Montserrat"/>
                <a:cs typeface="Montserrat"/>
                <a:sym typeface="Montserrat"/>
              </a:defRPr>
            </a:lvl9pPr>
          </a:lstStyle>
          <a:p>
            <a:endParaRPr/>
          </a:p>
        </p:txBody>
      </p:sp>
      <p:sp>
        <p:nvSpPr>
          <p:cNvPr id="12" name="Google Shape;12;g12f261aa162_0_25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7" r:id="rId6"/>
    <p:sldLayoutId id="2147483658" r:id="rId7"/>
    <p:sldLayoutId id="2147483659" r:id="rId8"/>
    <p:sldLayoutId id="2147483663" r:id="rId9"/>
    <p:sldLayoutId id="2147483664" r:id="rId10"/>
    <p:sldLayoutId id="2147483665" r:id="rId11"/>
    <p:sldLayoutId id="2147483666" r:id="rId12"/>
    <p:sldLayoutId id="2147483667" r:id="rId13"/>
    <p:sldLayoutId id="2147483668" r:id="rId14"/>
    <p:sldLayoutId id="2147483669" r:id="rId15"/>
    <p:sldLayoutId id="2147483676" r:id="rId1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microsoft.com/office/2018/10/relationships/comments" Target="../comments/modernComment_18D_A2A97730.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srainternational.org/blogs/srai-news/2025/03/14/seven-basic-elements-successful-compliance-program" TargetMode="External"/><Relationship Id="rId5" Type="http://schemas.openxmlformats.org/officeDocument/2006/relationships/image" Target="../media/image1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2C1_2409187F.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18/10/relationships/comments" Target="../comments/modernComment_18F_D6C84A6D.xml"/><Relationship Id="rId7" Type="http://schemas.openxmlformats.org/officeDocument/2006/relationships/image" Target="../media/image21.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svg"/><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9A_21D4DCE5.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hyperlink" Target="https://apps.legislature.ky.gov/law/kar/titles/907/016/015/"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hyperlink" Target="https://insights.csh.org/kentucky-medicaid-academy"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hyperlink" Target="https://www.chfs.ky.gov/agencies/dms/DMSMCOReports/2025%20FY%20Comprehensive%20Evaluation%20Summary.pdf" TargetMode="External"/></Relationships>
</file>

<file path=ppt/slides/_rels/slide3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1.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hyperlink" Target="https://www.csh.org/resource/quality-supportive-housing-standard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7B_5E53D9BE.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7.sv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sv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2.emf"/></Relationships>
</file>

<file path=ppt/slides/_rels/slide4.xml.rels><?xml version="1.0" encoding="UTF-8" standalone="yes"?>
<Relationships xmlns="http://schemas.openxmlformats.org/package/2006/relationships"><Relationship Id="rId2" Type="http://schemas.openxmlformats.org/officeDocument/2006/relationships/hyperlink" Target="https://insights.csh.org/kentucky-medicaid-academy"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csh-org.zoom.us/j/87401139749?pwd=b0txjUsbWOxbifa7wpAJNWRRnNIWKw.1" TargetMode="External"/><Relationship Id="rId5" Type="http://schemas.openxmlformats.org/officeDocument/2006/relationships/hyperlink" Target="https://csh-org.zoom.us/j/84928386222?pwd=h8Fww3w4ousoBxaUBv2PBa5AoxhWtG.1"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lin ang="5400012" scaled="0"/>
        </a:gradFill>
        <a:effectLst/>
      </p:bgPr>
    </p:bg>
    <p:spTree>
      <p:nvGrpSpPr>
        <p:cNvPr id="1" name="Shape 119"/>
        <p:cNvGrpSpPr/>
        <p:nvPr/>
      </p:nvGrpSpPr>
      <p:grpSpPr>
        <a:xfrm>
          <a:off x="0" y="0"/>
          <a:ext cx="0" cy="0"/>
          <a:chOff x="0" y="0"/>
          <a:chExt cx="0" cy="0"/>
        </a:xfrm>
      </p:grpSpPr>
      <p:pic>
        <p:nvPicPr>
          <p:cNvPr id="120" name="Google Shape;120;p1"/>
          <p:cNvPicPr preferRelativeResize="0"/>
          <p:nvPr/>
        </p:nvPicPr>
        <p:blipFill rotWithShape="1">
          <a:blip r:embed="rId3">
            <a:alphaModFix/>
          </a:blip>
          <a:srcRect/>
          <a:stretch/>
        </p:blipFill>
        <p:spPr>
          <a:xfrm>
            <a:off x="0" y="0"/>
            <a:ext cx="12469555" cy="7014125"/>
          </a:xfrm>
          <a:prstGeom prst="rect">
            <a:avLst/>
          </a:prstGeom>
          <a:noFill/>
          <a:ln>
            <a:noFill/>
          </a:ln>
        </p:spPr>
      </p:pic>
      <p:sp>
        <p:nvSpPr>
          <p:cNvPr id="121" name="Google Shape;121;p1"/>
          <p:cNvSpPr/>
          <p:nvPr/>
        </p:nvSpPr>
        <p:spPr>
          <a:xfrm>
            <a:off x="0" y="125"/>
            <a:ext cx="12469500" cy="7014000"/>
          </a:xfrm>
          <a:prstGeom prst="rect">
            <a:avLst/>
          </a:prstGeom>
          <a:solidFill>
            <a:srgbClr val="000000">
              <a:alpha val="2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22" name="Google Shape;122;p1"/>
          <p:cNvSpPr txBox="1"/>
          <p:nvPr/>
        </p:nvSpPr>
        <p:spPr>
          <a:xfrm>
            <a:off x="870045" y="3265382"/>
            <a:ext cx="8305800" cy="1920485"/>
          </a:xfrm>
          <a:prstGeom prst="rect">
            <a:avLst/>
          </a:prstGeom>
          <a:noFill/>
          <a:ln>
            <a:noFill/>
          </a:ln>
        </p:spPr>
        <p:txBody>
          <a:bodyPr spcFirstLastPara="1" wrap="square" lIns="0" tIns="45700" rIns="0" bIns="45700" anchor="t" anchorCtr="0">
            <a:spAutoFit/>
          </a:bodyPr>
          <a:lstStyle/>
          <a:p>
            <a:pPr>
              <a:lnSpc>
                <a:spcPct val="90000"/>
              </a:lnSpc>
              <a:buSzPts val="4400"/>
            </a:pPr>
            <a:r>
              <a:rPr lang="en-US" sz="4400">
                <a:solidFill>
                  <a:schemeClr val="lt1"/>
                </a:solidFill>
                <a:latin typeface="Arial Black"/>
                <a:ea typeface="Arial Black"/>
                <a:cs typeface="Arial Black"/>
                <a:sym typeface="Arial Black"/>
              </a:rPr>
              <a:t>Medicaid Academy: Kentucky</a:t>
            </a:r>
            <a:r>
              <a:rPr lang="en-US" sz="4400">
                <a:solidFill>
                  <a:srgbClr val="E69138"/>
                </a:solidFill>
                <a:latin typeface="Arial Black"/>
                <a:ea typeface="Arial Black"/>
                <a:cs typeface="Arial Black"/>
                <a:sym typeface="Arial Black"/>
              </a:rPr>
              <a:t> 1915(</a:t>
            </a:r>
            <a:r>
              <a:rPr lang="en-US" sz="4400" err="1">
                <a:solidFill>
                  <a:srgbClr val="E69138"/>
                </a:solidFill>
                <a:latin typeface="Arial Black"/>
                <a:ea typeface="Arial Black"/>
                <a:cs typeface="Arial Black"/>
                <a:sym typeface="Arial Black"/>
              </a:rPr>
              <a:t>i</a:t>
            </a:r>
            <a:r>
              <a:rPr lang="en-US" sz="4400">
                <a:solidFill>
                  <a:srgbClr val="E69138"/>
                </a:solidFill>
                <a:latin typeface="Arial Black"/>
                <a:ea typeface="Arial Black"/>
                <a:cs typeface="Arial Black"/>
                <a:sym typeface="Arial Black"/>
              </a:rPr>
              <a:t>) RISE Initi</a:t>
            </a:r>
            <a:r>
              <a:rPr lang="en-US" sz="4000">
                <a:solidFill>
                  <a:srgbClr val="E69138"/>
                </a:solidFill>
                <a:latin typeface="Arial Black"/>
                <a:ea typeface="Arial Black"/>
                <a:cs typeface="Arial Black"/>
                <a:sym typeface="Arial Black"/>
              </a:rPr>
              <a:t>ative </a:t>
            </a:r>
            <a:endParaRPr lang="en-US" sz="4000">
              <a:latin typeface="Arial Black"/>
              <a:ea typeface="Arial Black"/>
              <a:cs typeface="Arial Black"/>
              <a:sym typeface="Arial Black"/>
            </a:endParaRPr>
          </a:p>
        </p:txBody>
      </p:sp>
      <p:sp>
        <p:nvSpPr>
          <p:cNvPr id="123" name="Google Shape;123;p1"/>
          <p:cNvSpPr txBox="1"/>
          <p:nvPr/>
        </p:nvSpPr>
        <p:spPr>
          <a:xfrm>
            <a:off x="870045" y="5185930"/>
            <a:ext cx="10692580" cy="1012545"/>
          </a:xfrm>
          <a:prstGeom prst="rect">
            <a:avLst/>
          </a:prstGeom>
          <a:noFill/>
          <a:ln>
            <a:noFill/>
          </a:ln>
        </p:spPr>
        <p:txBody>
          <a:bodyPr spcFirstLastPara="1" wrap="square" lIns="0" tIns="45700" rIns="0" bIns="45700" anchor="t" anchorCtr="0">
            <a:spAutoFit/>
          </a:bodyPr>
          <a:lstStyle/>
          <a:p>
            <a:pPr marL="0" marR="0" lvl="0" indent="0" algn="l" rtl="0">
              <a:lnSpc>
                <a:spcPct val="130000"/>
              </a:lnSpc>
              <a:spcBef>
                <a:spcPts val="0"/>
              </a:spcBef>
              <a:spcAft>
                <a:spcPts val="0"/>
              </a:spcAft>
              <a:buClr>
                <a:srgbClr val="000000"/>
              </a:buClr>
              <a:buSzPts val="1400"/>
              <a:buFont typeface="Arial"/>
              <a:buNone/>
            </a:pPr>
            <a:r>
              <a:rPr lang="en-US" sz="2300" b="0" i="0" u="none" strike="noStrike" cap="none">
                <a:solidFill>
                  <a:schemeClr val="lt1"/>
                </a:solidFill>
                <a:latin typeface="Arial"/>
                <a:ea typeface="Arial"/>
                <a:cs typeface="Arial"/>
                <a:sym typeface="Arial"/>
              </a:rPr>
              <a:t>Session 6: Compliance, Quality Assurance, and Improvement</a:t>
            </a:r>
          </a:p>
          <a:p>
            <a:pPr marL="0" marR="0" lvl="0" indent="0" algn="l" rtl="0">
              <a:lnSpc>
                <a:spcPct val="130000"/>
              </a:lnSpc>
              <a:spcBef>
                <a:spcPts val="0"/>
              </a:spcBef>
              <a:spcAft>
                <a:spcPts val="0"/>
              </a:spcAft>
              <a:buClr>
                <a:srgbClr val="000000"/>
              </a:buClr>
              <a:buSzPts val="1400"/>
              <a:buFont typeface="Arial"/>
              <a:buNone/>
            </a:pPr>
            <a:endParaRPr sz="2300" b="0" i="0" u="none" strike="noStrike" cap="none">
              <a:solidFill>
                <a:srgbClr val="000000"/>
              </a:solidFill>
              <a:latin typeface="Arial"/>
              <a:ea typeface="Arial"/>
              <a:cs typeface="Arial"/>
              <a:sym typeface="Arial"/>
            </a:endParaRPr>
          </a:p>
        </p:txBody>
      </p:sp>
      <p:pic>
        <p:nvPicPr>
          <p:cNvPr id="124" name="Google Shape;124;p1"/>
          <p:cNvPicPr preferRelativeResize="0"/>
          <p:nvPr/>
        </p:nvPicPr>
        <p:blipFill rotWithShape="1">
          <a:blip r:embed="rId4">
            <a:alphaModFix/>
          </a:blip>
          <a:srcRect/>
          <a:stretch/>
        </p:blipFill>
        <p:spPr>
          <a:xfrm>
            <a:off x="327950" y="276226"/>
            <a:ext cx="2334402" cy="1311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25">
          <a:extLst>
            <a:ext uri="{FF2B5EF4-FFF2-40B4-BE49-F238E27FC236}">
              <a16:creationId xmlns:a16="http://schemas.microsoft.com/office/drawing/2014/main" id="{7928D28A-B54E-97BD-B052-B9917F65E652}"/>
            </a:ext>
          </a:extLst>
        </p:cNvPr>
        <p:cNvGrpSpPr/>
        <p:nvPr/>
      </p:nvGrpSpPr>
      <p:grpSpPr>
        <a:xfrm>
          <a:off x="0" y="0"/>
          <a:ext cx="0" cy="0"/>
          <a:chOff x="0" y="0"/>
          <a:chExt cx="0" cy="0"/>
        </a:xfrm>
      </p:grpSpPr>
      <p:sp>
        <p:nvSpPr>
          <p:cNvPr id="526" name="Google Shape;526;g12f4e1b70b9_0_0">
            <a:extLst>
              <a:ext uri="{FF2B5EF4-FFF2-40B4-BE49-F238E27FC236}">
                <a16:creationId xmlns:a16="http://schemas.microsoft.com/office/drawing/2014/main" id="{23D0ADA8-C2FA-0253-5B49-D3F764C98365}"/>
              </a:ext>
            </a:extLst>
          </p:cNvPr>
          <p:cNvSpPr/>
          <p:nvPr/>
        </p:nvSpPr>
        <p:spPr>
          <a:xfrm rot="5400000">
            <a:off x="3948322" y="2533366"/>
            <a:ext cx="1600800" cy="1380000"/>
          </a:xfrm>
          <a:prstGeom prst="hexagon">
            <a:avLst>
              <a:gd name="adj" fmla="val 25000"/>
              <a:gd name="vf" fmla="val 115470"/>
            </a:avLst>
          </a:prstGeom>
          <a:solidFill>
            <a:srgbClr val="FF99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3" name="Google Shape;533;g12f4e1b70b9_0_0">
            <a:extLst>
              <a:ext uri="{FF2B5EF4-FFF2-40B4-BE49-F238E27FC236}">
                <a16:creationId xmlns:a16="http://schemas.microsoft.com/office/drawing/2014/main" id="{2A1B6F87-146F-B743-1ECA-2B5140F59235}"/>
              </a:ext>
            </a:extLst>
          </p:cNvPr>
          <p:cNvSpPr txBox="1"/>
          <p:nvPr/>
        </p:nvSpPr>
        <p:spPr>
          <a:xfrm>
            <a:off x="3478486" y="4291230"/>
            <a:ext cx="2541600" cy="369291"/>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Compliance</a:t>
            </a:r>
          </a:p>
        </p:txBody>
      </p:sp>
      <p:sp>
        <p:nvSpPr>
          <p:cNvPr id="534" name="Google Shape;534;g12f4e1b70b9_0_0">
            <a:extLst>
              <a:ext uri="{FF2B5EF4-FFF2-40B4-BE49-F238E27FC236}">
                <a16:creationId xmlns:a16="http://schemas.microsoft.com/office/drawing/2014/main" id="{690C1B28-6C32-A58E-91FB-627C3FC47557}"/>
              </a:ext>
            </a:extLst>
          </p:cNvPr>
          <p:cNvSpPr txBox="1"/>
          <p:nvPr/>
        </p:nvSpPr>
        <p:spPr>
          <a:xfrm>
            <a:off x="6199160" y="4291230"/>
            <a:ext cx="2662800" cy="369291"/>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Quality</a:t>
            </a:r>
          </a:p>
        </p:txBody>
      </p:sp>
      <p:pic>
        <p:nvPicPr>
          <p:cNvPr id="537" name="Google Shape;537;g12f4e1b70b9_0_0" descr="Checkbox Checked with solid fill">
            <a:extLst>
              <a:ext uri="{FF2B5EF4-FFF2-40B4-BE49-F238E27FC236}">
                <a16:creationId xmlns:a16="http://schemas.microsoft.com/office/drawing/2014/main" id="{7A469370-E7F2-F529-1491-F5639916342F}"/>
              </a:ext>
            </a:extLst>
          </p:cNvPr>
          <p:cNvPicPr preferRelativeResize="0"/>
          <p:nvPr/>
        </p:nvPicPr>
        <p:blipFill>
          <a:blip>
            <a:extLst>
              <a:ext uri="{96DAC541-7B7A-43D3-8B79-37D633B846F1}">
                <asvg:svgBlip xmlns:asvg="http://schemas.microsoft.com/office/drawing/2016/SVG/main" r:embed="rId3"/>
              </a:ext>
            </a:extLst>
          </a:blip>
          <a:srcRect/>
          <a:stretch/>
        </p:blipFill>
        <p:spPr>
          <a:xfrm>
            <a:off x="4351496" y="2819013"/>
            <a:ext cx="803533" cy="803533"/>
          </a:xfrm>
          <a:prstGeom prst="rect">
            <a:avLst/>
          </a:prstGeom>
          <a:noFill/>
          <a:ln>
            <a:noFill/>
          </a:ln>
        </p:spPr>
      </p:pic>
      <p:sp>
        <p:nvSpPr>
          <p:cNvPr id="538" name="Google Shape;538;g12f4e1b70b9_0_0">
            <a:extLst>
              <a:ext uri="{FF2B5EF4-FFF2-40B4-BE49-F238E27FC236}">
                <a16:creationId xmlns:a16="http://schemas.microsoft.com/office/drawing/2014/main" id="{FEA7DDDB-5E48-6972-89B9-E5B2F63BEFBA}"/>
              </a:ext>
            </a:extLst>
          </p:cNvPr>
          <p:cNvSpPr/>
          <p:nvPr/>
        </p:nvSpPr>
        <p:spPr>
          <a:xfrm rot="5400000">
            <a:off x="6661851" y="2533366"/>
            <a:ext cx="1600800" cy="1380000"/>
          </a:xfrm>
          <a:prstGeom prst="hexagon">
            <a:avLst>
              <a:gd name="adj" fmla="val 25000"/>
              <a:gd name="vf" fmla="val 115470"/>
            </a:avLst>
          </a:prstGeom>
          <a:solidFill>
            <a:srgbClr val="47494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39" name="Google Shape;539;g12f4e1b70b9_0_0" descr="Ribbon with solid fill">
            <a:extLst>
              <a:ext uri="{FF2B5EF4-FFF2-40B4-BE49-F238E27FC236}">
                <a16:creationId xmlns:a16="http://schemas.microsoft.com/office/drawing/2014/main" id="{0A344684-5FD1-867A-D83C-9FE454A3F313}"/>
              </a:ext>
            </a:extLst>
          </p:cNvPr>
          <p:cNvPicPr preferRelativeResize="0"/>
          <p:nvPr/>
        </p:nvPicPr>
        <p:blipFill>
          <a:blip>
            <a:extLst>
              <a:ext uri="{96DAC541-7B7A-43D3-8B79-37D633B846F1}">
                <asvg:svgBlip xmlns:asvg="http://schemas.microsoft.com/office/drawing/2016/SVG/main" r:embed="rId4"/>
              </a:ext>
            </a:extLst>
          </a:blip>
          <a:srcRect/>
          <a:stretch/>
        </p:blipFill>
        <p:spPr>
          <a:xfrm>
            <a:off x="7072059" y="2826047"/>
            <a:ext cx="789467" cy="789467"/>
          </a:xfrm>
          <a:prstGeom prst="rect">
            <a:avLst/>
          </a:prstGeom>
          <a:noFill/>
          <a:ln>
            <a:noFill/>
          </a:ln>
        </p:spPr>
      </p:pic>
      <p:pic>
        <p:nvPicPr>
          <p:cNvPr id="544" name="Google Shape;544;g12f4e1b70b9_0_0">
            <a:extLst>
              <a:ext uri="{FF2B5EF4-FFF2-40B4-BE49-F238E27FC236}">
                <a16:creationId xmlns:a16="http://schemas.microsoft.com/office/drawing/2014/main" id="{BDEDBAD6-CC27-B014-09DD-59EC89DD1405}"/>
              </a:ext>
            </a:extLst>
          </p:cNvPr>
          <p:cNvPicPr preferRelativeResize="0"/>
          <p:nvPr/>
        </p:nvPicPr>
        <p:blipFill rotWithShape="1">
          <a:blip r:embed="rId5">
            <a:alphaModFix/>
          </a:blip>
          <a:srcRect l="17674" t="34120" r="17680" b="34310"/>
          <a:stretch/>
        </p:blipFill>
        <p:spPr>
          <a:xfrm>
            <a:off x="990600" y="5988724"/>
            <a:ext cx="1071503" cy="523197"/>
          </a:xfrm>
          <a:prstGeom prst="rect">
            <a:avLst/>
          </a:prstGeom>
          <a:noFill/>
          <a:ln>
            <a:noFill/>
          </a:ln>
        </p:spPr>
      </p:pic>
      <p:sp>
        <p:nvSpPr>
          <p:cNvPr id="545" name="Google Shape;545;g12f4e1b70b9_0_0">
            <a:extLst>
              <a:ext uri="{FF2B5EF4-FFF2-40B4-BE49-F238E27FC236}">
                <a16:creationId xmlns:a16="http://schemas.microsoft.com/office/drawing/2014/main" id="{61B2CF3A-D8FE-DF43-A96D-826028D0F429}"/>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30;g1352e3c3f49_1_0">
            <a:extLst>
              <a:ext uri="{FF2B5EF4-FFF2-40B4-BE49-F238E27FC236}">
                <a16:creationId xmlns:a16="http://schemas.microsoft.com/office/drawing/2014/main" id="{88ACF0C8-02AF-1025-4BFF-08B89F20CFB9}"/>
              </a:ext>
            </a:extLst>
          </p:cNvPr>
          <p:cNvSpPr txBox="1">
            <a:spLocks noGrp="1"/>
          </p:cNvSpPr>
          <p:nvPr>
            <p:ph type="title"/>
          </p:nvPr>
        </p:nvSpPr>
        <p:spPr>
          <a:xfrm>
            <a:off x="415925" y="840272"/>
            <a:ext cx="11360700" cy="763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000" b="0" i="0" u="none" strike="noStrike" cap="none">
                <a:solidFill>
                  <a:schemeClr val="dk1"/>
                </a:solidFill>
                <a:latin typeface="Arial Black"/>
                <a:ea typeface="Arial Black"/>
                <a:cs typeface="Arial Black"/>
                <a:sym typeface="Arial Black"/>
              </a:rPr>
              <a:t>Quality and Compliance Activities</a:t>
            </a:r>
            <a:endParaRPr sz="4000" b="0"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3127496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5B0AA001-D8B0-BA89-7CB8-A0229F7C154F}"/>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2E59AFF9-9AD8-60E1-AE6C-5D106ABCCEAE}"/>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82CE7164-5A98-5630-3A71-4D5DC390B57E}"/>
              </a:ext>
            </a:extLst>
          </p:cNvPr>
          <p:cNvSpPr txBox="1">
            <a:spLocks noGrp="1"/>
          </p:cNvSpPr>
          <p:nvPr>
            <p:ph type="ctrTitle" idx="4294967295"/>
          </p:nvPr>
        </p:nvSpPr>
        <p:spPr>
          <a:xfrm>
            <a:off x="712429" y="2260139"/>
            <a:ext cx="4389119" cy="827791"/>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a:latin typeface="Arial Black"/>
                <a:ea typeface="Arial Black"/>
                <a:cs typeface="Arial Black"/>
                <a:sym typeface="Arial Black"/>
              </a:rPr>
              <a:t>What is Compliance? </a:t>
            </a:r>
            <a:endParaRPr sz="4400" b="0" i="1"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18ABB316-FEDA-6F53-1C22-643F86FECC15}"/>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pic>
        <p:nvPicPr>
          <p:cNvPr id="6" name="Picture 5">
            <a:extLst>
              <a:ext uri="{FF2B5EF4-FFF2-40B4-BE49-F238E27FC236}">
                <a16:creationId xmlns:a16="http://schemas.microsoft.com/office/drawing/2014/main" id="{F676F9B5-8989-1B1C-FBB4-BB03C2C8A16E}"/>
              </a:ext>
            </a:extLst>
          </p:cNvPr>
          <p:cNvPicPr>
            <a:picLocks noChangeAspect="1"/>
          </p:cNvPicPr>
          <p:nvPr/>
        </p:nvPicPr>
        <p:blipFill>
          <a:blip r:embed="rId5"/>
          <a:srcRect l="7126" r="9925"/>
          <a:stretch>
            <a:fillRect/>
          </a:stretch>
        </p:blipFill>
        <p:spPr>
          <a:xfrm>
            <a:off x="5404105" y="293437"/>
            <a:ext cx="5610339" cy="2556883"/>
          </a:xfrm>
          <a:prstGeom prst="rect">
            <a:avLst/>
          </a:prstGeom>
        </p:spPr>
      </p:pic>
      <p:sp>
        <p:nvSpPr>
          <p:cNvPr id="8" name="TextBox 7">
            <a:extLst>
              <a:ext uri="{FF2B5EF4-FFF2-40B4-BE49-F238E27FC236}">
                <a16:creationId xmlns:a16="http://schemas.microsoft.com/office/drawing/2014/main" id="{3621EB43-3BCE-8EAA-7819-0187C5982B40}"/>
              </a:ext>
            </a:extLst>
          </p:cNvPr>
          <p:cNvSpPr txBox="1"/>
          <p:nvPr/>
        </p:nvSpPr>
        <p:spPr>
          <a:xfrm>
            <a:off x="5404105" y="3157156"/>
            <a:ext cx="6236208" cy="3354765"/>
          </a:xfrm>
          <a:prstGeom prst="rect">
            <a:avLst/>
          </a:prstGeom>
          <a:noFill/>
        </p:spPr>
        <p:txBody>
          <a:bodyPr wrap="square" rtlCol="0">
            <a:spAutoFit/>
          </a:bodyPr>
          <a:lstStyle/>
          <a:p>
            <a:r>
              <a:rPr lang="en-US" sz="1800" b="1"/>
              <a:t>Elements of compliance include:</a:t>
            </a:r>
          </a:p>
          <a:p>
            <a:endParaRPr lang="en-US" sz="1800"/>
          </a:p>
          <a:p>
            <a:pPr marL="285750" indent="-285750">
              <a:buFont typeface="Arial" panose="020B0604020202020204" pitchFamily="34" charset="0"/>
              <a:buChar char="•"/>
            </a:pPr>
            <a:r>
              <a:rPr lang="en-US" sz="1800"/>
              <a:t>Written Policies and Procedures</a:t>
            </a:r>
          </a:p>
          <a:p>
            <a:pPr marL="285750" indent="-285750">
              <a:buFont typeface="Arial" panose="020B0604020202020204" pitchFamily="34" charset="0"/>
              <a:buChar char="•"/>
            </a:pPr>
            <a:r>
              <a:rPr lang="en-US" sz="1800"/>
              <a:t>Compliance Leadership and Oversight</a:t>
            </a:r>
          </a:p>
          <a:p>
            <a:pPr marL="285750" indent="-285750">
              <a:buFont typeface="Arial" panose="020B0604020202020204" pitchFamily="34" charset="0"/>
              <a:buChar char="•"/>
            </a:pPr>
            <a:r>
              <a:rPr lang="en-US" sz="1800"/>
              <a:t>Training and Education</a:t>
            </a:r>
          </a:p>
          <a:p>
            <a:pPr marL="285750" indent="-285750">
              <a:buFont typeface="Arial" panose="020B0604020202020204" pitchFamily="34" charset="0"/>
              <a:buChar char="•"/>
            </a:pPr>
            <a:r>
              <a:rPr lang="en-US" sz="1800"/>
              <a:t>Effective Lines of Communication with either an internal Compliance Officer or external monitoring organization</a:t>
            </a:r>
          </a:p>
          <a:p>
            <a:pPr marL="285750" indent="-285750">
              <a:buFont typeface="Arial" panose="020B0604020202020204" pitchFamily="34" charset="0"/>
              <a:buChar char="•"/>
            </a:pPr>
            <a:r>
              <a:rPr lang="en-US" sz="1800"/>
              <a:t>Enforcing Standards: Consequences and Incentives</a:t>
            </a:r>
          </a:p>
          <a:p>
            <a:pPr marL="285750" indent="-285750">
              <a:buFont typeface="Arial" panose="020B0604020202020204" pitchFamily="34" charset="0"/>
              <a:buChar char="•"/>
            </a:pPr>
            <a:r>
              <a:rPr lang="en-US" sz="1800"/>
              <a:t>Risk Assessment, Auditing, and Monitoring</a:t>
            </a:r>
          </a:p>
          <a:p>
            <a:pPr marL="285750" indent="-285750">
              <a:buFont typeface="Arial" panose="020B0604020202020204" pitchFamily="34" charset="0"/>
              <a:buChar char="•"/>
            </a:pPr>
            <a:r>
              <a:rPr lang="en-US" sz="1800"/>
              <a:t>Responding to Detected Offenses and Developing Corrective Action Plans</a:t>
            </a:r>
          </a:p>
          <a:p>
            <a:endParaRPr lang="en-US"/>
          </a:p>
        </p:txBody>
      </p:sp>
      <p:sp>
        <p:nvSpPr>
          <p:cNvPr id="9" name="TextBox 8">
            <a:extLst>
              <a:ext uri="{FF2B5EF4-FFF2-40B4-BE49-F238E27FC236}">
                <a16:creationId xmlns:a16="http://schemas.microsoft.com/office/drawing/2014/main" id="{9420A337-66C7-59BE-DB60-34F671F3B849}"/>
              </a:ext>
            </a:extLst>
          </p:cNvPr>
          <p:cNvSpPr txBox="1"/>
          <p:nvPr/>
        </p:nvSpPr>
        <p:spPr>
          <a:xfrm>
            <a:off x="712429" y="3337560"/>
            <a:ext cx="4148329" cy="1323439"/>
          </a:xfrm>
          <a:prstGeom prst="rect">
            <a:avLst/>
          </a:prstGeom>
          <a:noFill/>
        </p:spPr>
        <p:txBody>
          <a:bodyPr wrap="square" lIns="91440" tIns="45720" rIns="91440" bIns="45720" rtlCol="0" anchor="t">
            <a:spAutoFit/>
          </a:bodyPr>
          <a:lstStyle/>
          <a:p>
            <a:pPr algn="ctr"/>
            <a:r>
              <a:rPr lang="en-US" sz="1600" i="1"/>
              <a:t>Building on documentation and leading to successful program billing, compliance </a:t>
            </a:r>
            <a:r>
              <a:rPr lang="en-US" sz="1600" i="1" err="1"/>
              <a:t>aligns </a:t>
            </a:r>
            <a:r>
              <a:rPr lang="en-US" sz="1600" i="1"/>
              <a:t>each organization’s practices and documentation processes to local, state, and federal requirements for a program</a:t>
            </a:r>
          </a:p>
        </p:txBody>
      </p:sp>
      <p:sp>
        <p:nvSpPr>
          <p:cNvPr id="10" name="TextBox 9">
            <a:extLst>
              <a:ext uri="{FF2B5EF4-FFF2-40B4-BE49-F238E27FC236}">
                <a16:creationId xmlns:a16="http://schemas.microsoft.com/office/drawing/2014/main" id="{AE599E71-14A3-D1D9-6A78-9C8FA549E238}"/>
              </a:ext>
            </a:extLst>
          </p:cNvPr>
          <p:cNvSpPr txBox="1"/>
          <p:nvPr/>
        </p:nvSpPr>
        <p:spPr>
          <a:xfrm>
            <a:off x="8659368" y="2580653"/>
            <a:ext cx="2468880" cy="400110"/>
          </a:xfrm>
          <a:prstGeom prst="rect">
            <a:avLst/>
          </a:prstGeom>
          <a:noFill/>
        </p:spPr>
        <p:txBody>
          <a:bodyPr wrap="square" rtlCol="0">
            <a:spAutoFit/>
          </a:bodyPr>
          <a:lstStyle/>
          <a:p>
            <a:pPr algn="ctr"/>
            <a:r>
              <a:rPr lang="en-US" sz="1000"/>
              <a:t>Picture courtesy of </a:t>
            </a:r>
            <a:r>
              <a:rPr lang="en-US" sz="1000">
                <a:hlinkClick r:id="rId6"/>
              </a:rPr>
              <a:t>Society of Research Administrators International (SRAI)</a:t>
            </a:r>
            <a:endParaRPr lang="en-US" sz="1000"/>
          </a:p>
        </p:txBody>
      </p:sp>
    </p:spTree>
    <p:extLst>
      <p:ext uri="{BB962C8B-B14F-4D97-AF65-F5344CB8AC3E}">
        <p14:creationId xmlns:p14="http://schemas.microsoft.com/office/powerpoint/2010/main" val="272901508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38370002-54AE-7736-B5D2-55EF6BFEA5BE}"/>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8241F88D-CA9A-7291-FB7D-A86AF74E7ED5}"/>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75E03D1B-73A2-48D0-0348-930A04574A4E}"/>
              </a:ext>
            </a:extLst>
          </p:cNvPr>
          <p:cNvSpPr txBox="1">
            <a:spLocks noGrp="1"/>
          </p:cNvSpPr>
          <p:nvPr>
            <p:ph type="ctrTitle" idx="4294967295"/>
          </p:nvPr>
        </p:nvSpPr>
        <p:spPr>
          <a:xfrm>
            <a:off x="921327" y="3258035"/>
            <a:ext cx="4688936" cy="1306341"/>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a:latin typeface="Arial Black"/>
                <a:ea typeface="Arial Black"/>
                <a:cs typeface="Arial Black"/>
                <a:sym typeface="Arial Black"/>
              </a:rPr>
              <a:t>What is Quality Improvement?</a:t>
            </a:r>
            <a:r>
              <a:rPr lang="en-US" sz="4000">
                <a:latin typeface="Arial Black"/>
                <a:ea typeface="Arial Black"/>
                <a:cs typeface="Arial Black"/>
                <a:sym typeface="Arial Black"/>
              </a:rPr>
              <a:t> </a:t>
            </a:r>
            <a:endParaRPr sz="4000" b="0" i="1"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3BCC13D6-B457-9E75-3D56-77B4A064AFCA}"/>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3" name="Diagram 2">
            <a:extLst>
              <a:ext uri="{FF2B5EF4-FFF2-40B4-BE49-F238E27FC236}">
                <a16:creationId xmlns:a16="http://schemas.microsoft.com/office/drawing/2014/main" id="{C9529E0B-ADBF-48F8-4354-C3659499AC82}"/>
              </a:ext>
            </a:extLst>
          </p:cNvPr>
          <p:cNvGraphicFramePr/>
          <p:nvPr>
            <p:extLst>
              <p:ext uri="{D42A27DB-BD31-4B8C-83A1-F6EECF244321}">
                <p14:modId xmlns:p14="http://schemas.microsoft.com/office/powerpoint/2010/main" val="4269202995"/>
              </p:ext>
            </p:extLst>
          </p:nvPr>
        </p:nvGraphicFramePr>
        <p:xfrm>
          <a:off x="5445761" y="443850"/>
          <a:ext cx="7264400" cy="5222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Straight Arrow Connector 3">
            <a:extLst>
              <a:ext uri="{FF2B5EF4-FFF2-40B4-BE49-F238E27FC236}">
                <a16:creationId xmlns:a16="http://schemas.microsoft.com/office/drawing/2014/main" id="{7B21E17B-DAB2-26A3-2D03-DA80181F7F24}"/>
              </a:ext>
            </a:extLst>
          </p:cNvPr>
          <p:cNvCxnSpPr>
            <a:cxnSpLocks/>
          </p:cNvCxnSpPr>
          <p:nvPr/>
        </p:nvCxnSpPr>
        <p:spPr>
          <a:xfrm flipH="1" flipV="1">
            <a:off x="5332476" y="1191887"/>
            <a:ext cx="1415796" cy="4540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0AA68B9-A794-949E-5E6F-5575AB9F5197}"/>
              </a:ext>
            </a:extLst>
          </p:cNvPr>
          <p:cNvCxnSpPr/>
          <p:nvPr/>
        </p:nvCxnSpPr>
        <p:spPr>
          <a:xfrm flipH="1">
            <a:off x="5445761" y="749808"/>
            <a:ext cx="2911855" cy="2743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BBD68E8-0333-6E6D-2D0C-85FAF6D036C1}"/>
              </a:ext>
            </a:extLst>
          </p:cNvPr>
          <p:cNvCxnSpPr/>
          <p:nvPr/>
        </p:nvCxnSpPr>
        <p:spPr>
          <a:xfrm flipH="1" flipV="1">
            <a:off x="5332476" y="1411343"/>
            <a:ext cx="1050036" cy="18256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B22F3BE-F84B-2F2D-931C-A793A4CEE83A}"/>
              </a:ext>
            </a:extLst>
          </p:cNvPr>
          <p:cNvSpPr txBox="1"/>
          <p:nvPr/>
        </p:nvSpPr>
        <p:spPr>
          <a:xfrm>
            <a:off x="2646680" y="771263"/>
            <a:ext cx="2685796" cy="954107"/>
          </a:xfrm>
          <a:prstGeom prst="rect">
            <a:avLst/>
          </a:prstGeom>
          <a:noFill/>
        </p:spPr>
        <p:txBody>
          <a:bodyPr wrap="square" rtlCol="0">
            <a:spAutoFit/>
          </a:bodyPr>
          <a:lstStyle/>
          <a:p>
            <a:r>
              <a:rPr lang="en-US"/>
              <a:t>These elements of quality improvement incorporate and build upon key compliance program elements</a:t>
            </a:r>
          </a:p>
        </p:txBody>
      </p:sp>
    </p:spTree>
    <p:extLst>
      <p:ext uri="{BB962C8B-B14F-4D97-AF65-F5344CB8AC3E}">
        <p14:creationId xmlns:p14="http://schemas.microsoft.com/office/powerpoint/2010/main" val="3332907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5985E177-0219-9404-CEC3-0C7A7E459480}"/>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2A71898E-DA24-500E-2D2F-E982F53C43F6}"/>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456DEE65-8897-45BB-10C6-BE331C684677}"/>
              </a:ext>
            </a:extLst>
          </p:cNvPr>
          <p:cNvSpPr txBox="1">
            <a:spLocks noGrp="1"/>
          </p:cNvSpPr>
          <p:nvPr>
            <p:ph type="ctrTitle" idx="4294967295"/>
          </p:nvPr>
        </p:nvSpPr>
        <p:spPr>
          <a:xfrm>
            <a:off x="0" y="407260"/>
            <a:ext cx="12192000" cy="843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3600" b="0" i="0" u="none" strike="noStrike" cap="none">
                <a:solidFill>
                  <a:schemeClr val="dk1"/>
                </a:solidFill>
                <a:latin typeface="Arial Black"/>
                <a:ea typeface="Arial Black"/>
                <a:cs typeface="Arial Black"/>
                <a:sym typeface="Arial Black"/>
              </a:rPr>
              <a:t>Why is Quality Improvement Important?</a:t>
            </a:r>
            <a:endParaRPr sz="36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C1ADA34E-0D74-8B18-5BD9-834E94BD9D6C}"/>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91E53AE4-6F42-1953-CE8F-B7BB8EA3673E}"/>
              </a:ext>
            </a:extLst>
          </p:cNvPr>
          <p:cNvSpPr txBox="1"/>
          <p:nvPr/>
        </p:nvSpPr>
        <p:spPr>
          <a:xfrm>
            <a:off x="4181357" y="1362557"/>
            <a:ext cx="3829286" cy="584775"/>
          </a:xfrm>
          <a:prstGeom prst="rect">
            <a:avLst/>
          </a:prstGeom>
          <a:noFill/>
        </p:spPr>
        <p:txBody>
          <a:bodyPr wrap="square" rtlCol="0">
            <a:spAutoFit/>
          </a:bodyPr>
          <a:lstStyle/>
          <a:p>
            <a:r>
              <a:rPr lang="en-US" sz="1800"/>
              <a:t>A quality improvement approach:</a:t>
            </a:r>
          </a:p>
          <a:p>
            <a:endParaRPr lang="en-US"/>
          </a:p>
        </p:txBody>
      </p:sp>
      <p:sp>
        <p:nvSpPr>
          <p:cNvPr id="2" name="Rectangle: Rounded Corners 1">
            <a:extLst>
              <a:ext uri="{FF2B5EF4-FFF2-40B4-BE49-F238E27FC236}">
                <a16:creationId xmlns:a16="http://schemas.microsoft.com/office/drawing/2014/main" id="{ADFC0798-570A-EB3B-ACE3-8C3A0E2D8481}"/>
              </a:ext>
            </a:extLst>
          </p:cNvPr>
          <p:cNvSpPr/>
          <p:nvPr/>
        </p:nvSpPr>
        <p:spPr>
          <a:xfrm>
            <a:off x="938858" y="2111023"/>
            <a:ext cx="2727678" cy="21561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Refines provider alignment to key programmatic goals</a:t>
            </a:r>
          </a:p>
        </p:txBody>
      </p:sp>
      <p:sp>
        <p:nvSpPr>
          <p:cNvPr id="4" name="Rectangle: Rounded Corners 3">
            <a:extLst>
              <a:ext uri="{FF2B5EF4-FFF2-40B4-BE49-F238E27FC236}">
                <a16:creationId xmlns:a16="http://schemas.microsoft.com/office/drawing/2014/main" id="{4A4D4050-9702-9A04-65AB-D5B06CF86B69}"/>
              </a:ext>
            </a:extLst>
          </p:cNvPr>
          <p:cNvSpPr/>
          <p:nvPr/>
        </p:nvSpPr>
        <p:spPr>
          <a:xfrm>
            <a:off x="7587132" y="2111022"/>
            <a:ext cx="3972690" cy="21561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Helps organizations clarify who does what to serve clients in need (especially clients with behavioral health needs experiencing housing instability or homelessness)</a:t>
            </a:r>
          </a:p>
        </p:txBody>
      </p:sp>
      <p:sp>
        <p:nvSpPr>
          <p:cNvPr id="5" name="Rectangle: Rounded Corners 4">
            <a:extLst>
              <a:ext uri="{FF2B5EF4-FFF2-40B4-BE49-F238E27FC236}">
                <a16:creationId xmlns:a16="http://schemas.microsoft.com/office/drawing/2014/main" id="{316F4245-A51D-F9C4-7852-DDD275721949}"/>
              </a:ext>
            </a:extLst>
          </p:cNvPr>
          <p:cNvSpPr/>
          <p:nvPr/>
        </p:nvSpPr>
        <p:spPr>
          <a:xfrm>
            <a:off x="4262995" y="2122311"/>
            <a:ext cx="2727678" cy="21561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Helps organizations identify needs and  resources (e.g., training, physical materials, and IT integration)</a:t>
            </a:r>
          </a:p>
        </p:txBody>
      </p:sp>
      <p:sp>
        <p:nvSpPr>
          <p:cNvPr id="6" name="TextBox 5">
            <a:extLst>
              <a:ext uri="{FF2B5EF4-FFF2-40B4-BE49-F238E27FC236}">
                <a16:creationId xmlns:a16="http://schemas.microsoft.com/office/drawing/2014/main" id="{BC8A7E59-7A5B-43E1-99F0-36C5F660B008}"/>
              </a:ext>
            </a:extLst>
          </p:cNvPr>
          <p:cNvSpPr txBox="1"/>
          <p:nvPr/>
        </p:nvSpPr>
        <p:spPr>
          <a:xfrm>
            <a:off x="553156" y="4631061"/>
            <a:ext cx="11006666" cy="984885"/>
          </a:xfrm>
          <a:prstGeom prst="rect">
            <a:avLst/>
          </a:prstGeom>
          <a:noFill/>
        </p:spPr>
        <p:txBody>
          <a:bodyPr wrap="square" rtlCol="0">
            <a:spAutoFit/>
          </a:bodyPr>
          <a:lstStyle/>
          <a:p>
            <a:pPr algn="ctr"/>
            <a:r>
              <a:rPr lang="en-US" sz="2200"/>
              <a:t>Ultimately, quality improvement helps each organization </a:t>
            </a:r>
            <a:r>
              <a:rPr lang="en-US" sz="2200" b="1"/>
              <a:t>serve, track, and get credit </a:t>
            </a:r>
            <a:r>
              <a:rPr lang="en-US" sz="2200"/>
              <a:t>(Medicaid reimbursement) for serving their clients the way each client chooses</a:t>
            </a:r>
          </a:p>
          <a:p>
            <a:endParaRPr lang="en-US"/>
          </a:p>
        </p:txBody>
      </p:sp>
    </p:spTree>
    <p:extLst>
      <p:ext uri="{BB962C8B-B14F-4D97-AF65-F5344CB8AC3E}">
        <p14:creationId xmlns:p14="http://schemas.microsoft.com/office/powerpoint/2010/main" val="60457587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1AF12EA8-1860-48B8-C6CD-9645ED411B90}"/>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5335C7FB-D53B-98D5-36BB-1369A3F67CC8}"/>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2825B1A2-54BF-2F7B-1B74-F80E523DFA6F}"/>
              </a:ext>
            </a:extLst>
          </p:cNvPr>
          <p:cNvSpPr txBox="1">
            <a:spLocks noGrp="1"/>
          </p:cNvSpPr>
          <p:nvPr>
            <p:ph type="ctrTitle" idx="4294967295"/>
          </p:nvPr>
        </p:nvSpPr>
        <p:spPr>
          <a:xfrm>
            <a:off x="0" y="108560"/>
            <a:ext cx="12192000" cy="843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3600" b="0" i="0" u="none" strike="noStrike" cap="none">
                <a:solidFill>
                  <a:schemeClr val="dk1"/>
                </a:solidFill>
                <a:latin typeface="Arial Black"/>
                <a:ea typeface="Arial Black"/>
                <a:cs typeface="Arial Black"/>
                <a:sym typeface="Arial Black"/>
              </a:rPr>
              <a:t>Taking a Quality Improvement Approach</a:t>
            </a:r>
            <a:endParaRPr sz="36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1D211EAA-5BAA-5496-39FF-A65BA7469C41}"/>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2" name="Table 1">
            <a:extLst>
              <a:ext uri="{FF2B5EF4-FFF2-40B4-BE49-F238E27FC236}">
                <a16:creationId xmlns:a16="http://schemas.microsoft.com/office/drawing/2014/main" id="{2A7F3462-03C8-D619-68A3-F5EB609AE843}"/>
              </a:ext>
            </a:extLst>
          </p:cNvPr>
          <p:cNvGraphicFramePr>
            <a:graphicFrameLocks noGrp="1"/>
          </p:cNvGraphicFramePr>
          <p:nvPr>
            <p:extLst>
              <p:ext uri="{D42A27DB-BD31-4B8C-83A1-F6EECF244321}">
                <p14:modId xmlns:p14="http://schemas.microsoft.com/office/powerpoint/2010/main" val="3777809507"/>
              </p:ext>
            </p:extLst>
          </p:nvPr>
        </p:nvGraphicFramePr>
        <p:xfrm>
          <a:off x="862227" y="1086896"/>
          <a:ext cx="10416746" cy="4819131"/>
        </p:xfrm>
        <a:graphic>
          <a:graphicData uri="http://schemas.openxmlformats.org/drawingml/2006/table">
            <a:tbl>
              <a:tblPr firstRow="1" bandRow="1">
                <a:tableStyleId>{9DCAF9ED-07DC-4A11-8D7F-57B35C25682E}</a:tableStyleId>
              </a:tblPr>
              <a:tblGrid>
                <a:gridCol w="5208373">
                  <a:extLst>
                    <a:ext uri="{9D8B030D-6E8A-4147-A177-3AD203B41FA5}">
                      <a16:colId xmlns:a16="http://schemas.microsoft.com/office/drawing/2014/main" val="3290056974"/>
                    </a:ext>
                  </a:extLst>
                </a:gridCol>
                <a:gridCol w="5208373">
                  <a:extLst>
                    <a:ext uri="{9D8B030D-6E8A-4147-A177-3AD203B41FA5}">
                      <a16:colId xmlns:a16="http://schemas.microsoft.com/office/drawing/2014/main" val="3563319331"/>
                    </a:ext>
                  </a:extLst>
                </a:gridCol>
              </a:tblGrid>
              <a:tr h="488897">
                <a:tc>
                  <a:txBody>
                    <a:bodyPr/>
                    <a:lstStyle/>
                    <a:p>
                      <a:pPr algn="ctr" rtl="0" fontAlgn="ctr">
                        <a:spcBef>
                          <a:spcPts val="0"/>
                        </a:spcBef>
                        <a:spcAft>
                          <a:spcPts val="0"/>
                        </a:spcAft>
                      </a:pPr>
                      <a:r>
                        <a:rPr lang="en-US" sz="2300" u="none" strike="noStrike">
                          <a:effectLst/>
                        </a:rPr>
                        <a:t>Quality Assurance (Monitoring) </a:t>
                      </a:r>
                      <a:endParaRPr lang="en-US" sz="1500">
                        <a:effectLst/>
                      </a:endParaRPr>
                    </a:p>
                  </a:txBody>
                  <a:tcPr marL="78829" marR="78829" marT="39414" marB="39414" anchor="ctr"/>
                </a:tc>
                <a:tc>
                  <a:txBody>
                    <a:bodyPr/>
                    <a:lstStyle/>
                    <a:p>
                      <a:pPr algn="ctr" rtl="0" fontAlgn="ctr">
                        <a:spcBef>
                          <a:spcPts val="0"/>
                        </a:spcBef>
                        <a:spcAft>
                          <a:spcPts val="0"/>
                        </a:spcAft>
                      </a:pPr>
                      <a:r>
                        <a:rPr lang="en-US" sz="2300" u="none" strike="noStrike">
                          <a:effectLst/>
                        </a:rPr>
                        <a:t>Quality Improvement</a:t>
                      </a:r>
                      <a:endParaRPr lang="en-US" sz="1500">
                        <a:effectLst/>
                      </a:endParaRPr>
                    </a:p>
                  </a:txBody>
                  <a:tcPr marL="78829" marR="78829" marT="39414" marB="39414" anchor="ctr"/>
                </a:tc>
                <a:extLst>
                  <a:ext uri="{0D108BD9-81ED-4DB2-BD59-A6C34878D82A}">
                    <a16:rowId xmlns:a16="http://schemas.microsoft.com/office/drawing/2014/main" val="2878966212"/>
                  </a:ext>
                </a:extLst>
              </a:tr>
              <a:tr h="488897">
                <a:tc>
                  <a:txBody>
                    <a:bodyPr/>
                    <a:lstStyle/>
                    <a:p>
                      <a:pPr algn="ctr" rtl="0" fontAlgn="ctr">
                        <a:spcBef>
                          <a:spcPts val="0"/>
                        </a:spcBef>
                        <a:spcAft>
                          <a:spcPts val="0"/>
                        </a:spcAft>
                      </a:pPr>
                      <a:r>
                        <a:rPr lang="en-US" sz="1800" u="none" strike="noStrike">
                          <a:effectLst/>
                        </a:rPr>
                        <a:t>Externally Driven</a:t>
                      </a:r>
                      <a:endParaRPr lang="en-US" sz="1500">
                        <a:effectLst/>
                      </a:endParaRPr>
                    </a:p>
                  </a:txBody>
                  <a:tcPr marL="55180" marR="55180" marT="37838" marB="37838" anchor="ctr"/>
                </a:tc>
                <a:tc>
                  <a:txBody>
                    <a:bodyPr/>
                    <a:lstStyle/>
                    <a:p>
                      <a:pPr algn="ctr" rtl="0" fontAlgn="ctr">
                        <a:spcBef>
                          <a:spcPts val="0"/>
                        </a:spcBef>
                        <a:spcAft>
                          <a:spcPts val="0"/>
                        </a:spcAft>
                      </a:pPr>
                      <a:r>
                        <a:rPr lang="en-US" sz="1800" u="none" strike="noStrike">
                          <a:effectLst/>
                        </a:rPr>
                        <a:t>Internally Driven</a:t>
                      </a:r>
                      <a:endParaRPr lang="en-US" sz="1500">
                        <a:effectLst/>
                      </a:endParaRPr>
                    </a:p>
                  </a:txBody>
                  <a:tcPr marL="55180" marR="55180" marT="37838" marB="37838" anchor="ctr"/>
                </a:tc>
                <a:extLst>
                  <a:ext uri="{0D108BD9-81ED-4DB2-BD59-A6C34878D82A}">
                    <a16:rowId xmlns:a16="http://schemas.microsoft.com/office/drawing/2014/main" val="965447250"/>
                  </a:ext>
                </a:extLst>
              </a:tr>
              <a:tr h="488897">
                <a:tc>
                  <a:txBody>
                    <a:bodyPr/>
                    <a:lstStyle/>
                    <a:p>
                      <a:pPr algn="ctr" rtl="0" fontAlgn="ctr">
                        <a:spcBef>
                          <a:spcPts val="0"/>
                        </a:spcBef>
                        <a:spcAft>
                          <a:spcPts val="0"/>
                        </a:spcAft>
                      </a:pPr>
                      <a:r>
                        <a:rPr lang="en-US" sz="1800" u="none" strike="noStrike">
                          <a:effectLst/>
                        </a:rPr>
                        <a:t>Follows organizational structure</a:t>
                      </a:r>
                      <a:endParaRPr lang="en-US" sz="1500">
                        <a:effectLst/>
                      </a:endParaRPr>
                    </a:p>
                  </a:txBody>
                  <a:tcPr marL="55180" marR="55180" marT="37838" marB="37838" anchor="ctr"/>
                </a:tc>
                <a:tc>
                  <a:txBody>
                    <a:bodyPr/>
                    <a:lstStyle/>
                    <a:p>
                      <a:pPr algn="ctr" rtl="0" fontAlgn="ctr">
                        <a:spcBef>
                          <a:spcPts val="0"/>
                        </a:spcBef>
                        <a:spcAft>
                          <a:spcPts val="0"/>
                        </a:spcAft>
                      </a:pPr>
                      <a:r>
                        <a:rPr lang="en-US" sz="1800" b="1" u="none" strike="noStrike">
                          <a:effectLst/>
                        </a:rPr>
                        <a:t>Follows systems and processes</a:t>
                      </a:r>
                      <a:endParaRPr lang="en-US" sz="1500" b="1">
                        <a:effectLst/>
                      </a:endParaRPr>
                    </a:p>
                  </a:txBody>
                  <a:tcPr marL="55180" marR="55180" marT="37838" marB="37838" anchor="ctr"/>
                </a:tc>
                <a:extLst>
                  <a:ext uri="{0D108BD9-81ED-4DB2-BD59-A6C34878D82A}">
                    <a16:rowId xmlns:a16="http://schemas.microsoft.com/office/drawing/2014/main" val="622337846"/>
                  </a:ext>
                </a:extLst>
              </a:tr>
              <a:tr h="698426">
                <a:tc>
                  <a:txBody>
                    <a:bodyPr/>
                    <a:lstStyle/>
                    <a:p>
                      <a:pPr algn="ctr" rtl="0" fontAlgn="ctr">
                        <a:spcBef>
                          <a:spcPts val="0"/>
                        </a:spcBef>
                        <a:spcAft>
                          <a:spcPts val="0"/>
                        </a:spcAft>
                      </a:pPr>
                      <a:r>
                        <a:rPr lang="en-US" sz="1800" u="none" strike="noStrike">
                          <a:effectLst/>
                        </a:rPr>
                        <a:t>Delegated to a few</a:t>
                      </a:r>
                      <a:endParaRPr lang="en-US" sz="1500">
                        <a:effectLst/>
                      </a:endParaRPr>
                    </a:p>
                  </a:txBody>
                  <a:tcPr marL="55180" marR="55180" marT="37838" marB="37838" anchor="ctr"/>
                </a:tc>
                <a:tc>
                  <a:txBody>
                    <a:bodyPr/>
                    <a:lstStyle/>
                    <a:p>
                      <a:pPr algn="ctr" rtl="0" fontAlgn="ctr">
                        <a:spcBef>
                          <a:spcPts val="0"/>
                        </a:spcBef>
                        <a:spcAft>
                          <a:spcPts val="0"/>
                        </a:spcAft>
                      </a:pPr>
                      <a:r>
                        <a:rPr lang="en-US" sz="1800" b="1" u="none" strike="noStrike">
                          <a:effectLst/>
                        </a:rPr>
                        <a:t>Embraced by all </a:t>
                      </a:r>
                      <a:r>
                        <a:rPr lang="en-US" sz="1800" b="1" u="none" strike="noStrike">
                          <a:effectLst/>
                          <a:sym typeface="Wingdings" panose="05000000000000000000" pitchFamily="2" charset="2"/>
                        </a:rPr>
                        <a:t> </a:t>
                      </a:r>
                      <a:r>
                        <a:rPr lang="en-US" sz="1800" b="1" u="none" strike="noStrike">
                          <a:effectLst/>
                        </a:rPr>
                        <a:t>everyone’s job!</a:t>
                      </a:r>
                      <a:endParaRPr lang="en-US" sz="1500" b="1">
                        <a:effectLst/>
                      </a:endParaRPr>
                    </a:p>
                  </a:txBody>
                  <a:tcPr marL="55180" marR="55180" marT="37838" marB="37838" anchor="ctr"/>
                </a:tc>
                <a:extLst>
                  <a:ext uri="{0D108BD9-81ED-4DB2-BD59-A6C34878D82A}">
                    <a16:rowId xmlns:a16="http://schemas.microsoft.com/office/drawing/2014/main" val="3694396013"/>
                  </a:ext>
                </a:extLst>
              </a:tr>
              <a:tr h="488897">
                <a:tc>
                  <a:txBody>
                    <a:bodyPr/>
                    <a:lstStyle/>
                    <a:p>
                      <a:pPr algn="ctr" rtl="0" fontAlgn="ctr">
                        <a:spcBef>
                          <a:spcPts val="0"/>
                        </a:spcBef>
                        <a:spcAft>
                          <a:spcPts val="0"/>
                        </a:spcAft>
                      </a:pPr>
                      <a:r>
                        <a:rPr lang="en-US" sz="1800" u="none" strike="noStrike">
                          <a:effectLst/>
                        </a:rPr>
                        <a:t>Focused on individuals, outliers</a:t>
                      </a:r>
                      <a:endParaRPr lang="en-US" sz="1500">
                        <a:effectLst/>
                      </a:endParaRPr>
                    </a:p>
                  </a:txBody>
                  <a:tcPr marL="55180" marR="55180" marT="37838" marB="37838" anchor="ctr"/>
                </a:tc>
                <a:tc>
                  <a:txBody>
                    <a:bodyPr/>
                    <a:lstStyle/>
                    <a:p>
                      <a:pPr algn="ctr" rtl="0" fontAlgn="ctr">
                        <a:spcBef>
                          <a:spcPts val="0"/>
                        </a:spcBef>
                        <a:spcAft>
                          <a:spcPts val="0"/>
                        </a:spcAft>
                      </a:pPr>
                      <a:r>
                        <a:rPr lang="en-US" sz="1800" u="none" strike="noStrike">
                          <a:effectLst/>
                        </a:rPr>
                        <a:t>Focused on processes</a:t>
                      </a:r>
                      <a:endParaRPr lang="en-US" sz="1500">
                        <a:effectLst/>
                      </a:endParaRPr>
                    </a:p>
                  </a:txBody>
                  <a:tcPr marL="55180" marR="55180" marT="37838" marB="37838" anchor="ctr"/>
                </a:tc>
                <a:extLst>
                  <a:ext uri="{0D108BD9-81ED-4DB2-BD59-A6C34878D82A}">
                    <a16:rowId xmlns:a16="http://schemas.microsoft.com/office/drawing/2014/main" val="2287687528"/>
                  </a:ext>
                </a:extLst>
              </a:tr>
              <a:tr h="488897">
                <a:tc>
                  <a:txBody>
                    <a:bodyPr/>
                    <a:lstStyle/>
                    <a:p>
                      <a:pPr algn="ctr" rtl="0" fontAlgn="ctr">
                        <a:spcBef>
                          <a:spcPts val="0"/>
                        </a:spcBef>
                        <a:spcAft>
                          <a:spcPts val="0"/>
                        </a:spcAft>
                      </a:pPr>
                      <a:r>
                        <a:rPr lang="en-US" sz="1800" u="none" strike="noStrike">
                          <a:effectLst/>
                        </a:rPr>
                        <a:t>Works toward endpoints</a:t>
                      </a:r>
                      <a:endParaRPr lang="en-US" sz="1500">
                        <a:effectLst/>
                      </a:endParaRPr>
                    </a:p>
                  </a:txBody>
                  <a:tcPr marL="55180" marR="55180" marT="37838" marB="37838" anchor="ctr"/>
                </a:tc>
                <a:tc>
                  <a:txBody>
                    <a:bodyPr/>
                    <a:lstStyle/>
                    <a:p>
                      <a:pPr algn="ctr" rtl="0" fontAlgn="ctr">
                        <a:spcBef>
                          <a:spcPts val="0"/>
                        </a:spcBef>
                        <a:spcAft>
                          <a:spcPts val="0"/>
                        </a:spcAft>
                      </a:pPr>
                      <a:r>
                        <a:rPr lang="en-US" sz="1800" u="none" strike="noStrike">
                          <a:effectLst/>
                        </a:rPr>
                        <a:t>Has no endpoints</a:t>
                      </a:r>
                      <a:endParaRPr lang="en-US" sz="1500">
                        <a:effectLst/>
                      </a:endParaRPr>
                    </a:p>
                  </a:txBody>
                  <a:tcPr marL="55180" marR="55180" marT="37838" marB="37838" anchor="ctr"/>
                </a:tc>
                <a:extLst>
                  <a:ext uri="{0D108BD9-81ED-4DB2-BD59-A6C34878D82A}">
                    <a16:rowId xmlns:a16="http://schemas.microsoft.com/office/drawing/2014/main" val="2758003592"/>
                  </a:ext>
                </a:extLst>
              </a:tr>
              <a:tr h="488897">
                <a:tc>
                  <a:txBody>
                    <a:bodyPr/>
                    <a:lstStyle/>
                    <a:p>
                      <a:pPr algn="ctr" rtl="0" fontAlgn="ctr">
                        <a:spcBef>
                          <a:spcPts val="0"/>
                        </a:spcBef>
                        <a:spcAft>
                          <a:spcPts val="0"/>
                        </a:spcAft>
                      </a:pPr>
                      <a:r>
                        <a:rPr lang="en-US" sz="1800" u="none" strike="noStrike">
                          <a:effectLst/>
                        </a:rPr>
                        <a:t>Retrospective, detection</a:t>
                      </a:r>
                      <a:endParaRPr lang="en-US" sz="1500">
                        <a:effectLst/>
                      </a:endParaRPr>
                    </a:p>
                  </a:txBody>
                  <a:tcPr marL="55180" marR="55180" marT="37838" marB="37838" anchor="ctr"/>
                </a:tc>
                <a:tc>
                  <a:txBody>
                    <a:bodyPr/>
                    <a:lstStyle/>
                    <a:p>
                      <a:pPr algn="ctr" rtl="0" fontAlgn="ctr">
                        <a:spcBef>
                          <a:spcPts val="0"/>
                        </a:spcBef>
                        <a:spcAft>
                          <a:spcPts val="0"/>
                        </a:spcAft>
                      </a:pPr>
                      <a:r>
                        <a:rPr lang="en-US" sz="1800" b="1" u="none" strike="noStrike">
                          <a:effectLst/>
                        </a:rPr>
                        <a:t>Proactive, preventive</a:t>
                      </a:r>
                      <a:endParaRPr lang="en-US" sz="1500" b="1">
                        <a:effectLst/>
                      </a:endParaRPr>
                    </a:p>
                  </a:txBody>
                  <a:tcPr marL="55180" marR="55180" marT="37838" marB="37838" anchor="ctr"/>
                </a:tc>
                <a:extLst>
                  <a:ext uri="{0D108BD9-81ED-4DB2-BD59-A6C34878D82A}">
                    <a16:rowId xmlns:a16="http://schemas.microsoft.com/office/drawing/2014/main" val="4182068825"/>
                  </a:ext>
                </a:extLst>
              </a:tr>
              <a:tr h="488897">
                <a:tc>
                  <a:txBody>
                    <a:bodyPr/>
                    <a:lstStyle/>
                    <a:p>
                      <a:pPr algn="ctr" rtl="0" fontAlgn="ctr">
                        <a:spcBef>
                          <a:spcPts val="0"/>
                        </a:spcBef>
                        <a:spcAft>
                          <a:spcPts val="0"/>
                        </a:spcAft>
                      </a:pPr>
                      <a:r>
                        <a:rPr lang="en-US" sz="1800" u="none" strike="noStrike">
                          <a:effectLst/>
                        </a:rPr>
                        <a:t>Focuses on function</a:t>
                      </a:r>
                      <a:endParaRPr lang="en-US" sz="1500">
                        <a:effectLst/>
                      </a:endParaRPr>
                    </a:p>
                  </a:txBody>
                  <a:tcPr marL="55180" marR="55180" marT="37838" marB="37838" anchor="ctr"/>
                </a:tc>
                <a:tc>
                  <a:txBody>
                    <a:bodyPr/>
                    <a:lstStyle/>
                    <a:p>
                      <a:pPr algn="ctr" rtl="0" fontAlgn="ctr">
                        <a:spcBef>
                          <a:spcPts val="0"/>
                        </a:spcBef>
                        <a:spcAft>
                          <a:spcPts val="0"/>
                        </a:spcAft>
                      </a:pPr>
                      <a:r>
                        <a:rPr lang="en-US" sz="1800" b="1" u="none" strike="noStrike">
                          <a:effectLst/>
                        </a:rPr>
                        <a:t>Client focus</a:t>
                      </a:r>
                      <a:endParaRPr lang="en-US" sz="1500" b="1">
                        <a:effectLst/>
                      </a:endParaRPr>
                    </a:p>
                  </a:txBody>
                  <a:tcPr marL="55180" marR="55180" marT="37838" marB="37838" anchor="ctr"/>
                </a:tc>
                <a:extLst>
                  <a:ext uri="{0D108BD9-81ED-4DB2-BD59-A6C34878D82A}">
                    <a16:rowId xmlns:a16="http://schemas.microsoft.com/office/drawing/2014/main" val="3888427717"/>
                  </a:ext>
                </a:extLst>
              </a:tr>
              <a:tr h="698426">
                <a:tc>
                  <a:txBody>
                    <a:bodyPr/>
                    <a:lstStyle/>
                    <a:p>
                      <a:pPr algn="ctr" rtl="0" fontAlgn="ctr">
                        <a:spcBef>
                          <a:spcPts val="0"/>
                        </a:spcBef>
                        <a:spcAft>
                          <a:spcPts val="0"/>
                        </a:spcAft>
                      </a:pPr>
                      <a:r>
                        <a:rPr lang="en-US" sz="1800" u="none" strike="noStrike">
                          <a:effectLst/>
                        </a:rPr>
                        <a:t>Punishes/sanctions, finds blame</a:t>
                      </a:r>
                      <a:endParaRPr lang="en-US" sz="1500">
                        <a:effectLst/>
                      </a:endParaRPr>
                    </a:p>
                  </a:txBody>
                  <a:tcPr marL="55180" marR="55180" marT="37838" marB="37838" anchor="ctr"/>
                </a:tc>
                <a:tc>
                  <a:txBody>
                    <a:bodyPr/>
                    <a:lstStyle/>
                    <a:p>
                      <a:pPr algn="ctr" rtl="0" fontAlgn="ctr">
                        <a:spcBef>
                          <a:spcPts val="0"/>
                        </a:spcBef>
                        <a:spcAft>
                          <a:spcPts val="0"/>
                        </a:spcAft>
                      </a:pPr>
                      <a:r>
                        <a:rPr lang="en-US" sz="1800" u="none" strike="noStrike">
                          <a:effectLst/>
                        </a:rPr>
                        <a:t>Rewards innovation, permits failure</a:t>
                      </a:r>
                      <a:endParaRPr lang="en-US" sz="1500">
                        <a:effectLst/>
                      </a:endParaRPr>
                    </a:p>
                  </a:txBody>
                  <a:tcPr marL="55180" marR="55180" marT="37838" marB="37838" anchor="ctr"/>
                </a:tc>
                <a:extLst>
                  <a:ext uri="{0D108BD9-81ED-4DB2-BD59-A6C34878D82A}">
                    <a16:rowId xmlns:a16="http://schemas.microsoft.com/office/drawing/2014/main" val="2106530827"/>
                  </a:ext>
                </a:extLst>
              </a:tr>
            </a:tbl>
          </a:graphicData>
        </a:graphic>
      </p:graphicFrame>
    </p:spTree>
    <p:extLst>
      <p:ext uri="{BB962C8B-B14F-4D97-AF65-F5344CB8AC3E}">
        <p14:creationId xmlns:p14="http://schemas.microsoft.com/office/powerpoint/2010/main" val="3635293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F748D6F2-DBEE-7B06-6713-A1564A74A3CB}"/>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1987B504-96A8-A175-9841-AD199042D606}"/>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7C235973-551A-3694-A9B2-B6478F778CD2}"/>
              </a:ext>
            </a:extLst>
          </p:cNvPr>
          <p:cNvSpPr txBox="1">
            <a:spLocks noGrp="1"/>
          </p:cNvSpPr>
          <p:nvPr>
            <p:ph type="ctrTitle" idx="4294967295"/>
          </p:nvPr>
        </p:nvSpPr>
        <p:spPr>
          <a:xfrm>
            <a:off x="0" y="346079"/>
            <a:ext cx="12192000" cy="843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3600" b="0" i="0" u="none" strike="noStrike" cap="none">
                <a:solidFill>
                  <a:schemeClr val="dk1"/>
                </a:solidFill>
                <a:latin typeface="Arial Black"/>
                <a:ea typeface="Arial Black"/>
                <a:cs typeface="Arial Black"/>
                <a:sym typeface="Arial Black"/>
              </a:rPr>
              <a:t>Model Framework for Quality Improvement</a:t>
            </a:r>
            <a:endParaRPr sz="36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0154EDB3-703E-6C8D-80F5-818F4A2CDDB5}"/>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3" name="Diagram 2">
            <a:extLst>
              <a:ext uri="{FF2B5EF4-FFF2-40B4-BE49-F238E27FC236}">
                <a16:creationId xmlns:a16="http://schemas.microsoft.com/office/drawing/2014/main" id="{80F756D6-E23A-DBFA-A0B6-FB7294652215}"/>
              </a:ext>
            </a:extLst>
          </p:cNvPr>
          <p:cNvGraphicFramePr/>
          <p:nvPr>
            <p:extLst>
              <p:ext uri="{D42A27DB-BD31-4B8C-83A1-F6EECF244321}">
                <p14:modId xmlns:p14="http://schemas.microsoft.com/office/powerpoint/2010/main" val="1965972573"/>
              </p:ext>
            </p:extLst>
          </p:nvPr>
        </p:nvGraphicFramePr>
        <p:xfrm>
          <a:off x="2275927" y="346079"/>
          <a:ext cx="8128000" cy="3832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DFA4853D-A4B0-C85B-0CCA-0888B394CF9F}"/>
              </a:ext>
            </a:extLst>
          </p:cNvPr>
          <p:cNvGraphicFramePr/>
          <p:nvPr>
            <p:extLst>
              <p:ext uri="{D42A27DB-BD31-4B8C-83A1-F6EECF244321}">
                <p14:modId xmlns:p14="http://schemas.microsoft.com/office/powerpoint/2010/main" val="4230544006"/>
              </p:ext>
            </p:extLst>
          </p:nvPr>
        </p:nvGraphicFramePr>
        <p:xfrm>
          <a:off x="2993775" y="3342819"/>
          <a:ext cx="6204449" cy="316910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771575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2FCAE654-F126-29BE-91AD-F2F26FCF74D9}"/>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12662B65-5777-B3B8-BBB5-D68F4E743812}"/>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B1F4F002-AB2A-629B-F54D-D148EEF5AF9D}"/>
              </a:ext>
            </a:extLst>
          </p:cNvPr>
          <p:cNvSpPr txBox="1">
            <a:spLocks noGrp="1"/>
          </p:cNvSpPr>
          <p:nvPr>
            <p:ph type="ctrTitle" idx="4294967295"/>
          </p:nvPr>
        </p:nvSpPr>
        <p:spPr>
          <a:xfrm>
            <a:off x="751316" y="2895267"/>
            <a:ext cx="3670213" cy="1306341"/>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Quality Practices Result in Positive Outcomes</a:t>
            </a:r>
            <a:endParaRPr sz="44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948F40DF-A611-ADF7-8A23-3944483DC177}"/>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2" name="Diagram 1">
            <a:extLst>
              <a:ext uri="{FF2B5EF4-FFF2-40B4-BE49-F238E27FC236}">
                <a16:creationId xmlns:a16="http://schemas.microsoft.com/office/drawing/2014/main" id="{D003DE60-C0A4-74DB-62D8-93E5E159EB80}"/>
              </a:ext>
            </a:extLst>
          </p:cNvPr>
          <p:cNvGraphicFramePr/>
          <p:nvPr>
            <p:extLst>
              <p:ext uri="{D42A27DB-BD31-4B8C-83A1-F6EECF244321}">
                <p14:modId xmlns:p14="http://schemas.microsoft.com/office/powerpoint/2010/main" val="2225170917"/>
              </p:ext>
            </p:extLst>
          </p:nvPr>
        </p:nvGraphicFramePr>
        <p:xfrm>
          <a:off x="2767779" y="293437"/>
          <a:ext cx="10233061" cy="5907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3161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0DA97960-41EE-83DC-D16A-3F65FEF39CC0}"/>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9434F008-026D-67E8-7E87-87874A670C8F}"/>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DBC0E3A3-7A84-CB7A-929E-6AB2B81EB80A}"/>
              </a:ext>
            </a:extLst>
          </p:cNvPr>
          <p:cNvSpPr txBox="1">
            <a:spLocks noGrp="1"/>
          </p:cNvSpPr>
          <p:nvPr>
            <p:ph type="ctrTitle" idx="4294967295"/>
          </p:nvPr>
        </p:nvSpPr>
        <p:spPr>
          <a:xfrm>
            <a:off x="454681" y="289652"/>
            <a:ext cx="11530995" cy="738664"/>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000" b="0" i="0" u="none" strike="noStrike" cap="none">
                <a:solidFill>
                  <a:schemeClr val="dk1"/>
                </a:solidFill>
                <a:latin typeface="Arial Black"/>
                <a:ea typeface="Arial Black"/>
                <a:cs typeface="Arial Black"/>
                <a:sym typeface="Arial Black"/>
              </a:rPr>
              <a:t>Quality Practices Vary by Funder</a:t>
            </a:r>
            <a:endParaRPr sz="40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A5FF7A43-C9F3-D28A-4282-459713B64273}"/>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5" name="Diagram 4">
            <a:extLst>
              <a:ext uri="{FF2B5EF4-FFF2-40B4-BE49-F238E27FC236}">
                <a16:creationId xmlns:a16="http://schemas.microsoft.com/office/drawing/2014/main" id="{E4A609C6-FBDB-F31D-4CDE-2164C3D57260}"/>
              </a:ext>
            </a:extLst>
          </p:cNvPr>
          <p:cNvGraphicFramePr/>
          <p:nvPr>
            <p:extLst>
              <p:ext uri="{D42A27DB-BD31-4B8C-83A1-F6EECF244321}">
                <p14:modId xmlns:p14="http://schemas.microsoft.com/office/powerpoint/2010/main" val="400940336"/>
              </p:ext>
            </p:extLst>
          </p:nvPr>
        </p:nvGraphicFramePr>
        <p:xfrm>
          <a:off x="2043289" y="1148176"/>
          <a:ext cx="9776178" cy="2437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BFD5E38F-2B90-5615-1E1D-E95A9E232160}"/>
              </a:ext>
            </a:extLst>
          </p:cNvPr>
          <p:cNvSpPr txBox="1"/>
          <p:nvPr/>
        </p:nvSpPr>
        <p:spPr>
          <a:xfrm>
            <a:off x="330502" y="1620122"/>
            <a:ext cx="1704622" cy="1631216"/>
          </a:xfrm>
          <a:prstGeom prst="rect">
            <a:avLst/>
          </a:prstGeom>
          <a:noFill/>
        </p:spPr>
        <p:txBody>
          <a:bodyPr wrap="square" rtlCol="0">
            <a:spAutoFit/>
          </a:bodyPr>
          <a:lstStyle/>
          <a:p>
            <a:pPr algn="ctr"/>
            <a:r>
              <a:rPr lang="en-US" sz="2000"/>
              <a:t>Grant-funded quality and compliance review process</a:t>
            </a:r>
          </a:p>
        </p:txBody>
      </p:sp>
      <p:sp>
        <p:nvSpPr>
          <p:cNvPr id="7" name="TextBox 6">
            <a:extLst>
              <a:ext uri="{FF2B5EF4-FFF2-40B4-BE49-F238E27FC236}">
                <a16:creationId xmlns:a16="http://schemas.microsoft.com/office/drawing/2014/main" id="{AD4CD575-2527-9F51-A8C2-DA67AECFA0DC}"/>
              </a:ext>
            </a:extLst>
          </p:cNvPr>
          <p:cNvSpPr txBox="1"/>
          <p:nvPr/>
        </p:nvSpPr>
        <p:spPr>
          <a:xfrm>
            <a:off x="330502" y="4004761"/>
            <a:ext cx="1704622" cy="1631216"/>
          </a:xfrm>
          <a:prstGeom prst="rect">
            <a:avLst/>
          </a:prstGeom>
          <a:noFill/>
        </p:spPr>
        <p:txBody>
          <a:bodyPr wrap="square" rtlCol="0">
            <a:spAutoFit/>
          </a:bodyPr>
          <a:lstStyle/>
          <a:p>
            <a:r>
              <a:rPr lang="en-US" sz="2000"/>
              <a:t>Medicaid quality and compliance review process</a:t>
            </a:r>
          </a:p>
        </p:txBody>
      </p:sp>
      <p:graphicFrame>
        <p:nvGraphicFramePr>
          <p:cNvPr id="8" name="Diagram 7">
            <a:extLst>
              <a:ext uri="{FF2B5EF4-FFF2-40B4-BE49-F238E27FC236}">
                <a16:creationId xmlns:a16="http://schemas.microsoft.com/office/drawing/2014/main" id="{D2A56BA0-3E8E-06D2-DE32-A2F259CDF7BE}"/>
              </a:ext>
            </a:extLst>
          </p:cNvPr>
          <p:cNvGraphicFramePr/>
          <p:nvPr>
            <p:extLst>
              <p:ext uri="{D42A27DB-BD31-4B8C-83A1-F6EECF244321}">
                <p14:modId xmlns:p14="http://schemas.microsoft.com/office/powerpoint/2010/main" val="4276628337"/>
              </p:ext>
            </p:extLst>
          </p:nvPr>
        </p:nvGraphicFramePr>
        <p:xfrm>
          <a:off x="2035124" y="3604085"/>
          <a:ext cx="9776178" cy="24186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Arrow: Curved Up 11">
            <a:extLst>
              <a:ext uri="{FF2B5EF4-FFF2-40B4-BE49-F238E27FC236}">
                <a16:creationId xmlns:a16="http://schemas.microsoft.com/office/drawing/2014/main" id="{8359F149-5DEF-4330-16F9-179AC0E72010}"/>
              </a:ext>
            </a:extLst>
          </p:cNvPr>
          <p:cNvSpPr/>
          <p:nvPr/>
        </p:nvSpPr>
        <p:spPr>
          <a:xfrm rot="20028117">
            <a:off x="8393718" y="5660210"/>
            <a:ext cx="2085642" cy="657028"/>
          </a:xfrm>
          <a:prstGeom prst="curvedUp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1" name="Rectangle: Rounded Corners 10">
            <a:extLst>
              <a:ext uri="{FF2B5EF4-FFF2-40B4-BE49-F238E27FC236}">
                <a16:creationId xmlns:a16="http://schemas.microsoft.com/office/drawing/2014/main" id="{882504C2-2115-E5BD-97D2-A2D7ADD39322}"/>
              </a:ext>
            </a:extLst>
          </p:cNvPr>
          <p:cNvSpPr/>
          <p:nvPr/>
        </p:nvSpPr>
        <p:spPr>
          <a:xfrm>
            <a:off x="6419734" y="5657182"/>
            <a:ext cx="2686755" cy="854739"/>
          </a:xfrm>
          <a:prstGeom prst="roundRect">
            <a:avLst/>
          </a:prstGeom>
          <a:solidFill>
            <a:schemeClr val="accent4">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a:t>Agencies (and states) may need to repay Medicaid payments if evaluator finds discrepancies</a:t>
            </a:r>
          </a:p>
        </p:txBody>
      </p:sp>
    </p:spTree>
    <p:extLst>
      <p:ext uri="{BB962C8B-B14F-4D97-AF65-F5344CB8AC3E}">
        <p14:creationId xmlns:p14="http://schemas.microsoft.com/office/powerpoint/2010/main" val="779157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25">
          <a:extLst>
            <a:ext uri="{FF2B5EF4-FFF2-40B4-BE49-F238E27FC236}">
              <a16:creationId xmlns:a16="http://schemas.microsoft.com/office/drawing/2014/main" id="{7928D28A-B54E-97BD-B052-B9917F65E652}"/>
            </a:ext>
          </a:extLst>
        </p:cNvPr>
        <p:cNvGrpSpPr/>
        <p:nvPr/>
      </p:nvGrpSpPr>
      <p:grpSpPr>
        <a:xfrm>
          <a:off x="0" y="0"/>
          <a:ext cx="0" cy="0"/>
          <a:chOff x="0" y="0"/>
          <a:chExt cx="0" cy="0"/>
        </a:xfrm>
      </p:grpSpPr>
      <p:sp>
        <p:nvSpPr>
          <p:cNvPr id="526" name="Google Shape;526;g12f4e1b70b9_0_0">
            <a:extLst>
              <a:ext uri="{FF2B5EF4-FFF2-40B4-BE49-F238E27FC236}">
                <a16:creationId xmlns:a16="http://schemas.microsoft.com/office/drawing/2014/main" id="{23D0ADA8-C2FA-0253-5B49-D3F764C98365}"/>
              </a:ext>
            </a:extLst>
          </p:cNvPr>
          <p:cNvSpPr/>
          <p:nvPr/>
        </p:nvSpPr>
        <p:spPr>
          <a:xfrm rot="5400000">
            <a:off x="1092780" y="2693544"/>
            <a:ext cx="1600800" cy="1380000"/>
          </a:xfrm>
          <a:prstGeom prst="hexagon">
            <a:avLst>
              <a:gd name="adj" fmla="val 25000"/>
              <a:gd name="vf" fmla="val 115470"/>
            </a:avLst>
          </a:prstGeom>
          <a:solidFill>
            <a:srgbClr val="FF99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3" name="Google Shape;533;g12f4e1b70b9_0_0">
            <a:extLst>
              <a:ext uri="{FF2B5EF4-FFF2-40B4-BE49-F238E27FC236}">
                <a16:creationId xmlns:a16="http://schemas.microsoft.com/office/drawing/2014/main" id="{2A1B6F87-146F-B743-1ECA-2B5140F59235}"/>
              </a:ext>
            </a:extLst>
          </p:cNvPr>
          <p:cNvSpPr txBox="1"/>
          <p:nvPr/>
        </p:nvSpPr>
        <p:spPr>
          <a:xfrm>
            <a:off x="622944" y="4451408"/>
            <a:ext cx="2541600" cy="646290"/>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lang="en-US" sz="1800" b="1"/>
              <a:t>Documentation</a:t>
            </a: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g12f4e1b70b9_0_0">
            <a:extLst>
              <a:ext uri="{FF2B5EF4-FFF2-40B4-BE49-F238E27FC236}">
                <a16:creationId xmlns:a16="http://schemas.microsoft.com/office/drawing/2014/main" id="{690C1B28-6C32-A58E-91FB-627C3FC47557}"/>
              </a:ext>
            </a:extLst>
          </p:cNvPr>
          <p:cNvSpPr txBox="1"/>
          <p:nvPr/>
        </p:nvSpPr>
        <p:spPr>
          <a:xfrm>
            <a:off x="3343618" y="4451408"/>
            <a:ext cx="26628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Chart Reviews</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g12f4e1b70b9_0_0">
            <a:extLst>
              <a:ext uri="{FF2B5EF4-FFF2-40B4-BE49-F238E27FC236}">
                <a16:creationId xmlns:a16="http://schemas.microsoft.com/office/drawing/2014/main" id="{5EFA32E7-3880-8D35-310C-1F0789BB9413}"/>
              </a:ext>
            </a:extLst>
          </p:cNvPr>
          <p:cNvSpPr txBox="1"/>
          <p:nvPr/>
        </p:nvSpPr>
        <p:spPr>
          <a:xfrm>
            <a:off x="6185540" y="4459058"/>
            <a:ext cx="25416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Preparing for Audits</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6" name="Google Shape;536;g12f4e1b70b9_0_0">
            <a:extLst>
              <a:ext uri="{FF2B5EF4-FFF2-40B4-BE49-F238E27FC236}">
                <a16:creationId xmlns:a16="http://schemas.microsoft.com/office/drawing/2014/main" id="{D8790014-7121-E5BB-0F4F-F19A4D74BA81}"/>
              </a:ext>
            </a:extLst>
          </p:cNvPr>
          <p:cNvSpPr txBox="1"/>
          <p:nvPr/>
        </p:nvSpPr>
        <p:spPr>
          <a:xfrm>
            <a:off x="8906263" y="4451408"/>
            <a:ext cx="2662800" cy="1200288"/>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Continuous Quality Improvement</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37" name="Google Shape;537;g12f4e1b70b9_0_0" descr="Document with solid fill">
            <a:extLst>
              <a:ext uri="{FF2B5EF4-FFF2-40B4-BE49-F238E27FC236}">
                <a16:creationId xmlns:a16="http://schemas.microsoft.com/office/drawing/2014/main" id="{7A469370-E7F2-F529-1491-F5639916342F}"/>
              </a:ext>
            </a:extLst>
          </p:cNvPr>
          <p:cNvPicPr preferRelativeResize="0"/>
          <p:nvPr/>
        </p:nvPicPr>
        <p:blipFill>
          <a:blip>
            <a:extLst>
              <a:ext uri="{96DAC541-7B7A-43D3-8B79-37D633B846F1}">
                <asvg:svgBlip xmlns:asvg="http://schemas.microsoft.com/office/drawing/2016/SVG/main" r:embed="rId4"/>
              </a:ext>
            </a:extLst>
          </a:blip>
          <a:srcRect/>
          <a:stretch/>
        </p:blipFill>
        <p:spPr>
          <a:xfrm>
            <a:off x="1495954" y="2979191"/>
            <a:ext cx="803533" cy="803533"/>
          </a:xfrm>
          <a:prstGeom prst="rect">
            <a:avLst/>
          </a:prstGeom>
          <a:noFill/>
          <a:ln>
            <a:noFill/>
          </a:ln>
        </p:spPr>
      </p:pic>
      <p:sp>
        <p:nvSpPr>
          <p:cNvPr id="538" name="Google Shape;538;g12f4e1b70b9_0_0">
            <a:extLst>
              <a:ext uri="{FF2B5EF4-FFF2-40B4-BE49-F238E27FC236}">
                <a16:creationId xmlns:a16="http://schemas.microsoft.com/office/drawing/2014/main" id="{FEA7DDDB-5E48-6972-89B9-E5B2F63BEFBA}"/>
              </a:ext>
            </a:extLst>
          </p:cNvPr>
          <p:cNvSpPr/>
          <p:nvPr/>
        </p:nvSpPr>
        <p:spPr>
          <a:xfrm rot="5400000">
            <a:off x="3806309" y="2693544"/>
            <a:ext cx="1600800" cy="1380000"/>
          </a:xfrm>
          <a:prstGeom prst="hexagon">
            <a:avLst>
              <a:gd name="adj" fmla="val 25000"/>
              <a:gd name="vf" fmla="val 115470"/>
            </a:avLst>
          </a:prstGeom>
          <a:solidFill>
            <a:srgbClr val="47494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39" name="Google Shape;539;g12f4e1b70b9_0_0" descr="Clipboard Checked with solid fill">
            <a:extLst>
              <a:ext uri="{FF2B5EF4-FFF2-40B4-BE49-F238E27FC236}">
                <a16:creationId xmlns:a16="http://schemas.microsoft.com/office/drawing/2014/main" id="{0A344684-5FD1-867A-D83C-9FE454A3F313}"/>
              </a:ext>
            </a:extLst>
          </p:cNvPr>
          <p:cNvPicPr preferRelativeResize="0"/>
          <p:nvPr/>
        </p:nvPicPr>
        <p:blipFill>
          <a:blip>
            <a:extLst>
              <a:ext uri="{96DAC541-7B7A-43D3-8B79-37D633B846F1}">
                <asvg:svgBlip xmlns:asvg="http://schemas.microsoft.com/office/drawing/2016/SVG/main" r:embed="rId5"/>
              </a:ext>
            </a:extLst>
          </a:blip>
          <a:srcRect/>
          <a:stretch/>
        </p:blipFill>
        <p:spPr>
          <a:xfrm>
            <a:off x="4216517" y="2986225"/>
            <a:ext cx="789467" cy="789467"/>
          </a:xfrm>
          <a:prstGeom prst="rect">
            <a:avLst/>
          </a:prstGeom>
          <a:noFill/>
          <a:ln>
            <a:noFill/>
          </a:ln>
        </p:spPr>
      </p:pic>
      <p:sp>
        <p:nvSpPr>
          <p:cNvPr id="540" name="Google Shape;540;g12f4e1b70b9_0_0">
            <a:extLst>
              <a:ext uri="{FF2B5EF4-FFF2-40B4-BE49-F238E27FC236}">
                <a16:creationId xmlns:a16="http://schemas.microsoft.com/office/drawing/2014/main" id="{BFF94721-F7E9-AC4E-AE0F-78684630F9F7}"/>
              </a:ext>
            </a:extLst>
          </p:cNvPr>
          <p:cNvSpPr/>
          <p:nvPr/>
        </p:nvSpPr>
        <p:spPr>
          <a:xfrm rot="5400000">
            <a:off x="6565274" y="2693544"/>
            <a:ext cx="1600800" cy="1380000"/>
          </a:xfrm>
          <a:prstGeom prst="hexagon">
            <a:avLst>
              <a:gd name="adj" fmla="val 25000"/>
              <a:gd name="vf" fmla="val 115470"/>
            </a:avLst>
          </a:prstGeom>
          <a:solidFill>
            <a:srgbClr val="0052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41" name="Google Shape;541;g12f4e1b70b9_0_0" descr="Shield Tick with solid fill">
            <a:extLst>
              <a:ext uri="{FF2B5EF4-FFF2-40B4-BE49-F238E27FC236}">
                <a16:creationId xmlns:a16="http://schemas.microsoft.com/office/drawing/2014/main" id="{634D7220-DB31-555F-E0E6-742D87BF3647}"/>
              </a:ext>
            </a:extLst>
          </p:cNvPr>
          <p:cNvPicPr preferRelativeResize="0"/>
          <p:nvPr/>
        </p:nvPicPr>
        <p:blipFill>
          <a:blip>
            <a:extLst>
              <a:ext uri="{96DAC541-7B7A-43D3-8B79-37D633B846F1}">
                <asvg:svgBlip xmlns:asvg="http://schemas.microsoft.com/office/drawing/2016/SVG/main" r:embed="rId6"/>
              </a:ext>
            </a:extLst>
          </a:blip>
          <a:srcRect/>
          <a:stretch/>
        </p:blipFill>
        <p:spPr>
          <a:xfrm>
            <a:off x="6975482" y="2986225"/>
            <a:ext cx="789467" cy="789467"/>
          </a:xfrm>
          <a:prstGeom prst="rect">
            <a:avLst/>
          </a:prstGeom>
          <a:noFill/>
          <a:ln>
            <a:noFill/>
          </a:ln>
        </p:spPr>
      </p:pic>
      <p:sp>
        <p:nvSpPr>
          <p:cNvPr id="542" name="Google Shape;542;g12f4e1b70b9_0_0">
            <a:extLst>
              <a:ext uri="{FF2B5EF4-FFF2-40B4-BE49-F238E27FC236}">
                <a16:creationId xmlns:a16="http://schemas.microsoft.com/office/drawing/2014/main" id="{5D7B7A23-7685-1362-B08F-B855A98DD66D}"/>
              </a:ext>
            </a:extLst>
          </p:cNvPr>
          <p:cNvSpPr/>
          <p:nvPr/>
        </p:nvSpPr>
        <p:spPr>
          <a:xfrm rot="5400000">
            <a:off x="9352892" y="2693544"/>
            <a:ext cx="1600800" cy="1380000"/>
          </a:xfrm>
          <a:prstGeom prst="hexagon">
            <a:avLst>
              <a:gd name="adj" fmla="val 25000"/>
              <a:gd name="vf" fmla="val 115470"/>
            </a:avLst>
          </a:prstGeom>
          <a:solidFill>
            <a:srgbClr val="797D7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43" name="Google Shape;543;g12f4e1b70b9_0_0" descr="Bar graph with upward trend with solid fill">
            <a:extLst>
              <a:ext uri="{FF2B5EF4-FFF2-40B4-BE49-F238E27FC236}">
                <a16:creationId xmlns:a16="http://schemas.microsoft.com/office/drawing/2014/main" id="{4ED50691-3E78-E292-39C9-0DCF3D7C87C4}"/>
              </a:ext>
            </a:extLst>
          </p:cNvPr>
          <p:cNvPicPr preferRelativeResize="0"/>
          <p:nvPr/>
        </p:nvPicPr>
        <p:blipFill>
          <a:blip>
            <a:extLst>
              <a:ext uri="{96DAC541-7B7A-43D3-8B79-37D633B846F1}">
                <asvg:svgBlip xmlns:asvg="http://schemas.microsoft.com/office/drawing/2016/SVG/main" r:embed="rId7"/>
              </a:ext>
            </a:extLst>
          </a:blip>
          <a:srcRect/>
          <a:stretch/>
        </p:blipFill>
        <p:spPr>
          <a:xfrm>
            <a:off x="9763100" y="2986225"/>
            <a:ext cx="789467" cy="789467"/>
          </a:xfrm>
          <a:prstGeom prst="rect">
            <a:avLst/>
          </a:prstGeom>
          <a:noFill/>
          <a:ln>
            <a:noFill/>
          </a:ln>
        </p:spPr>
      </p:pic>
      <p:pic>
        <p:nvPicPr>
          <p:cNvPr id="544" name="Google Shape;544;g12f4e1b70b9_0_0">
            <a:extLst>
              <a:ext uri="{FF2B5EF4-FFF2-40B4-BE49-F238E27FC236}">
                <a16:creationId xmlns:a16="http://schemas.microsoft.com/office/drawing/2014/main" id="{BDEDBAD6-CC27-B014-09DD-59EC89DD1405}"/>
              </a:ext>
            </a:extLst>
          </p:cNvPr>
          <p:cNvPicPr preferRelativeResize="0"/>
          <p:nvPr/>
        </p:nvPicPr>
        <p:blipFill rotWithShape="1">
          <a:blip r:embed="rId8">
            <a:alphaModFix/>
          </a:blip>
          <a:srcRect l="17674" t="34120" r="17680" b="34310"/>
          <a:stretch/>
        </p:blipFill>
        <p:spPr>
          <a:xfrm>
            <a:off x="990600" y="5988724"/>
            <a:ext cx="1071503" cy="523197"/>
          </a:xfrm>
          <a:prstGeom prst="rect">
            <a:avLst/>
          </a:prstGeom>
          <a:noFill/>
          <a:ln>
            <a:noFill/>
          </a:ln>
        </p:spPr>
      </p:pic>
      <p:sp>
        <p:nvSpPr>
          <p:cNvPr id="545" name="Google Shape;545;g12f4e1b70b9_0_0">
            <a:extLst>
              <a:ext uri="{FF2B5EF4-FFF2-40B4-BE49-F238E27FC236}">
                <a16:creationId xmlns:a16="http://schemas.microsoft.com/office/drawing/2014/main" id="{61B2CF3A-D8FE-DF43-A96D-826028D0F429}"/>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30;g1352e3c3f49_1_0">
            <a:extLst>
              <a:ext uri="{FF2B5EF4-FFF2-40B4-BE49-F238E27FC236}">
                <a16:creationId xmlns:a16="http://schemas.microsoft.com/office/drawing/2014/main" id="{88ACF0C8-02AF-1025-4BFF-08B89F20CFB9}"/>
              </a:ext>
            </a:extLst>
          </p:cNvPr>
          <p:cNvSpPr txBox="1">
            <a:spLocks noGrp="1"/>
          </p:cNvSpPr>
          <p:nvPr>
            <p:ph type="title"/>
          </p:nvPr>
        </p:nvSpPr>
        <p:spPr>
          <a:xfrm>
            <a:off x="415925" y="1206304"/>
            <a:ext cx="11360700" cy="763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000" b="0" i="0" u="none" strike="noStrike" cap="none">
                <a:solidFill>
                  <a:schemeClr val="dk1"/>
                </a:solidFill>
                <a:latin typeface="Arial Black"/>
                <a:ea typeface="Arial Black"/>
                <a:cs typeface="Arial Black"/>
                <a:sym typeface="Arial Black"/>
              </a:rPr>
              <a:t>Growing Your Quality Improvement Program</a:t>
            </a:r>
            <a:endParaRPr sz="4000" b="0"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3603450477"/>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DDB1E997-9F7F-DFA9-8AAB-ECF9538BD3B4}"/>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50CFC790-BE73-5364-95A9-9497F4549CB0}"/>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08C7FB62-915F-C99B-0952-580A6BBD97CD}"/>
              </a:ext>
            </a:extLst>
          </p:cNvPr>
          <p:cNvSpPr txBox="1">
            <a:spLocks noGrp="1"/>
          </p:cNvSpPr>
          <p:nvPr>
            <p:ph type="ctrTitle" idx="4294967295"/>
          </p:nvPr>
        </p:nvSpPr>
        <p:spPr>
          <a:xfrm>
            <a:off x="415649" y="860169"/>
            <a:ext cx="11360700" cy="808631"/>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Common Quality Improvement Plan</a:t>
            </a:r>
            <a:r>
              <a:rPr lang="en-US">
                <a:latin typeface="Arial Black"/>
                <a:ea typeface="Arial Black"/>
                <a:cs typeface="Arial Black"/>
                <a:sym typeface="Arial Black"/>
              </a:rPr>
              <a:t> Elements</a:t>
            </a:r>
            <a:endParaRPr sz="44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8C963F2E-DB0F-79EA-37AA-AEA5B8297DCF}"/>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3" name="Diagram 2">
            <a:extLst>
              <a:ext uri="{FF2B5EF4-FFF2-40B4-BE49-F238E27FC236}">
                <a16:creationId xmlns:a16="http://schemas.microsoft.com/office/drawing/2014/main" id="{7334F32C-0E8A-3EE2-7C94-75FFBBDEE372}"/>
              </a:ext>
            </a:extLst>
          </p:cNvPr>
          <p:cNvGraphicFramePr/>
          <p:nvPr>
            <p:extLst>
              <p:ext uri="{D42A27DB-BD31-4B8C-83A1-F6EECF244321}">
                <p14:modId xmlns:p14="http://schemas.microsoft.com/office/powerpoint/2010/main" val="1390962550"/>
              </p:ext>
            </p:extLst>
          </p:nvPr>
        </p:nvGraphicFramePr>
        <p:xfrm>
          <a:off x="1301694" y="1668800"/>
          <a:ext cx="9588611" cy="4634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0045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8" name="Google Shape;558;g1345027217e_1_0"/>
          <p:cNvSpPr txBox="1"/>
          <p:nvPr/>
        </p:nvSpPr>
        <p:spPr>
          <a:xfrm>
            <a:off x="174386" y="4097615"/>
            <a:ext cx="2541600" cy="646290"/>
          </a:xfrm>
          <a:prstGeom prst="rect">
            <a:avLst/>
          </a:prstGeom>
          <a:noFill/>
          <a:ln>
            <a:noFill/>
          </a:ln>
        </p:spPr>
        <p:txBody>
          <a:bodyPr spcFirstLastPara="1" wrap="square" lIns="0" tIns="45700" rIns="91425" bIns="45700" anchor="t" anchorCtr="0">
            <a:spAutoFit/>
          </a:bodyPr>
          <a:lstStyle/>
          <a:p>
            <a:pPr algn="ctr"/>
            <a:r>
              <a:rPr lang="en-US" sz="1200"/>
              <a:t>Leah Werner</a:t>
            </a:r>
          </a:p>
          <a:p>
            <a:pPr algn="ctr">
              <a:buSzPts val="1700"/>
            </a:pPr>
            <a:r>
              <a:rPr lang="en-US" sz="1200"/>
              <a:t>Director OH, KY &amp; TN</a:t>
            </a:r>
          </a:p>
          <a:p>
            <a:pPr algn="ctr">
              <a:buSzPts val="1700"/>
            </a:pPr>
            <a:r>
              <a:rPr lang="en-US" sz="1200" b="0" i="0" u="none" strike="noStrike" cap="none">
                <a:solidFill>
                  <a:srgbClr val="000000"/>
                </a:solidFill>
                <a:latin typeface="Arial"/>
                <a:ea typeface="Arial"/>
                <a:cs typeface="Arial"/>
                <a:sym typeface="Arial"/>
              </a:rPr>
              <a:t>Project Manager of Academy</a:t>
            </a:r>
            <a:endParaRPr sz="1200" b="0" i="0" u="none" strike="noStrike" cap="none">
              <a:solidFill>
                <a:srgbClr val="000000"/>
              </a:solidFill>
              <a:latin typeface="Arial"/>
              <a:ea typeface="Arial"/>
              <a:cs typeface="Arial"/>
              <a:sym typeface="Arial"/>
            </a:endParaRPr>
          </a:p>
        </p:txBody>
      </p:sp>
      <p:sp>
        <p:nvSpPr>
          <p:cNvPr id="559" name="Google Shape;559;g1345027217e_1_0"/>
          <p:cNvSpPr txBox="1"/>
          <p:nvPr/>
        </p:nvSpPr>
        <p:spPr>
          <a:xfrm>
            <a:off x="2715133" y="4097615"/>
            <a:ext cx="3021678" cy="646290"/>
          </a:xfrm>
          <a:prstGeom prst="rect">
            <a:avLst/>
          </a:prstGeom>
          <a:noFill/>
          <a:ln>
            <a:noFill/>
          </a:ln>
        </p:spPr>
        <p:txBody>
          <a:bodyPr spcFirstLastPara="1" wrap="square" lIns="0" tIns="45700" rIns="91425" bIns="457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200" b="0" i="0" u="none" strike="noStrike" cap="none">
                <a:solidFill>
                  <a:srgbClr val="000000"/>
                </a:solidFill>
                <a:latin typeface="Arial"/>
                <a:ea typeface="Arial"/>
                <a:cs typeface="Arial"/>
                <a:sym typeface="Arial"/>
              </a:rPr>
              <a:t>Abiola Animashaun-Amutah</a:t>
            </a:r>
          </a:p>
          <a:p>
            <a:pPr marL="0" marR="0" lvl="0" indent="0" algn="ctr" rtl="0">
              <a:lnSpc>
                <a:spcPct val="100000"/>
              </a:lnSpc>
              <a:spcBef>
                <a:spcPts val="0"/>
              </a:spcBef>
              <a:spcAft>
                <a:spcPts val="0"/>
              </a:spcAft>
              <a:buClr>
                <a:srgbClr val="000000"/>
              </a:buClr>
              <a:buSzPts val="1700"/>
              <a:buFont typeface="Arial"/>
              <a:buNone/>
            </a:pPr>
            <a:r>
              <a:rPr lang="en-US" sz="1200" b="0" i="0" u="none" strike="noStrike" cap="none">
                <a:solidFill>
                  <a:srgbClr val="000000"/>
                </a:solidFill>
                <a:latin typeface="Arial"/>
                <a:ea typeface="Arial"/>
                <a:cs typeface="Arial"/>
                <a:sym typeface="Arial"/>
              </a:rPr>
              <a:t>National Consulting</a:t>
            </a:r>
          </a:p>
          <a:p>
            <a:pPr marL="0" marR="0" lvl="0" indent="0" algn="ctr" rtl="0">
              <a:lnSpc>
                <a:spcPct val="100000"/>
              </a:lnSpc>
              <a:spcBef>
                <a:spcPts val="0"/>
              </a:spcBef>
              <a:spcAft>
                <a:spcPts val="0"/>
              </a:spcAft>
              <a:buClr>
                <a:srgbClr val="000000"/>
              </a:buClr>
              <a:buSzPts val="1700"/>
              <a:buFont typeface="Arial"/>
              <a:buNone/>
            </a:pPr>
            <a:r>
              <a:rPr lang="en-US" sz="1200" b="0" i="0" u="none" strike="noStrike" cap="none">
                <a:solidFill>
                  <a:srgbClr val="000000"/>
                </a:solidFill>
                <a:latin typeface="Arial"/>
                <a:ea typeface="Arial"/>
                <a:cs typeface="Arial"/>
                <a:sym typeface="Arial"/>
              </a:rPr>
              <a:t> Senior Program Manager</a:t>
            </a:r>
            <a:endParaRPr sz="1200" b="0" i="0" u="none" strike="noStrike" cap="none">
              <a:solidFill>
                <a:srgbClr val="000000"/>
              </a:solidFill>
              <a:latin typeface="Arial"/>
              <a:ea typeface="Arial"/>
              <a:cs typeface="Arial"/>
              <a:sym typeface="Arial"/>
            </a:endParaRPr>
          </a:p>
        </p:txBody>
      </p:sp>
      <p:sp>
        <p:nvSpPr>
          <p:cNvPr id="560" name="Google Shape;560;g1345027217e_1_0"/>
          <p:cNvSpPr txBox="1"/>
          <p:nvPr/>
        </p:nvSpPr>
        <p:spPr>
          <a:xfrm>
            <a:off x="5125789" y="4088158"/>
            <a:ext cx="2541600" cy="646290"/>
          </a:xfrm>
          <a:prstGeom prst="rect">
            <a:avLst/>
          </a:prstGeom>
          <a:noFill/>
          <a:ln>
            <a:noFill/>
          </a:ln>
        </p:spPr>
        <p:txBody>
          <a:bodyPr spcFirstLastPara="1" wrap="square" lIns="0" tIns="45700" rIns="91425" bIns="45700" anchor="t" anchorCtr="0">
            <a:spAutoFit/>
          </a:bodyPr>
          <a:lstStyle/>
          <a:p>
            <a:pPr algn="ctr"/>
            <a:r>
              <a:rPr lang="en-US" sz="1200"/>
              <a:t>Lawrence Vinson III</a:t>
            </a:r>
          </a:p>
          <a:p>
            <a:pPr algn="ctr">
              <a:buSzPts val="1700"/>
            </a:pPr>
            <a:r>
              <a:rPr lang="en-US" sz="1200"/>
              <a:t>National Consulting</a:t>
            </a:r>
          </a:p>
          <a:p>
            <a:pPr algn="ctr">
              <a:buSzPts val="1700"/>
            </a:pPr>
            <a:r>
              <a:rPr lang="en-US" sz="1200"/>
              <a:t>Senior Program Manager</a:t>
            </a:r>
          </a:p>
        </p:txBody>
      </p:sp>
      <p:sp>
        <p:nvSpPr>
          <p:cNvPr id="561" name="Google Shape;561;g1345027217e_1_0"/>
          <p:cNvSpPr txBox="1"/>
          <p:nvPr/>
        </p:nvSpPr>
        <p:spPr>
          <a:xfrm>
            <a:off x="9708962" y="4087079"/>
            <a:ext cx="2662800" cy="646290"/>
          </a:xfrm>
          <a:prstGeom prst="rect">
            <a:avLst/>
          </a:prstGeom>
          <a:noFill/>
          <a:ln>
            <a:noFill/>
          </a:ln>
        </p:spPr>
        <p:txBody>
          <a:bodyPr spcFirstLastPara="1" wrap="square" lIns="0" tIns="45700" rIns="91425" bIns="45700" anchor="t" anchorCtr="0">
            <a:spAutoFit/>
          </a:bodyPr>
          <a:lstStyle/>
          <a:p>
            <a:pPr algn="ctr">
              <a:buSzPts val="1700"/>
            </a:pPr>
            <a:r>
              <a:rPr lang="en-US" sz="1200"/>
              <a:t>Terri Power, </a:t>
            </a:r>
            <a:r>
              <a:rPr lang="en-US" sz="1200" err="1"/>
              <a:t>LiSW</a:t>
            </a:r>
            <a:endParaRPr lang="en-US" sz="1200"/>
          </a:p>
          <a:p>
            <a:pPr algn="ctr">
              <a:buSzPts val="1700"/>
            </a:pPr>
            <a:r>
              <a:rPr lang="en-US" sz="1200"/>
              <a:t>Associate Director, </a:t>
            </a:r>
          </a:p>
          <a:p>
            <a:pPr algn="ctr">
              <a:buSzPts val="1700"/>
            </a:pPr>
            <a:r>
              <a:rPr lang="en-US" sz="1200"/>
              <a:t>OH, KY &amp; TN</a:t>
            </a:r>
          </a:p>
        </p:txBody>
      </p:sp>
      <p:pic>
        <p:nvPicPr>
          <p:cNvPr id="569" name="Google Shape;569;g1345027217e_1_0"/>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570" name="Google Shape;570;g1345027217e_1_0"/>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FF9900"/>
                </a:solidFill>
                <a:latin typeface="Arial"/>
                <a:ea typeface="Arial"/>
                <a:cs typeface="Arial"/>
                <a:sym typeface="Arial"/>
              </a:rPr>
              <a:t>csh.org</a:t>
            </a:r>
            <a:endParaRPr sz="2200" b="1" i="0" u="none" strike="noStrike" cap="none">
              <a:solidFill>
                <a:srgbClr val="FF9900"/>
              </a:solidFill>
              <a:latin typeface="Arial"/>
              <a:ea typeface="Arial"/>
              <a:cs typeface="Arial"/>
              <a:sym typeface="Arial"/>
            </a:endParaRPr>
          </a:p>
        </p:txBody>
      </p:sp>
      <p:sp>
        <p:nvSpPr>
          <p:cNvPr id="2" name="Google Shape;630;g1352e3c3f49_1_0">
            <a:extLst>
              <a:ext uri="{FF2B5EF4-FFF2-40B4-BE49-F238E27FC236}">
                <a16:creationId xmlns:a16="http://schemas.microsoft.com/office/drawing/2014/main" id="{BE3533EE-C0D6-7877-09EF-F74FD3DF33A0}"/>
              </a:ext>
            </a:extLst>
          </p:cNvPr>
          <p:cNvSpPr txBox="1">
            <a:spLocks noGrp="1"/>
          </p:cNvSpPr>
          <p:nvPr>
            <p:ph type="title"/>
          </p:nvPr>
        </p:nvSpPr>
        <p:spPr>
          <a:xfrm>
            <a:off x="415925" y="840272"/>
            <a:ext cx="11360700" cy="763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Your Training Team</a:t>
            </a:r>
            <a:endParaRPr sz="4400" b="0" i="0" u="none" strike="noStrike" cap="none">
              <a:solidFill>
                <a:schemeClr val="dk1"/>
              </a:solidFill>
              <a:latin typeface="Arial Black"/>
              <a:ea typeface="Arial Black"/>
              <a:cs typeface="Arial Black"/>
              <a:sym typeface="Arial Black"/>
            </a:endParaRPr>
          </a:p>
        </p:txBody>
      </p:sp>
      <p:pic>
        <p:nvPicPr>
          <p:cNvPr id="3" name="Picture 2" descr="A person with long hair and a purple shirt&#10;&#10;AI-generated content may be incorrect.">
            <a:extLst>
              <a:ext uri="{FF2B5EF4-FFF2-40B4-BE49-F238E27FC236}">
                <a16:creationId xmlns:a16="http://schemas.microsoft.com/office/drawing/2014/main" id="{5244C724-63BC-EC3E-6F56-0AF8B5032C0C}"/>
              </a:ext>
            </a:extLst>
          </p:cNvPr>
          <p:cNvPicPr>
            <a:picLocks noChangeAspect="1"/>
          </p:cNvPicPr>
          <p:nvPr/>
        </p:nvPicPr>
        <p:blipFill>
          <a:blip r:embed="rId4"/>
          <a:srcRect t="15789" r="-758" b="-327"/>
          <a:stretch>
            <a:fillRect/>
          </a:stretch>
        </p:blipFill>
        <p:spPr>
          <a:xfrm>
            <a:off x="7901482" y="2267326"/>
            <a:ext cx="1563547" cy="1609380"/>
          </a:xfrm>
          <a:prstGeom prst="rect">
            <a:avLst/>
          </a:prstGeom>
        </p:spPr>
      </p:pic>
      <p:pic>
        <p:nvPicPr>
          <p:cNvPr id="4" name="Picture 3" descr="A person with glasses smiling&#10;&#10;AI-generated content may be incorrect.">
            <a:extLst>
              <a:ext uri="{FF2B5EF4-FFF2-40B4-BE49-F238E27FC236}">
                <a16:creationId xmlns:a16="http://schemas.microsoft.com/office/drawing/2014/main" id="{B6F14106-FCA8-FCB0-7549-4BE908D85CF0}"/>
              </a:ext>
            </a:extLst>
          </p:cNvPr>
          <p:cNvPicPr>
            <a:picLocks noChangeAspect="1"/>
          </p:cNvPicPr>
          <p:nvPr/>
        </p:nvPicPr>
        <p:blipFill>
          <a:blip r:embed="rId5"/>
          <a:srcRect l="14456" r="-1602" b="2812"/>
          <a:stretch>
            <a:fillRect/>
          </a:stretch>
        </p:blipFill>
        <p:spPr>
          <a:xfrm>
            <a:off x="729437" y="2271855"/>
            <a:ext cx="1780110" cy="1612310"/>
          </a:xfrm>
          <a:prstGeom prst="rect">
            <a:avLst/>
          </a:prstGeom>
        </p:spPr>
      </p:pic>
      <p:pic>
        <p:nvPicPr>
          <p:cNvPr id="6" name="Picture 5" descr="A person in a suit&#10;&#10;AI-generated content may be incorrect.">
            <a:extLst>
              <a:ext uri="{FF2B5EF4-FFF2-40B4-BE49-F238E27FC236}">
                <a16:creationId xmlns:a16="http://schemas.microsoft.com/office/drawing/2014/main" id="{2D9564CC-E6F1-E75F-FA5B-2563093EC4D9}"/>
              </a:ext>
            </a:extLst>
          </p:cNvPr>
          <p:cNvPicPr>
            <a:picLocks noChangeAspect="1"/>
          </p:cNvPicPr>
          <p:nvPr/>
        </p:nvPicPr>
        <p:blipFill>
          <a:blip r:embed="rId6"/>
          <a:stretch>
            <a:fillRect/>
          </a:stretch>
        </p:blipFill>
        <p:spPr>
          <a:xfrm>
            <a:off x="5553762" y="2271855"/>
            <a:ext cx="1716583" cy="1604211"/>
          </a:xfrm>
          <a:prstGeom prst="rect">
            <a:avLst/>
          </a:prstGeom>
        </p:spPr>
      </p:pic>
      <p:pic>
        <p:nvPicPr>
          <p:cNvPr id="7" name="Picture 6">
            <a:extLst>
              <a:ext uri="{FF2B5EF4-FFF2-40B4-BE49-F238E27FC236}">
                <a16:creationId xmlns:a16="http://schemas.microsoft.com/office/drawing/2014/main" id="{23704602-E559-E87C-229B-C52F8FCC8947}"/>
              </a:ext>
            </a:extLst>
          </p:cNvPr>
          <p:cNvPicPr>
            <a:picLocks noChangeAspect="1"/>
          </p:cNvPicPr>
          <p:nvPr/>
        </p:nvPicPr>
        <p:blipFill>
          <a:blip r:embed="rId7"/>
          <a:stretch>
            <a:fillRect/>
          </a:stretch>
        </p:blipFill>
        <p:spPr>
          <a:xfrm>
            <a:off x="3349308" y="2228559"/>
            <a:ext cx="1290999" cy="1711079"/>
          </a:xfrm>
          <a:prstGeom prst="rect">
            <a:avLst/>
          </a:prstGeom>
        </p:spPr>
      </p:pic>
      <p:pic>
        <p:nvPicPr>
          <p:cNvPr id="8" name="Picture 7">
            <a:extLst>
              <a:ext uri="{FF2B5EF4-FFF2-40B4-BE49-F238E27FC236}">
                <a16:creationId xmlns:a16="http://schemas.microsoft.com/office/drawing/2014/main" id="{3BF579EA-D1E2-BCD2-9A40-2CD24B8F008F}"/>
              </a:ext>
            </a:extLst>
          </p:cNvPr>
          <p:cNvPicPr>
            <a:picLocks noChangeAspect="1"/>
          </p:cNvPicPr>
          <p:nvPr/>
        </p:nvPicPr>
        <p:blipFill>
          <a:blip r:embed="rId8"/>
          <a:stretch>
            <a:fillRect/>
          </a:stretch>
        </p:blipFill>
        <p:spPr>
          <a:xfrm>
            <a:off x="10286989" y="2271855"/>
            <a:ext cx="1362973" cy="1613140"/>
          </a:xfrm>
          <a:prstGeom prst="rect">
            <a:avLst/>
          </a:prstGeom>
        </p:spPr>
      </p:pic>
      <p:sp>
        <p:nvSpPr>
          <p:cNvPr id="9" name="Google Shape;561;g1345027217e_1_0">
            <a:extLst>
              <a:ext uri="{FF2B5EF4-FFF2-40B4-BE49-F238E27FC236}">
                <a16:creationId xmlns:a16="http://schemas.microsoft.com/office/drawing/2014/main" id="{44FB4901-BD82-E324-E7B4-EFDC79E7CD62}"/>
              </a:ext>
            </a:extLst>
          </p:cNvPr>
          <p:cNvSpPr txBox="1"/>
          <p:nvPr/>
        </p:nvSpPr>
        <p:spPr>
          <a:xfrm>
            <a:off x="7433435" y="4087177"/>
            <a:ext cx="2662800" cy="646290"/>
          </a:xfrm>
          <a:prstGeom prst="rect">
            <a:avLst/>
          </a:prstGeom>
          <a:noFill/>
          <a:ln>
            <a:noFill/>
          </a:ln>
        </p:spPr>
        <p:txBody>
          <a:bodyPr spcFirstLastPara="1" wrap="square" lIns="0" tIns="45700" rIns="91425" bIns="45700" anchor="t" anchorCtr="0">
            <a:spAutoFit/>
          </a:bodyPr>
          <a:lstStyle/>
          <a:p>
            <a:pPr algn="ctr">
              <a:buSzPts val="1700"/>
            </a:pPr>
            <a:r>
              <a:rPr lang="en-US" sz="1200"/>
              <a:t>Marcella Maguire, Ph.D.</a:t>
            </a:r>
          </a:p>
          <a:p>
            <a:pPr algn="ctr">
              <a:buSzPts val="1700"/>
            </a:pPr>
            <a:r>
              <a:rPr lang="en-US" sz="1200"/>
              <a:t>Director, </a:t>
            </a:r>
          </a:p>
          <a:p>
            <a:pPr algn="ctr">
              <a:buSzPts val="1700"/>
            </a:pPr>
            <a:r>
              <a:rPr lang="en-US" sz="1200"/>
              <a:t>Health Systems Integration</a:t>
            </a:r>
          </a:p>
        </p:txBody>
      </p:sp>
    </p:spTree>
    <p:extLst>
      <p:ext uri="{BB962C8B-B14F-4D97-AF65-F5344CB8AC3E}">
        <p14:creationId xmlns:p14="http://schemas.microsoft.com/office/powerpoint/2010/main" val="2992520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525">
          <a:extLst>
            <a:ext uri="{FF2B5EF4-FFF2-40B4-BE49-F238E27FC236}">
              <a16:creationId xmlns:a16="http://schemas.microsoft.com/office/drawing/2014/main" id="{4099CCCA-9F53-2856-833C-5BA5C0141F11}"/>
            </a:ext>
          </a:extLst>
        </p:cNvPr>
        <p:cNvGrpSpPr/>
        <p:nvPr/>
      </p:nvGrpSpPr>
      <p:grpSpPr>
        <a:xfrm>
          <a:off x="0" y="0"/>
          <a:ext cx="0" cy="0"/>
          <a:chOff x="0" y="0"/>
          <a:chExt cx="0" cy="0"/>
        </a:xfrm>
      </p:grpSpPr>
      <p:sp>
        <p:nvSpPr>
          <p:cNvPr id="526" name="Google Shape;526;g12f4e1b70b9_0_0">
            <a:extLst>
              <a:ext uri="{FF2B5EF4-FFF2-40B4-BE49-F238E27FC236}">
                <a16:creationId xmlns:a16="http://schemas.microsoft.com/office/drawing/2014/main" id="{6CF75EC6-9911-CC0E-5CCE-57B1F8FF1F4A}"/>
              </a:ext>
            </a:extLst>
          </p:cNvPr>
          <p:cNvSpPr/>
          <p:nvPr/>
        </p:nvSpPr>
        <p:spPr>
          <a:xfrm rot="5400000">
            <a:off x="1092780" y="2693544"/>
            <a:ext cx="1600800" cy="1380000"/>
          </a:xfrm>
          <a:prstGeom prst="hexagon">
            <a:avLst>
              <a:gd name="adj" fmla="val 25000"/>
              <a:gd name="vf" fmla="val 115470"/>
            </a:avLst>
          </a:prstGeom>
          <a:solidFill>
            <a:srgbClr val="FF99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3" name="Google Shape;533;g12f4e1b70b9_0_0">
            <a:extLst>
              <a:ext uri="{FF2B5EF4-FFF2-40B4-BE49-F238E27FC236}">
                <a16:creationId xmlns:a16="http://schemas.microsoft.com/office/drawing/2014/main" id="{3E784D86-CBDC-BE18-A439-3E4425EB2A07}"/>
              </a:ext>
            </a:extLst>
          </p:cNvPr>
          <p:cNvSpPr txBox="1"/>
          <p:nvPr/>
        </p:nvSpPr>
        <p:spPr>
          <a:xfrm>
            <a:off x="622944" y="4451408"/>
            <a:ext cx="25416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lang="en-US" sz="1800" b="1"/>
              <a:t>Expertise and Skill Level</a:t>
            </a: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g12f4e1b70b9_0_0">
            <a:extLst>
              <a:ext uri="{FF2B5EF4-FFF2-40B4-BE49-F238E27FC236}">
                <a16:creationId xmlns:a16="http://schemas.microsoft.com/office/drawing/2014/main" id="{B1071D4F-3994-5014-79B5-53B681783197}"/>
              </a:ext>
            </a:extLst>
          </p:cNvPr>
          <p:cNvSpPr txBox="1"/>
          <p:nvPr/>
        </p:nvSpPr>
        <p:spPr>
          <a:xfrm>
            <a:off x="3343618" y="4451408"/>
            <a:ext cx="26628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Caseload Size</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g12f4e1b70b9_0_0">
            <a:extLst>
              <a:ext uri="{FF2B5EF4-FFF2-40B4-BE49-F238E27FC236}">
                <a16:creationId xmlns:a16="http://schemas.microsoft.com/office/drawing/2014/main" id="{02A46DCD-D4E0-4395-E317-A28E8FB9C778}"/>
              </a:ext>
            </a:extLst>
          </p:cNvPr>
          <p:cNvSpPr txBox="1"/>
          <p:nvPr/>
        </p:nvSpPr>
        <p:spPr>
          <a:xfrm>
            <a:off x="6185540" y="4459058"/>
            <a:ext cx="25416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Supervisors</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6" name="Google Shape;536;g12f4e1b70b9_0_0">
            <a:extLst>
              <a:ext uri="{FF2B5EF4-FFF2-40B4-BE49-F238E27FC236}">
                <a16:creationId xmlns:a16="http://schemas.microsoft.com/office/drawing/2014/main" id="{1802B37D-0468-E33F-AC3F-5C61D2FF4473}"/>
              </a:ext>
            </a:extLst>
          </p:cNvPr>
          <p:cNvSpPr txBox="1"/>
          <p:nvPr/>
        </p:nvSpPr>
        <p:spPr>
          <a:xfrm>
            <a:off x="8906263" y="4451408"/>
            <a:ext cx="26628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Training</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37" name="Google Shape;537;g12f4e1b70b9_0_0" descr="Graduation cap with solid fill">
            <a:extLst>
              <a:ext uri="{FF2B5EF4-FFF2-40B4-BE49-F238E27FC236}">
                <a16:creationId xmlns:a16="http://schemas.microsoft.com/office/drawing/2014/main" id="{77B3341E-106F-B4C3-B436-48AB1104E99D}"/>
              </a:ext>
            </a:extLst>
          </p:cNvPr>
          <p:cNvPicPr preferRelativeResize="0"/>
          <p:nvPr/>
        </p:nvPicPr>
        <p:blipFill>
          <a:blip>
            <a:extLst>
              <a:ext uri="{96DAC541-7B7A-43D3-8B79-37D633B846F1}">
                <asvg:svgBlip xmlns:asvg="http://schemas.microsoft.com/office/drawing/2016/SVG/main" r:embed="rId3"/>
              </a:ext>
            </a:extLst>
          </a:blip>
          <a:srcRect/>
          <a:stretch/>
        </p:blipFill>
        <p:spPr>
          <a:xfrm>
            <a:off x="1495954" y="2979191"/>
            <a:ext cx="803533" cy="803533"/>
          </a:xfrm>
          <a:prstGeom prst="rect">
            <a:avLst/>
          </a:prstGeom>
          <a:noFill/>
          <a:ln>
            <a:noFill/>
          </a:ln>
        </p:spPr>
      </p:pic>
      <p:sp>
        <p:nvSpPr>
          <p:cNvPr id="538" name="Google Shape;538;g12f4e1b70b9_0_0">
            <a:extLst>
              <a:ext uri="{FF2B5EF4-FFF2-40B4-BE49-F238E27FC236}">
                <a16:creationId xmlns:a16="http://schemas.microsoft.com/office/drawing/2014/main" id="{E0525D05-D793-3924-546C-2696669387E9}"/>
              </a:ext>
            </a:extLst>
          </p:cNvPr>
          <p:cNvSpPr/>
          <p:nvPr/>
        </p:nvSpPr>
        <p:spPr>
          <a:xfrm rot="5400000">
            <a:off x="3806309" y="2693544"/>
            <a:ext cx="1600800" cy="1380000"/>
          </a:xfrm>
          <a:prstGeom prst="hexagon">
            <a:avLst>
              <a:gd name="adj" fmla="val 25000"/>
              <a:gd name="vf" fmla="val 115470"/>
            </a:avLst>
          </a:prstGeom>
          <a:solidFill>
            <a:srgbClr val="47494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39" name="Google Shape;539;g12f4e1b70b9_0_0" descr="Group of people with solid fill">
            <a:extLst>
              <a:ext uri="{FF2B5EF4-FFF2-40B4-BE49-F238E27FC236}">
                <a16:creationId xmlns:a16="http://schemas.microsoft.com/office/drawing/2014/main" id="{BA5BFE7D-D52E-B46B-484E-3EADF6D104A0}"/>
              </a:ext>
            </a:extLst>
          </p:cNvPr>
          <p:cNvPicPr preferRelativeResize="0"/>
          <p:nvPr/>
        </p:nvPicPr>
        <p:blipFill>
          <a:blip>
            <a:extLst>
              <a:ext uri="{96DAC541-7B7A-43D3-8B79-37D633B846F1}">
                <asvg:svgBlip xmlns:asvg="http://schemas.microsoft.com/office/drawing/2016/SVG/main" r:embed="rId4"/>
              </a:ext>
            </a:extLst>
          </a:blip>
          <a:srcRect/>
          <a:stretch/>
        </p:blipFill>
        <p:spPr>
          <a:xfrm>
            <a:off x="4216517" y="2986225"/>
            <a:ext cx="789467" cy="789467"/>
          </a:xfrm>
          <a:prstGeom prst="rect">
            <a:avLst/>
          </a:prstGeom>
          <a:noFill/>
          <a:ln>
            <a:noFill/>
          </a:ln>
        </p:spPr>
      </p:pic>
      <p:sp>
        <p:nvSpPr>
          <p:cNvPr id="540" name="Google Shape;540;g12f4e1b70b9_0_0">
            <a:extLst>
              <a:ext uri="{FF2B5EF4-FFF2-40B4-BE49-F238E27FC236}">
                <a16:creationId xmlns:a16="http://schemas.microsoft.com/office/drawing/2014/main" id="{5C9AE78E-92F5-F5E4-C3BD-BCC9A1696F12}"/>
              </a:ext>
            </a:extLst>
          </p:cNvPr>
          <p:cNvSpPr/>
          <p:nvPr/>
        </p:nvSpPr>
        <p:spPr>
          <a:xfrm rot="5400000">
            <a:off x="6565274" y="2693544"/>
            <a:ext cx="1600800" cy="1380000"/>
          </a:xfrm>
          <a:prstGeom prst="hexagon">
            <a:avLst>
              <a:gd name="adj" fmla="val 25000"/>
              <a:gd name="vf" fmla="val 115470"/>
            </a:avLst>
          </a:prstGeom>
          <a:solidFill>
            <a:srgbClr val="0052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41" name="Google Shape;541;g12f4e1b70b9_0_0" descr="Boardroom with solid fill">
            <a:extLst>
              <a:ext uri="{FF2B5EF4-FFF2-40B4-BE49-F238E27FC236}">
                <a16:creationId xmlns:a16="http://schemas.microsoft.com/office/drawing/2014/main" id="{02A9242F-6A26-3934-9514-5C3CC2F0F4AF}"/>
              </a:ext>
            </a:extLst>
          </p:cNvPr>
          <p:cNvPicPr preferRelativeResize="0"/>
          <p:nvPr/>
        </p:nvPicPr>
        <p:blipFill>
          <a:blip>
            <a:extLst>
              <a:ext uri="{96DAC541-7B7A-43D3-8B79-37D633B846F1}">
                <asvg:svgBlip xmlns:asvg="http://schemas.microsoft.com/office/drawing/2016/SVG/main" r:embed="rId5"/>
              </a:ext>
            </a:extLst>
          </a:blip>
          <a:srcRect/>
          <a:stretch/>
        </p:blipFill>
        <p:spPr>
          <a:xfrm>
            <a:off x="6975482" y="2986225"/>
            <a:ext cx="789467" cy="789467"/>
          </a:xfrm>
          <a:prstGeom prst="rect">
            <a:avLst/>
          </a:prstGeom>
          <a:noFill/>
          <a:ln>
            <a:noFill/>
          </a:ln>
        </p:spPr>
      </p:pic>
      <p:sp>
        <p:nvSpPr>
          <p:cNvPr id="542" name="Google Shape;542;g12f4e1b70b9_0_0">
            <a:extLst>
              <a:ext uri="{FF2B5EF4-FFF2-40B4-BE49-F238E27FC236}">
                <a16:creationId xmlns:a16="http://schemas.microsoft.com/office/drawing/2014/main" id="{985D0595-B91F-99BD-4FB4-4EEDF262FDC2}"/>
              </a:ext>
            </a:extLst>
          </p:cNvPr>
          <p:cNvSpPr/>
          <p:nvPr/>
        </p:nvSpPr>
        <p:spPr>
          <a:xfrm rot="5400000">
            <a:off x="9352892" y="2693544"/>
            <a:ext cx="1600800" cy="1380000"/>
          </a:xfrm>
          <a:prstGeom prst="hexagon">
            <a:avLst>
              <a:gd name="adj" fmla="val 25000"/>
              <a:gd name="vf" fmla="val 115470"/>
            </a:avLst>
          </a:prstGeom>
          <a:solidFill>
            <a:srgbClr val="797D7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43" name="Google Shape;543;g12f4e1b70b9_0_0" descr="Teacher with solid fill">
            <a:extLst>
              <a:ext uri="{FF2B5EF4-FFF2-40B4-BE49-F238E27FC236}">
                <a16:creationId xmlns:a16="http://schemas.microsoft.com/office/drawing/2014/main" id="{1E02EACD-B21B-4E42-50C6-30BDBA5C7E62}"/>
              </a:ext>
            </a:extLst>
          </p:cNvPr>
          <p:cNvPicPr preferRelativeResize="0"/>
          <p:nvPr/>
        </p:nvPicPr>
        <p:blipFill>
          <a:blip>
            <a:extLst>
              <a:ext uri="{96DAC541-7B7A-43D3-8B79-37D633B846F1}">
                <asvg:svgBlip xmlns:asvg="http://schemas.microsoft.com/office/drawing/2016/SVG/main" r:embed="rId6"/>
              </a:ext>
            </a:extLst>
          </a:blip>
          <a:srcRect/>
          <a:stretch/>
        </p:blipFill>
        <p:spPr>
          <a:xfrm>
            <a:off x="9763100" y="2986225"/>
            <a:ext cx="789467" cy="789467"/>
          </a:xfrm>
          <a:prstGeom prst="rect">
            <a:avLst/>
          </a:prstGeom>
          <a:noFill/>
          <a:ln>
            <a:noFill/>
          </a:ln>
        </p:spPr>
      </p:pic>
      <p:pic>
        <p:nvPicPr>
          <p:cNvPr id="544" name="Google Shape;544;g12f4e1b70b9_0_0">
            <a:extLst>
              <a:ext uri="{FF2B5EF4-FFF2-40B4-BE49-F238E27FC236}">
                <a16:creationId xmlns:a16="http://schemas.microsoft.com/office/drawing/2014/main" id="{9E4FB7CC-1556-D953-BBA9-FA78CF0B3A9A}"/>
              </a:ext>
            </a:extLst>
          </p:cNvPr>
          <p:cNvPicPr preferRelativeResize="0"/>
          <p:nvPr/>
        </p:nvPicPr>
        <p:blipFill rotWithShape="1">
          <a:blip r:embed="rId7">
            <a:alphaModFix/>
          </a:blip>
          <a:srcRect l="17674" t="34120" r="17680" b="34310"/>
          <a:stretch/>
        </p:blipFill>
        <p:spPr>
          <a:xfrm>
            <a:off x="990600" y="5988724"/>
            <a:ext cx="1071503" cy="523197"/>
          </a:xfrm>
          <a:prstGeom prst="rect">
            <a:avLst/>
          </a:prstGeom>
          <a:noFill/>
          <a:ln>
            <a:noFill/>
          </a:ln>
        </p:spPr>
      </p:pic>
      <p:sp>
        <p:nvSpPr>
          <p:cNvPr id="545" name="Google Shape;545;g12f4e1b70b9_0_0">
            <a:extLst>
              <a:ext uri="{FF2B5EF4-FFF2-40B4-BE49-F238E27FC236}">
                <a16:creationId xmlns:a16="http://schemas.microsoft.com/office/drawing/2014/main" id="{79F6E88A-1B1A-2182-30F7-18171FE1B65C}"/>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30;g1352e3c3f49_1_0">
            <a:extLst>
              <a:ext uri="{FF2B5EF4-FFF2-40B4-BE49-F238E27FC236}">
                <a16:creationId xmlns:a16="http://schemas.microsoft.com/office/drawing/2014/main" id="{B24F0879-AAC4-B6EF-1407-98F760E81017}"/>
              </a:ext>
            </a:extLst>
          </p:cNvPr>
          <p:cNvSpPr txBox="1">
            <a:spLocks noGrp="1"/>
          </p:cNvSpPr>
          <p:nvPr>
            <p:ph type="title"/>
          </p:nvPr>
        </p:nvSpPr>
        <p:spPr>
          <a:xfrm>
            <a:off x="505190" y="811193"/>
            <a:ext cx="11360700" cy="763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000">
                <a:latin typeface="Arial Black"/>
                <a:ea typeface="Arial Black"/>
                <a:cs typeface="Arial Black"/>
                <a:sym typeface="Arial Black"/>
              </a:rPr>
              <a:t>Staffing and Supervision Considerations</a:t>
            </a:r>
            <a:endParaRPr sz="4000" b="0"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1269671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C69F6AC8-DF1B-E8CC-FF19-1E2409E02A6E}"/>
            </a:ext>
          </a:extLst>
        </p:cNvPr>
        <p:cNvGrpSpPr/>
        <p:nvPr/>
      </p:nvGrpSpPr>
      <p:grpSpPr>
        <a:xfrm>
          <a:off x="0" y="0"/>
          <a:ext cx="0" cy="0"/>
          <a:chOff x="0" y="0"/>
          <a:chExt cx="0" cy="0"/>
        </a:xfrm>
      </p:grpSpPr>
      <p:pic>
        <p:nvPicPr>
          <p:cNvPr id="3" name="Picture 2" descr="Two people with speech bubbles">
            <a:extLst>
              <a:ext uri="{FF2B5EF4-FFF2-40B4-BE49-F238E27FC236}">
                <a16:creationId xmlns:a16="http://schemas.microsoft.com/office/drawing/2014/main" id="{62A1AC06-4A44-6001-D7D0-4C605C8BE316}"/>
              </a:ext>
            </a:extLst>
          </p:cNvPr>
          <p:cNvPicPr>
            <a:picLocks noChangeAspect="1"/>
          </p:cNvPicPr>
          <p:nvPr/>
        </p:nvPicPr>
        <p:blipFill>
          <a:blip r:embed="rId3">
            <a:alphaModFix amt="70000"/>
          </a:blip>
          <a:srcRect t="7929" b="50000"/>
          <a:stretch>
            <a:fillRect/>
          </a:stretch>
        </p:blipFill>
        <p:spPr>
          <a:xfrm>
            <a:off x="0" y="1"/>
            <a:ext cx="12192000" cy="6858000"/>
          </a:xfrm>
          <a:prstGeom prst="rect">
            <a:avLst/>
          </a:prstGeom>
        </p:spPr>
      </p:pic>
      <p:pic>
        <p:nvPicPr>
          <p:cNvPr id="629" name="Google Shape;629;g1352e3c3f49_1_0">
            <a:extLst>
              <a:ext uri="{FF2B5EF4-FFF2-40B4-BE49-F238E27FC236}">
                <a16:creationId xmlns:a16="http://schemas.microsoft.com/office/drawing/2014/main" id="{416A79AE-DB8E-C94B-CF2D-4C0225D45226}"/>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1997625E-1CA2-E202-B646-B0CB8C29989B}"/>
              </a:ext>
            </a:extLst>
          </p:cNvPr>
          <p:cNvSpPr txBox="1">
            <a:spLocks noGrp="1"/>
          </p:cNvSpPr>
          <p:nvPr>
            <p:ph type="ctrTitle" idx="4294967295"/>
          </p:nvPr>
        </p:nvSpPr>
        <p:spPr>
          <a:xfrm>
            <a:off x="2395958" y="395136"/>
            <a:ext cx="9796041" cy="1243788"/>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Gathering and Incorporating Stakeholder Input</a:t>
            </a:r>
            <a:endParaRPr sz="44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EF357BA5-5D95-225C-88BC-D21AAFBDDC70}"/>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BE082583-AD3A-7101-7434-F61097C7F337}"/>
              </a:ext>
            </a:extLst>
          </p:cNvPr>
          <p:cNvSpPr txBox="1"/>
          <p:nvPr/>
        </p:nvSpPr>
        <p:spPr>
          <a:xfrm>
            <a:off x="3128059" y="3038783"/>
            <a:ext cx="2717156" cy="1477328"/>
          </a:xfrm>
          <a:prstGeom prst="rect">
            <a:avLst/>
          </a:prstGeom>
          <a:noFill/>
        </p:spPr>
        <p:txBody>
          <a:bodyPr wrap="square">
            <a:spAutoFit/>
          </a:bodyPr>
          <a:lstStyle/>
          <a:p>
            <a:r>
              <a:rPr lang="en-US" sz="1800" b="1"/>
              <a:t>Contact information for Client Rights Officer or other neutral party in tenant newsletter</a:t>
            </a:r>
          </a:p>
        </p:txBody>
      </p:sp>
      <p:sp>
        <p:nvSpPr>
          <p:cNvPr id="8" name="TextBox 7">
            <a:extLst>
              <a:ext uri="{FF2B5EF4-FFF2-40B4-BE49-F238E27FC236}">
                <a16:creationId xmlns:a16="http://schemas.microsoft.com/office/drawing/2014/main" id="{A54BF1ED-9535-0E8E-6CFD-65BAFCC6A87B}"/>
              </a:ext>
            </a:extLst>
          </p:cNvPr>
          <p:cNvSpPr txBox="1"/>
          <p:nvPr/>
        </p:nvSpPr>
        <p:spPr>
          <a:xfrm>
            <a:off x="6267693" y="4707859"/>
            <a:ext cx="2717156" cy="923330"/>
          </a:xfrm>
          <a:prstGeom prst="rect">
            <a:avLst/>
          </a:prstGeom>
          <a:noFill/>
        </p:spPr>
        <p:txBody>
          <a:bodyPr wrap="square">
            <a:spAutoFit/>
          </a:bodyPr>
          <a:lstStyle/>
          <a:p>
            <a:r>
              <a:rPr lang="en-US" sz="1800" b="1"/>
              <a:t>Maintaining an anonymous voice mailbox for comments</a:t>
            </a:r>
          </a:p>
        </p:txBody>
      </p:sp>
      <p:sp>
        <p:nvSpPr>
          <p:cNvPr id="9" name="TextBox 8">
            <a:extLst>
              <a:ext uri="{FF2B5EF4-FFF2-40B4-BE49-F238E27FC236}">
                <a16:creationId xmlns:a16="http://schemas.microsoft.com/office/drawing/2014/main" id="{35272A09-54D3-72DD-A80B-59E11F135ECC}"/>
              </a:ext>
            </a:extLst>
          </p:cNvPr>
          <p:cNvSpPr txBox="1"/>
          <p:nvPr/>
        </p:nvSpPr>
        <p:spPr>
          <a:xfrm>
            <a:off x="1862078" y="1472170"/>
            <a:ext cx="2351106" cy="923330"/>
          </a:xfrm>
          <a:prstGeom prst="rect">
            <a:avLst/>
          </a:prstGeom>
          <a:noFill/>
        </p:spPr>
        <p:txBody>
          <a:bodyPr wrap="square">
            <a:spAutoFit/>
          </a:bodyPr>
          <a:lstStyle/>
          <a:p>
            <a:r>
              <a:rPr lang="en-US" sz="1800" b="1"/>
              <a:t>Community Meetings or Open Houses</a:t>
            </a:r>
          </a:p>
        </p:txBody>
      </p:sp>
      <p:sp>
        <p:nvSpPr>
          <p:cNvPr id="10" name="TextBox 9">
            <a:extLst>
              <a:ext uri="{FF2B5EF4-FFF2-40B4-BE49-F238E27FC236}">
                <a16:creationId xmlns:a16="http://schemas.microsoft.com/office/drawing/2014/main" id="{32A830A3-CA5D-9AFA-8404-3A649064E4F2}"/>
              </a:ext>
            </a:extLst>
          </p:cNvPr>
          <p:cNvSpPr txBox="1"/>
          <p:nvPr/>
        </p:nvSpPr>
        <p:spPr>
          <a:xfrm>
            <a:off x="5316158" y="2074931"/>
            <a:ext cx="1903070" cy="369332"/>
          </a:xfrm>
          <a:prstGeom prst="rect">
            <a:avLst/>
          </a:prstGeom>
          <a:noFill/>
        </p:spPr>
        <p:txBody>
          <a:bodyPr wrap="square">
            <a:spAutoFit/>
          </a:bodyPr>
          <a:lstStyle/>
          <a:p>
            <a:r>
              <a:rPr lang="en-US" sz="1800" b="1"/>
              <a:t>Focus Groups</a:t>
            </a:r>
          </a:p>
        </p:txBody>
      </p:sp>
      <p:sp>
        <p:nvSpPr>
          <p:cNvPr id="11" name="TextBox 10">
            <a:extLst>
              <a:ext uri="{FF2B5EF4-FFF2-40B4-BE49-F238E27FC236}">
                <a16:creationId xmlns:a16="http://schemas.microsoft.com/office/drawing/2014/main" id="{E7CD4FC1-5125-3B8E-3F86-22B2F71BCFBD}"/>
              </a:ext>
            </a:extLst>
          </p:cNvPr>
          <p:cNvSpPr txBox="1"/>
          <p:nvPr/>
        </p:nvSpPr>
        <p:spPr>
          <a:xfrm>
            <a:off x="8282652" y="3252896"/>
            <a:ext cx="2134564" cy="646331"/>
          </a:xfrm>
          <a:prstGeom prst="rect">
            <a:avLst/>
          </a:prstGeom>
          <a:noFill/>
        </p:spPr>
        <p:txBody>
          <a:bodyPr wrap="square">
            <a:spAutoFit/>
          </a:bodyPr>
          <a:lstStyle/>
          <a:p>
            <a:r>
              <a:rPr lang="en-US" sz="1800" b="1"/>
              <a:t>Suggestion boxes</a:t>
            </a:r>
          </a:p>
        </p:txBody>
      </p:sp>
      <p:sp>
        <p:nvSpPr>
          <p:cNvPr id="12" name="TextBox 11">
            <a:extLst>
              <a:ext uri="{FF2B5EF4-FFF2-40B4-BE49-F238E27FC236}">
                <a16:creationId xmlns:a16="http://schemas.microsoft.com/office/drawing/2014/main" id="{CBF86624-7DB7-55A6-65C5-CB433EE363FE}"/>
              </a:ext>
            </a:extLst>
          </p:cNvPr>
          <p:cNvSpPr txBox="1"/>
          <p:nvPr/>
        </p:nvSpPr>
        <p:spPr>
          <a:xfrm>
            <a:off x="1661933" y="4952118"/>
            <a:ext cx="2053541" cy="646331"/>
          </a:xfrm>
          <a:prstGeom prst="rect">
            <a:avLst/>
          </a:prstGeom>
          <a:noFill/>
        </p:spPr>
        <p:txBody>
          <a:bodyPr wrap="square">
            <a:spAutoFit/>
          </a:bodyPr>
          <a:lstStyle/>
          <a:p>
            <a:r>
              <a:rPr lang="en-US" sz="1800" b="1"/>
              <a:t>Satisfaction Surveys</a:t>
            </a:r>
          </a:p>
        </p:txBody>
      </p:sp>
    </p:spTree>
    <p:extLst>
      <p:ext uri="{BB962C8B-B14F-4D97-AF65-F5344CB8AC3E}">
        <p14:creationId xmlns:p14="http://schemas.microsoft.com/office/powerpoint/2010/main" val="2698400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a:extLst>
            <a:ext uri="{FF2B5EF4-FFF2-40B4-BE49-F238E27FC236}">
              <a16:creationId xmlns:a16="http://schemas.microsoft.com/office/drawing/2014/main" id="{3F7B4C86-187F-F9C1-240D-6B3C2724BCB2}"/>
            </a:ext>
          </a:extLst>
        </p:cNvPr>
        <p:cNvGrpSpPr/>
        <p:nvPr/>
      </p:nvGrpSpPr>
      <p:grpSpPr>
        <a:xfrm>
          <a:off x="0" y="0"/>
          <a:ext cx="0" cy="0"/>
          <a:chOff x="0" y="0"/>
          <a:chExt cx="0" cy="0"/>
        </a:xfrm>
      </p:grpSpPr>
      <p:sp>
        <p:nvSpPr>
          <p:cNvPr id="647" name="Google Shape;647;p4">
            <a:extLst>
              <a:ext uri="{FF2B5EF4-FFF2-40B4-BE49-F238E27FC236}">
                <a16:creationId xmlns:a16="http://schemas.microsoft.com/office/drawing/2014/main" id="{0B96597C-4254-7141-9BD1-8271AAFF553E}"/>
              </a:ext>
            </a:extLst>
          </p:cNvPr>
          <p:cNvSpPr/>
          <p:nvPr/>
        </p:nvSpPr>
        <p:spPr>
          <a:xfrm>
            <a:off x="6095999" y="0"/>
            <a:ext cx="6096001" cy="6858000"/>
          </a:xfrm>
          <a:prstGeom prst="rect">
            <a:avLst/>
          </a:prstGeom>
          <a:solidFill>
            <a:schemeClr val="lt2"/>
          </a:solid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Placeholder 2" descr="Cartoon checklist and pencil">
            <a:extLst>
              <a:ext uri="{FF2B5EF4-FFF2-40B4-BE49-F238E27FC236}">
                <a16:creationId xmlns:a16="http://schemas.microsoft.com/office/drawing/2014/main" id="{7B470D29-99D1-BD23-DA51-8788CDDD2505}"/>
              </a:ext>
            </a:extLst>
          </p:cNvPr>
          <p:cNvPicPr>
            <a:picLocks noGrp="1" noChangeAspect="1"/>
          </p:cNvPicPr>
          <p:nvPr>
            <p:ph type="pic" idx="2"/>
          </p:nvPr>
        </p:nvPicPr>
        <p:blipFill>
          <a:blip r:embed="rId4"/>
          <a:srcRect l="17645" r="8517"/>
          <a:stretch>
            <a:fillRect/>
          </a:stretch>
        </p:blipFill>
        <p:spPr>
          <a:xfrm>
            <a:off x="6626225" y="422275"/>
            <a:ext cx="5243513" cy="5326063"/>
          </a:xfrm>
          <a:prstGeom prst="rect">
            <a:avLst/>
          </a:prstGeom>
          <a:solidFill>
            <a:schemeClr val="lt1"/>
          </a:solidFill>
          <a:ln>
            <a:noFill/>
          </a:ln>
        </p:spPr>
      </p:pic>
      <p:sp>
        <p:nvSpPr>
          <p:cNvPr id="651" name="Google Shape;651;p4">
            <a:extLst>
              <a:ext uri="{FF2B5EF4-FFF2-40B4-BE49-F238E27FC236}">
                <a16:creationId xmlns:a16="http://schemas.microsoft.com/office/drawing/2014/main" id="{B644E6AB-CF83-161A-9480-8AD58FB87AF0}"/>
              </a:ext>
            </a:extLst>
          </p:cNvPr>
          <p:cNvSpPr txBox="1"/>
          <p:nvPr/>
        </p:nvSpPr>
        <p:spPr>
          <a:xfrm>
            <a:off x="322325" y="228608"/>
            <a:ext cx="5393700" cy="1976400"/>
          </a:xfrm>
          <a:prstGeom prst="rect">
            <a:avLst/>
          </a:prstGeom>
          <a:noFill/>
          <a:ln>
            <a:noFill/>
          </a:ln>
        </p:spPr>
        <p:txBody>
          <a:bodyPr spcFirstLastPara="1" wrap="square" lIns="121900" tIns="121900" rIns="121900" bIns="121900" anchor="b"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a:ln>
                  <a:noFill/>
                </a:ln>
                <a:solidFill>
                  <a:srgbClr val="000000"/>
                </a:solidFill>
                <a:effectLst/>
                <a:uLnTx/>
                <a:uFillTx/>
                <a:latin typeface="Arial Black"/>
                <a:ea typeface="Arial Black"/>
                <a:cs typeface="Arial Black"/>
                <a:sym typeface="Arial Black"/>
              </a:rPr>
              <a:t>Tenant Survey</a:t>
            </a:r>
          </a:p>
        </p:txBody>
      </p:sp>
      <p:sp>
        <p:nvSpPr>
          <p:cNvPr id="652" name="Google Shape;652;p4">
            <a:extLst>
              <a:ext uri="{FF2B5EF4-FFF2-40B4-BE49-F238E27FC236}">
                <a16:creationId xmlns:a16="http://schemas.microsoft.com/office/drawing/2014/main" id="{1AE45B6A-23BA-7D04-47EA-0C4D095AC6AF}"/>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5" name="Google Shape;650;p4">
            <a:extLst>
              <a:ext uri="{FF2B5EF4-FFF2-40B4-BE49-F238E27FC236}">
                <a16:creationId xmlns:a16="http://schemas.microsoft.com/office/drawing/2014/main" id="{8C711C57-5E2F-924D-B530-4966146EF1D1}"/>
              </a:ext>
            </a:extLst>
          </p:cNvPr>
          <p:cNvSpPr txBox="1"/>
          <p:nvPr/>
        </p:nvSpPr>
        <p:spPr>
          <a:xfrm>
            <a:off x="914400" y="2321800"/>
            <a:ext cx="4941870" cy="4242763"/>
          </a:xfrm>
          <a:prstGeom prst="rect">
            <a:avLst/>
          </a:prstGeom>
          <a:noFill/>
          <a:ln>
            <a:noFill/>
          </a:ln>
        </p:spPr>
        <p:txBody>
          <a:bodyPr spcFirstLastPara="1" wrap="square" lIns="121900" tIns="121900" rIns="121900" bIns="121900" anchor="t" anchorCtr="0">
            <a:normAutofit/>
          </a:bodyPr>
          <a:lstStyle/>
          <a:p>
            <a:pPr marR="0" lvl="0" algn="l" defTabSz="914400" rtl="0" eaLnBrk="1" fontAlgn="auto" latinLnBrk="0" hangingPunct="1">
              <a:lnSpc>
                <a:spcPct val="100000"/>
              </a:lnSpc>
              <a:spcBef>
                <a:spcPts val="0"/>
              </a:spcBef>
              <a:spcAft>
                <a:spcPts val="1200"/>
              </a:spcAft>
              <a:buClr>
                <a:srgbClr val="000000"/>
              </a:buClr>
              <a:buSzPts val="2300"/>
              <a:tabLst/>
              <a:defRPr/>
            </a:pPr>
            <a:endParaRPr kumimoji="0" lang="en-US" sz="2400" b="1" i="0" u="none" strike="noStrike" kern="0" cap="none" spc="0" normalizeH="0" baseline="0" noProof="0">
              <a:ln>
                <a:noFill/>
              </a:ln>
              <a:solidFill>
                <a:srgbClr val="595959"/>
              </a:solidFill>
              <a:effectLst/>
              <a:uLnTx/>
              <a:uFillTx/>
              <a:latin typeface="Arial"/>
              <a:ea typeface="Arial"/>
              <a:cs typeface="Arial"/>
              <a:sym typeface="Arial"/>
            </a:endParaRPr>
          </a:p>
          <a:p>
            <a:pPr marR="0" lvl="0" algn="l" defTabSz="914400" rtl="0" eaLnBrk="1" fontAlgn="auto" latinLnBrk="0" hangingPunct="1">
              <a:lnSpc>
                <a:spcPct val="100000"/>
              </a:lnSpc>
              <a:spcBef>
                <a:spcPts val="0"/>
              </a:spcBef>
              <a:spcAft>
                <a:spcPts val="1200"/>
              </a:spcAft>
              <a:buClr>
                <a:srgbClr val="000000"/>
              </a:buClr>
              <a:buSzPts val="2300"/>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Tenant Survey editable word doc, English</a:t>
            </a:r>
          </a:p>
          <a:p>
            <a:pPr marR="0" lvl="0" algn="l" defTabSz="914400" rtl="0" eaLnBrk="1" fontAlgn="auto" latinLnBrk="0" hangingPunct="1">
              <a:lnSpc>
                <a:spcPct val="100000"/>
              </a:lnSpc>
              <a:spcBef>
                <a:spcPts val="0"/>
              </a:spcBef>
              <a:spcAft>
                <a:spcPts val="1200"/>
              </a:spcAft>
              <a:buClr>
                <a:srgbClr val="000000"/>
              </a:buClr>
              <a:buSzPts val="2300"/>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  </a:t>
            </a:r>
          </a:p>
          <a:p>
            <a:pPr marR="0" lvl="0" algn="l" defTabSz="914400" rtl="0" eaLnBrk="1" fontAlgn="auto" latinLnBrk="0" hangingPunct="1">
              <a:lnSpc>
                <a:spcPct val="100000"/>
              </a:lnSpc>
              <a:spcBef>
                <a:spcPts val="0"/>
              </a:spcBef>
              <a:spcAft>
                <a:spcPts val="1200"/>
              </a:spcAft>
              <a:buClr>
                <a:srgbClr val="000000"/>
              </a:buClr>
              <a:buSzPts val="2300"/>
              <a:tabLst/>
              <a:defRPr/>
            </a:pPr>
            <a:r>
              <a:rPr kumimoji="0" lang="en-US" sz="2400" b="1" i="0" u="none" strike="noStrike" kern="0" cap="none" spc="0" normalizeH="0" baseline="0" noProof="0">
                <a:ln>
                  <a:noFill/>
                </a:ln>
                <a:solidFill>
                  <a:srgbClr val="595959"/>
                </a:solidFill>
                <a:effectLst/>
                <a:uLnTx/>
                <a:uFillTx/>
                <a:latin typeface="Arial"/>
                <a:ea typeface="Arial"/>
                <a:cs typeface="Arial"/>
                <a:sym typeface="Arial"/>
              </a:rPr>
              <a:t>Tenant Survey, editable word doc,  Spanish language version </a:t>
            </a:r>
          </a:p>
        </p:txBody>
      </p:sp>
    </p:spTree>
    <p:extLst>
      <p:ext uri="{BB962C8B-B14F-4D97-AF65-F5344CB8AC3E}">
        <p14:creationId xmlns:p14="http://schemas.microsoft.com/office/powerpoint/2010/main" val="325652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A68C92BA-97CF-C394-6FA5-330373894E7C}"/>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60655F83-AFFB-AF10-6768-538388291194}"/>
              </a:ext>
            </a:extLst>
          </p:cNvPr>
          <p:cNvSpPr txBox="1">
            <a:spLocks noGrp="1"/>
          </p:cNvSpPr>
          <p:nvPr>
            <p:ph type="title"/>
          </p:nvPr>
        </p:nvSpPr>
        <p:spPr>
          <a:xfrm>
            <a:off x="490099" y="2440800"/>
            <a:ext cx="5393700" cy="1976400"/>
          </a:xfrm>
          <a:prstGeom prst="rect">
            <a:avLst/>
          </a:prstGeom>
          <a:noFill/>
          <a:ln>
            <a:noFill/>
          </a:ln>
        </p:spPr>
        <p:txBody>
          <a:bodyPr spcFirstLastPara="1" wrap="square" lIns="121900" tIns="121900" rIns="121900" bIns="121900" anchor="b" anchorCtr="0">
            <a:normAutofit fontScale="90000"/>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What Do You Do With All the Inputs?</a:t>
            </a:r>
          </a:p>
        </p:txBody>
      </p:sp>
      <p:sp>
        <p:nvSpPr>
          <p:cNvPr id="639" name="Google Shape;639;g12f261aa162_0_337">
            <a:extLst>
              <a:ext uri="{FF2B5EF4-FFF2-40B4-BE49-F238E27FC236}">
                <a16:creationId xmlns:a16="http://schemas.microsoft.com/office/drawing/2014/main" id="{D9FAD222-2649-1B55-4DAB-026902C12FA0}"/>
              </a:ext>
            </a:extLst>
          </p:cNvPr>
          <p:cNvSpPr txBox="1">
            <a:spLocks noGrp="1"/>
          </p:cNvSpPr>
          <p:nvPr>
            <p:ph type="body" idx="2"/>
          </p:nvPr>
        </p:nvSpPr>
        <p:spPr>
          <a:xfrm>
            <a:off x="6586001" y="494381"/>
            <a:ext cx="5115900" cy="5869238"/>
          </a:xfrm>
          <a:prstGeom prst="rect">
            <a:avLst/>
          </a:prstGeom>
          <a:noFill/>
          <a:ln>
            <a:noFill/>
          </a:ln>
        </p:spPr>
        <p:txBody>
          <a:bodyPr spcFirstLastPara="1" wrap="square" lIns="121900" tIns="121900" rIns="121900" bIns="121900" anchor="ctr" anchorCtr="0">
            <a:noAutofit/>
          </a:bodyPr>
          <a:lstStyle/>
          <a:p>
            <a:pPr marL="285750" indent="-285750">
              <a:lnSpc>
                <a:spcPct val="120000"/>
              </a:lnSpc>
              <a:buFont typeface="Arial" panose="020B0604020202020204" pitchFamily="34" charset="0"/>
              <a:buChar char="•"/>
            </a:pPr>
            <a:r>
              <a:rPr lang="en-US" sz="1900">
                <a:latin typeface="Arial"/>
                <a:ea typeface="Arial"/>
                <a:cs typeface="Arial"/>
                <a:sym typeface="Arial"/>
              </a:rPr>
              <a:t>Review and revise policies and procedures, house rules</a:t>
            </a:r>
          </a:p>
          <a:p>
            <a:pPr marL="285750" indent="-285750">
              <a:lnSpc>
                <a:spcPct val="120000"/>
              </a:lnSpc>
              <a:buFont typeface="Arial" panose="020B0604020202020204" pitchFamily="34" charset="0"/>
              <a:buChar char="•"/>
            </a:pPr>
            <a:r>
              <a:rPr lang="en-US" sz="1900">
                <a:latin typeface="Arial"/>
                <a:ea typeface="Arial"/>
                <a:cs typeface="Arial"/>
                <a:sym typeface="Arial"/>
              </a:rPr>
              <a:t>Discuss feedback and findings at tenant and QI Committee meetings to identify action steps and timelines for implementation (when feasible)</a:t>
            </a:r>
          </a:p>
          <a:p>
            <a:pPr marL="285750" indent="-285750">
              <a:lnSpc>
                <a:spcPct val="120000"/>
              </a:lnSpc>
              <a:buFont typeface="Arial" panose="020B0604020202020204" pitchFamily="34" charset="0"/>
              <a:buChar char="•"/>
            </a:pPr>
            <a:r>
              <a:rPr lang="en-US" sz="1900">
                <a:latin typeface="Arial"/>
                <a:ea typeface="Arial"/>
                <a:cs typeface="Arial"/>
                <a:sym typeface="Arial"/>
              </a:rPr>
              <a:t>Create new social, advocacy, or training opportunities within and beyond your agency</a:t>
            </a:r>
          </a:p>
          <a:p>
            <a:pPr marL="285750" indent="-285750">
              <a:lnSpc>
                <a:spcPct val="120000"/>
              </a:lnSpc>
              <a:buFont typeface="Arial" panose="020B0604020202020204" pitchFamily="34" charset="0"/>
              <a:buChar char="•"/>
            </a:pPr>
            <a:r>
              <a:rPr lang="en-US" sz="1900">
                <a:latin typeface="Arial"/>
                <a:ea typeface="Arial"/>
                <a:cs typeface="Arial"/>
                <a:sym typeface="Arial"/>
              </a:rPr>
              <a:t>Identify potential partners and champions – both within and outside your organization – that can help tell the story of how, when and why these inputs were needed</a:t>
            </a:r>
          </a:p>
          <a:p>
            <a:pPr marL="285750" indent="-285750">
              <a:lnSpc>
                <a:spcPct val="120000"/>
              </a:lnSpc>
              <a:buFont typeface="Arial" panose="020B0604020202020204" pitchFamily="34" charset="0"/>
              <a:buChar char="•"/>
            </a:pPr>
            <a:endParaRPr lang="en-US" sz="1900">
              <a:latin typeface="Arial"/>
              <a:ea typeface="Arial"/>
              <a:cs typeface="Arial"/>
              <a:sym typeface="Arial"/>
            </a:endParaRPr>
          </a:p>
          <a:p>
            <a:pPr marL="0" indent="0">
              <a:lnSpc>
                <a:spcPct val="120000"/>
              </a:lnSpc>
              <a:buNone/>
            </a:pPr>
            <a:r>
              <a:rPr lang="en-US" sz="1900" b="1">
                <a:latin typeface="Arial"/>
                <a:ea typeface="Arial"/>
                <a:cs typeface="Arial"/>
                <a:sym typeface="Arial"/>
              </a:rPr>
              <a:t>AND MORE! </a:t>
            </a:r>
            <a:r>
              <a:rPr lang="en-US" sz="1900">
                <a:latin typeface="Arial"/>
                <a:ea typeface="Arial"/>
                <a:cs typeface="Arial"/>
                <a:sym typeface="Arial"/>
              </a:rPr>
              <a:t>Whatever you do – make it known</a:t>
            </a:r>
          </a:p>
        </p:txBody>
      </p:sp>
      <p:pic>
        <p:nvPicPr>
          <p:cNvPr id="641" name="Google Shape;641;g12f261aa162_0_337">
            <a:extLst>
              <a:ext uri="{FF2B5EF4-FFF2-40B4-BE49-F238E27FC236}">
                <a16:creationId xmlns:a16="http://schemas.microsoft.com/office/drawing/2014/main" id="{875FF9F7-00BC-2111-235B-05B79CE276B5}"/>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6B81A922-E8B8-6EE8-A622-F27670C9C7AB}"/>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686346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70800795-D830-2DC6-A7B3-5F67C80781F8}"/>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A42B92A9-C9E9-792E-8467-F040E21D4544}"/>
              </a:ext>
            </a:extLst>
          </p:cNvPr>
          <p:cNvSpPr txBox="1">
            <a:spLocks noGrp="1"/>
          </p:cNvSpPr>
          <p:nvPr>
            <p:ph type="title"/>
          </p:nvPr>
        </p:nvSpPr>
        <p:spPr>
          <a:xfrm>
            <a:off x="702300" y="2014967"/>
            <a:ext cx="5393700" cy="1976400"/>
          </a:xfrm>
          <a:prstGeom prst="rect">
            <a:avLst/>
          </a:prstGeom>
          <a:noFill/>
          <a:ln>
            <a:noFill/>
          </a:ln>
        </p:spPr>
        <p:txBody>
          <a:bodyPr spcFirstLastPara="1" wrap="square" lIns="121900" tIns="121900" rIns="121900" bIns="121900" anchor="b" anchorCtr="0">
            <a:normAutofit fontScale="90000"/>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Quality Improvement Strategies</a:t>
            </a:r>
          </a:p>
        </p:txBody>
      </p:sp>
      <p:sp>
        <p:nvSpPr>
          <p:cNvPr id="639" name="Google Shape;639;g12f261aa162_0_337">
            <a:extLst>
              <a:ext uri="{FF2B5EF4-FFF2-40B4-BE49-F238E27FC236}">
                <a16:creationId xmlns:a16="http://schemas.microsoft.com/office/drawing/2014/main" id="{20519AC3-6F60-1CC5-FED3-D151807B41A4}"/>
              </a:ext>
            </a:extLst>
          </p:cNvPr>
          <p:cNvSpPr txBox="1">
            <a:spLocks noGrp="1"/>
          </p:cNvSpPr>
          <p:nvPr>
            <p:ph type="body" idx="2"/>
          </p:nvPr>
        </p:nvSpPr>
        <p:spPr>
          <a:xfrm>
            <a:off x="6586000" y="293437"/>
            <a:ext cx="5115900" cy="5869238"/>
          </a:xfrm>
          <a:prstGeom prst="rect">
            <a:avLst/>
          </a:prstGeom>
          <a:noFill/>
          <a:ln>
            <a:noFill/>
          </a:ln>
        </p:spPr>
        <p:txBody>
          <a:bodyPr spcFirstLastPara="1" wrap="square" lIns="121900" tIns="121900" rIns="121900" bIns="121900" anchor="ctr" anchorCtr="0">
            <a:normAutofit/>
          </a:bodyPr>
          <a:lstStyle/>
          <a:p>
            <a:pPr marL="285750" indent="-285750">
              <a:lnSpc>
                <a:spcPct val="120000"/>
              </a:lnSpc>
              <a:buFont typeface="Arial" panose="020B0604020202020204" pitchFamily="34" charset="0"/>
              <a:buChar char="•"/>
            </a:pPr>
            <a:r>
              <a:rPr lang="en-US" sz="1800">
                <a:solidFill>
                  <a:schemeClr val="tx1"/>
                </a:solidFill>
                <a:latin typeface="Arial"/>
                <a:ea typeface="Arial"/>
                <a:cs typeface="Arial"/>
                <a:sym typeface="Arial"/>
              </a:rPr>
              <a:t>Assign or designate a staff person to lead agency quality improvement strategies (if one is not already identified)</a:t>
            </a:r>
            <a:endParaRPr lang="en-US" sz="1800">
              <a:solidFill>
                <a:schemeClr val="tx1"/>
              </a:solidFill>
              <a:latin typeface="Arial"/>
              <a:ea typeface="Arial"/>
              <a:cs typeface="Arial"/>
            </a:endParaRPr>
          </a:p>
          <a:p>
            <a:pPr marL="742950" lvl="1" indent="-285750">
              <a:lnSpc>
                <a:spcPct val="120000"/>
              </a:lnSpc>
              <a:buFont typeface="Arial" panose="020B0604020202020204" pitchFamily="34" charset="0"/>
              <a:buChar char="•"/>
            </a:pPr>
            <a:r>
              <a:rPr lang="en-US">
                <a:solidFill>
                  <a:schemeClr val="tx1"/>
                </a:solidFill>
                <a:latin typeface="Arial"/>
                <a:ea typeface="Arial"/>
                <a:cs typeface="Arial"/>
                <a:sym typeface="Arial"/>
              </a:rPr>
              <a:t>Reminder: All levels of staff are part of the QI process</a:t>
            </a:r>
            <a:endParaRPr lang="en-US">
              <a:solidFill>
                <a:schemeClr val="tx1"/>
              </a:solidFill>
              <a:latin typeface="Arial"/>
              <a:ea typeface="Arial"/>
              <a:cs typeface="Arial"/>
            </a:endParaRPr>
          </a:p>
          <a:p>
            <a:pPr marL="285750" indent="-285750">
              <a:lnSpc>
                <a:spcPct val="120000"/>
              </a:lnSpc>
              <a:buFont typeface="Arial" panose="020B0604020202020204" pitchFamily="34" charset="0"/>
              <a:buChar char="•"/>
            </a:pPr>
            <a:r>
              <a:rPr lang="en-US" sz="1800">
                <a:solidFill>
                  <a:schemeClr val="tx1"/>
                </a:solidFill>
                <a:latin typeface="Arial"/>
                <a:ea typeface="Arial"/>
                <a:cs typeface="Arial"/>
                <a:sym typeface="Arial"/>
              </a:rPr>
              <a:t>Schedule a calendar of client chart reviews and review meetings</a:t>
            </a:r>
            <a:endParaRPr lang="en-US" sz="1800">
              <a:solidFill>
                <a:schemeClr val="tx1"/>
              </a:solidFill>
              <a:latin typeface="Arial"/>
              <a:ea typeface="Arial"/>
              <a:cs typeface="Arial"/>
            </a:endParaRPr>
          </a:p>
          <a:p>
            <a:pPr marL="285750" indent="-285750">
              <a:lnSpc>
                <a:spcPct val="120000"/>
              </a:lnSpc>
              <a:buFont typeface="Arial" panose="020B0604020202020204" pitchFamily="34" charset="0"/>
              <a:buChar char="•"/>
            </a:pPr>
            <a:r>
              <a:rPr lang="en-US" sz="1800">
                <a:solidFill>
                  <a:schemeClr val="tx1"/>
                </a:solidFill>
                <a:latin typeface="Arial"/>
                <a:ea typeface="Arial"/>
                <a:cs typeface="Arial"/>
                <a:sym typeface="Arial"/>
              </a:rPr>
              <a:t>Process and timelines for reviewing policies and procedures</a:t>
            </a:r>
            <a:endParaRPr lang="en-US" sz="1800">
              <a:solidFill>
                <a:schemeClr val="tx1"/>
              </a:solidFill>
              <a:latin typeface="Arial"/>
              <a:ea typeface="Arial"/>
              <a:cs typeface="Arial"/>
            </a:endParaRPr>
          </a:p>
          <a:p>
            <a:pPr marL="285750" indent="-285750">
              <a:lnSpc>
                <a:spcPct val="120000"/>
              </a:lnSpc>
              <a:buFont typeface="Arial" panose="020B0604020202020204" pitchFamily="34" charset="0"/>
              <a:buChar char="•"/>
            </a:pPr>
            <a:r>
              <a:rPr lang="en-US" sz="1800">
                <a:solidFill>
                  <a:schemeClr val="tx1"/>
                </a:solidFill>
                <a:latin typeface="Arial"/>
                <a:ea typeface="Arial"/>
                <a:cs typeface="Arial"/>
                <a:sym typeface="Arial"/>
              </a:rPr>
              <a:t>Plan for communication of program outcomes, chart review results, programmatic changes, and changes in requirements</a:t>
            </a:r>
            <a:endParaRPr lang="en-US" sz="1800">
              <a:solidFill>
                <a:schemeClr val="tx1"/>
              </a:solidFill>
              <a:latin typeface="Arial"/>
              <a:ea typeface="Arial"/>
              <a:cs typeface="Arial"/>
            </a:endParaRPr>
          </a:p>
          <a:p>
            <a:pPr marL="285750" indent="-285750">
              <a:lnSpc>
                <a:spcPct val="120000"/>
              </a:lnSpc>
              <a:buFont typeface="Arial" panose="020B0604020202020204" pitchFamily="34" charset="0"/>
              <a:buChar char="•"/>
            </a:pPr>
            <a:r>
              <a:rPr lang="en-US" sz="1800">
                <a:solidFill>
                  <a:schemeClr val="tx1"/>
                </a:solidFill>
                <a:latin typeface="Arial"/>
                <a:ea typeface="Arial"/>
                <a:cs typeface="Arial"/>
                <a:sym typeface="Arial"/>
              </a:rPr>
              <a:t>Plan for ongoing compliance, </a:t>
            </a:r>
            <a:r>
              <a:rPr lang="en-US">
                <a:solidFill>
                  <a:schemeClr val="tx1"/>
                </a:solidFill>
                <a:latin typeface="Arial"/>
                <a:ea typeface="Arial"/>
                <a:cs typeface="Arial"/>
                <a:sym typeface="Arial"/>
              </a:rPr>
              <a:t>including agency-specific </a:t>
            </a:r>
            <a:r>
              <a:rPr lang="en-US" b="1" i="1">
                <a:solidFill>
                  <a:schemeClr val="tx1"/>
                </a:solidFill>
                <a:latin typeface="Arial"/>
                <a:ea typeface="Arial"/>
                <a:cs typeface="Arial"/>
                <a:sym typeface="Arial"/>
              </a:rPr>
              <a:t>and</a:t>
            </a:r>
            <a:r>
              <a:rPr lang="en-US" sz="1800">
                <a:solidFill>
                  <a:schemeClr val="tx1"/>
                </a:solidFill>
                <a:latin typeface="Arial"/>
                <a:ea typeface="Arial"/>
                <a:cs typeface="Arial"/>
                <a:sym typeface="Arial"/>
              </a:rPr>
              <a:t> Kentucky 1915(</a:t>
            </a:r>
            <a:r>
              <a:rPr lang="en-US" sz="1800" err="1">
                <a:solidFill>
                  <a:schemeClr val="tx1"/>
                </a:solidFill>
                <a:latin typeface="Arial"/>
                <a:ea typeface="Arial"/>
                <a:cs typeface="Arial"/>
                <a:sym typeface="Arial"/>
              </a:rPr>
              <a:t>i</a:t>
            </a:r>
            <a:r>
              <a:rPr lang="en-US">
                <a:solidFill>
                  <a:schemeClr val="tx1"/>
                </a:solidFill>
                <a:latin typeface="Arial"/>
                <a:ea typeface="Arial"/>
                <a:cs typeface="Arial"/>
                <a:sym typeface="Arial"/>
              </a:rPr>
              <a:t>) RISE Initiative specific</a:t>
            </a:r>
            <a:r>
              <a:rPr lang="en-US" sz="1800">
                <a:solidFill>
                  <a:schemeClr val="tx1"/>
                </a:solidFill>
                <a:latin typeface="Arial"/>
                <a:ea typeface="Arial"/>
                <a:cs typeface="Arial"/>
                <a:sym typeface="Arial"/>
              </a:rPr>
              <a:t> QI changes</a:t>
            </a:r>
            <a:endParaRPr lang="en-US" sz="1800">
              <a:solidFill>
                <a:schemeClr val="tx1"/>
              </a:solidFill>
              <a:latin typeface="Arial"/>
              <a:ea typeface="Arial"/>
              <a:cs typeface="Arial"/>
            </a:endParaRPr>
          </a:p>
        </p:txBody>
      </p:sp>
      <p:pic>
        <p:nvPicPr>
          <p:cNvPr id="641" name="Google Shape;641;g12f261aa162_0_337">
            <a:extLst>
              <a:ext uri="{FF2B5EF4-FFF2-40B4-BE49-F238E27FC236}">
                <a16:creationId xmlns:a16="http://schemas.microsoft.com/office/drawing/2014/main" id="{8583E88F-5A35-584E-7D85-E4AD819F4C64}"/>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8ABE8048-EBA5-96D8-2F6A-27282D13BCAC}"/>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2700266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525">
          <a:extLst>
            <a:ext uri="{FF2B5EF4-FFF2-40B4-BE49-F238E27FC236}">
              <a16:creationId xmlns:a16="http://schemas.microsoft.com/office/drawing/2014/main" id="{B6C21740-33B5-134B-FB01-8A7FEE840B6B}"/>
            </a:ext>
          </a:extLst>
        </p:cNvPr>
        <p:cNvGrpSpPr/>
        <p:nvPr/>
      </p:nvGrpSpPr>
      <p:grpSpPr>
        <a:xfrm>
          <a:off x="0" y="0"/>
          <a:ext cx="0" cy="0"/>
          <a:chOff x="0" y="0"/>
          <a:chExt cx="0" cy="0"/>
        </a:xfrm>
      </p:grpSpPr>
      <p:sp>
        <p:nvSpPr>
          <p:cNvPr id="526" name="Google Shape;526;g12f4e1b70b9_0_0">
            <a:extLst>
              <a:ext uri="{FF2B5EF4-FFF2-40B4-BE49-F238E27FC236}">
                <a16:creationId xmlns:a16="http://schemas.microsoft.com/office/drawing/2014/main" id="{C4CD4270-FDF1-F46E-6A9B-DDD7A8CFEDF8}"/>
              </a:ext>
            </a:extLst>
          </p:cNvPr>
          <p:cNvSpPr/>
          <p:nvPr/>
        </p:nvSpPr>
        <p:spPr>
          <a:xfrm rot="5400000">
            <a:off x="1092780" y="2693544"/>
            <a:ext cx="1600800" cy="1380000"/>
          </a:xfrm>
          <a:prstGeom prst="hexagon">
            <a:avLst>
              <a:gd name="adj" fmla="val 25000"/>
              <a:gd name="vf" fmla="val 115470"/>
            </a:avLst>
          </a:prstGeom>
          <a:solidFill>
            <a:srgbClr val="FF99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3" name="Google Shape;533;g12f4e1b70b9_0_0">
            <a:extLst>
              <a:ext uri="{FF2B5EF4-FFF2-40B4-BE49-F238E27FC236}">
                <a16:creationId xmlns:a16="http://schemas.microsoft.com/office/drawing/2014/main" id="{A2111FDB-B7F1-7D5B-A106-16DF26B43AA4}"/>
              </a:ext>
            </a:extLst>
          </p:cNvPr>
          <p:cNvSpPr txBox="1"/>
          <p:nvPr/>
        </p:nvSpPr>
        <p:spPr>
          <a:xfrm>
            <a:off x="622944" y="4451408"/>
            <a:ext cx="2541600" cy="646290"/>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cs typeface="Arial"/>
                <a:sym typeface="Arial"/>
              </a:rPr>
              <a:t>Establish Committees</a:t>
            </a: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g12f4e1b70b9_0_0">
            <a:extLst>
              <a:ext uri="{FF2B5EF4-FFF2-40B4-BE49-F238E27FC236}">
                <a16:creationId xmlns:a16="http://schemas.microsoft.com/office/drawing/2014/main" id="{3438DB5E-785C-2461-5FC4-218C9C49269B}"/>
              </a:ext>
            </a:extLst>
          </p:cNvPr>
          <p:cNvSpPr txBox="1"/>
          <p:nvPr/>
        </p:nvSpPr>
        <p:spPr>
          <a:xfrm>
            <a:off x="3343618" y="4451408"/>
            <a:ext cx="26628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Establish Timelines</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g12f4e1b70b9_0_0">
            <a:extLst>
              <a:ext uri="{FF2B5EF4-FFF2-40B4-BE49-F238E27FC236}">
                <a16:creationId xmlns:a16="http://schemas.microsoft.com/office/drawing/2014/main" id="{7AF414BB-31F1-ACFC-3108-AB89DB24C526}"/>
              </a:ext>
            </a:extLst>
          </p:cNvPr>
          <p:cNvSpPr txBox="1"/>
          <p:nvPr/>
        </p:nvSpPr>
        <p:spPr>
          <a:xfrm>
            <a:off x="6185540" y="4459058"/>
            <a:ext cx="25416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Establish Process</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6" name="Google Shape;536;g12f4e1b70b9_0_0">
            <a:extLst>
              <a:ext uri="{FF2B5EF4-FFF2-40B4-BE49-F238E27FC236}">
                <a16:creationId xmlns:a16="http://schemas.microsoft.com/office/drawing/2014/main" id="{9CFB1258-8E9E-E2F0-98A8-139C97D5B95F}"/>
              </a:ext>
            </a:extLst>
          </p:cNvPr>
          <p:cNvSpPr txBox="1"/>
          <p:nvPr/>
        </p:nvSpPr>
        <p:spPr>
          <a:xfrm>
            <a:off x="8906263" y="4451408"/>
            <a:ext cx="2662800" cy="1200288"/>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Ensure Mistakes are Corrected</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37" name="Google Shape;537;g12f4e1b70b9_0_0" descr="Users with solid fill">
            <a:extLst>
              <a:ext uri="{FF2B5EF4-FFF2-40B4-BE49-F238E27FC236}">
                <a16:creationId xmlns:a16="http://schemas.microsoft.com/office/drawing/2014/main" id="{20338E9A-F170-5528-245B-03E7ECBAC699}"/>
              </a:ext>
            </a:extLst>
          </p:cNvPr>
          <p:cNvPicPr preferRelativeResize="0"/>
          <p:nvPr/>
        </p:nvPicPr>
        <p:blipFill>
          <a:blip>
            <a:extLst>
              <a:ext uri="{96DAC541-7B7A-43D3-8B79-37D633B846F1}">
                <asvg:svgBlip xmlns:asvg="http://schemas.microsoft.com/office/drawing/2016/SVG/main" r:embed="rId3"/>
              </a:ext>
            </a:extLst>
          </a:blip>
          <a:srcRect/>
          <a:stretch/>
        </p:blipFill>
        <p:spPr>
          <a:xfrm>
            <a:off x="1495954" y="2979191"/>
            <a:ext cx="803533" cy="803533"/>
          </a:xfrm>
          <a:prstGeom prst="rect">
            <a:avLst/>
          </a:prstGeom>
          <a:noFill/>
          <a:ln>
            <a:noFill/>
          </a:ln>
        </p:spPr>
      </p:pic>
      <p:sp>
        <p:nvSpPr>
          <p:cNvPr id="538" name="Google Shape;538;g12f4e1b70b9_0_0">
            <a:extLst>
              <a:ext uri="{FF2B5EF4-FFF2-40B4-BE49-F238E27FC236}">
                <a16:creationId xmlns:a16="http://schemas.microsoft.com/office/drawing/2014/main" id="{75E5CC59-2A29-689D-3319-29516905F706}"/>
              </a:ext>
            </a:extLst>
          </p:cNvPr>
          <p:cNvSpPr/>
          <p:nvPr/>
        </p:nvSpPr>
        <p:spPr>
          <a:xfrm rot="5400000">
            <a:off x="3806309" y="2693544"/>
            <a:ext cx="1600800" cy="1380000"/>
          </a:xfrm>
          <a:prstGeom prst="hexagon">
            <a:avLst>
              <a:gd name="adj" fmla="val 25000"/>
              <a:gd name="vf" fmla="val 115470"/>
            </a:avLst>
          </a:prstGeom>
          <a:solidFill>
            <a:srgbClr val="47494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39" name="Google Shape;539;g12f4e1b70b9_0_0" descr="Daily calendar with solid fill">
            <a:extLst>
              <a:ext uri="{FF2B5EF4-FFF2-40B4-BE49-F238E27FC236}">
                <a16:creationId xmlns:a16="http://schemas.microsoft.com/office/drawing/2014/main" id="{272C3212-DCD7-429B-ED4A-DC3AE881590C}"/>
              </a:ext>
            </a:extLst>
          </p:cNvPr>
          <p:cNvPicPr preferRelativeResize="0"/>
          <p:nvPr/>
        </p:nvPicPr>
        <p:blipFill>
          <a:blip>
            <a:extLst>
              <a:ext uri="{96DAC541-7B7A-43D3-8B79-37D633B846F1}">
                <asvg:svgBlip xmlns:asvg="http://schemas.microsoft.com/office/drawing/2016/SVG/main" r:embed="rId4"/>
              </a:ext>
            </a:extLst>
          </a:blip>
          <a:srcRect/>
          <a:stretch/>
        </p:blipFill>
        <p:spPr>
          <a:xfrm>
            <a:off x="4216517" y="2986225"/>
            <a:ext cx="789467" cy="789467"/>
          </a:xfrm>
          <a:prstGeom prst="rect">
            <a:avLst/>
          </a:prstGeom>
          <a:noFill/>
          <a:ln>
            <a:noFill/>
          </a:ln>
        </p:spPr>
      </p:pic>
      <p:sp>
        <p:nvSpPr>
          <p:cNvPr id="540" name="Google Shape;540;g12f4e1b70b9_0_0">
            <a:extLst>
              <a:ext uri="{FF2B5EF4-FFF2-40B4-BE49-F238E27FC236}">
                <a16:creationId xmlns:a16="http://schemas.microsoft.com/office/drawing/2014/main" id="{1E429C69-2FFA-E9B5-8C99-05DC95C4D621}"/>
              </a:ext>
            </a:extLst>
          </p:cNvPr>
          <p:cNvSpPr/>
          <p:nvPr/>
        </p:nvSpPr>
        <p:spPr>
          <a:xfrm rot="5400000">
            <a:off x="6565274" y="2693544"/>
            <a:ext cx="1600800" cy="1380000"/>
          </a:xfrm>
          <a:prstGeom prst="hexagon">
            <a:avLst>
              <a:gd name="adj" fmla="val 25000"/>
              <a:gd name="vf" fmla="val 115470"/>
            </a:avLst>
          </a:prstGeom>
          <a:solidFill>
            <a:srgbClr val="0052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41" name="Google Shape;541;g12f4e1b70b9_0_0" descr="Circles with arrows with solid fill">
            <a:extLst>
              <a:ext uri="{FF2B5EF4-FFF2-40B4-BE49-F238E27FC236}">
                <a16:creationId xmlns:a16="http://schemas.microsoft.com/office/drawing/2014/main" id="{AC1DDC40-49CF-4A66-7D67-96EBBBC61084}"/>
              </a:ext>
            </a:extLst>
          </p:cNvPr>
          <p:cNvPicPr preferRelativeResize="0"/>
          <p:nvPr/>
        </p:nvPicPr>
        <p:blipFill>
          <a:blip>
            <a:extLst>
              <a:ext uri="{96DAC541-7B7A-43D3-8B79-37D633B846F1}">
                <asvg:svgBlip xmlns:asvg="http://schemas.microsoft.com/office/drawing/2016/SVG/main" r:embed="rId5"/>
              </a:ext>
            </a:extLst>
          </a:blip>
          <a:srcRect/>
          <a:stretch/>
        </p:blipFill>
        <p:spPr>
          <a:xfrm>
            <a:off x="6975482" y="2986225"/>
            <a:ext cx="789467" cy="789467"/>
          </a:xfrm>
          <a:prstGeom prst="rect">
            <a:avLst/>
          </a:prstGeom>
          <a:noFill/>
          <a:ln>
            <a:noFill/>
          </a:ln>
        </p:spPr>
      </p:pic>
      <p:sp>
        <p:nvSpPr>
          <p:cNvPr id="542" name="Google Shape;542;g12f4e1b70b9_0_0">
            <a:extLst>
              <a:ext uri="{FF2B5EF4-FFF2-40B4-BE49-F238E27FC236}">
                <a16:creationId xmlns:a16="http://schemas.microsoft.com/office/drawing/2014/main" id="{281D058A-D383-DF81-4220-C90C9D1C8B89}"/>
              </a:ext>
            </a:extLst>
          </p:cNvPr>
          <p:cNvSpPr/>
          <p:nvPr/>
        </p:nvSpPr>
        <p:spPr>
          <a:xfrm rot="5400000">
            <a:off x="9352892" y="2693544"/>
            <a:ext cx="1600800" cy="1380000"/>
          </a:xfrm>
          <a:prstGeom prst="hexagon">
            <a:avLst>
              <a:gd name="adj" fmla="val 25000"/>
              <a:gd name="vf" fmla="val 115470"/>
            </a:avLst>
          </a:prstGeom>
          <a:solidFill>
            <a:srgbClr val="797D7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43" name="Google Shape;543;g12f4e1b70b9_0_0" descr="Badge Tick1 with solid fill">
            <a:extLst>
              <a:ext uri="{FF2B5EF4-FFF2-40B4-BE49-F238E27FC236}">
                <a16:creationId xmlns:a16="http://schemas.microsoft.com/office/drawing/2014/main" id="{4BD1C51F-9B5E-6820-4D9B-B87F31F9CD3A}"/>
              </a:ext>
            </a:extLst>
          </p:cNvPr>
          <p:cNvPicPr preferRelativeResize="0"/>
          <p:nvPr/>
        </p:nvPicPr>
        <p:blipFill>
          <a:blip>
            <a:extLst>
              <a:ext uri="{96DAC541-7B7A-43D3-8B79-37D633B846F1}">
                <asvg:svgBlip xmlns:asvg="http://schemas.microsoft.com/office/drawing/2016/SVG/main" r:embed="rId6"/>
              </a:ext>
            </a:extLst>
          </a:blip>
          <a:srcRect/>
          <a:stretch/>
        </p:blipFill>
        <p:spPr>
          <a:xfrm>
            <a:off x="9763100" y="2986225"/>
            <a:ext cx="789467" cy="789467"/>
          </a:xfrm>
          <a:prstGeom prst="rect">
            <a:avLst/>
          </a:prstGeom>
          <a:noFill/>
          <a:ln>
            <a:noFill/>
          </a:ln>
        </p:spPr>
      </p:pic>
      <p:pic>
        <p:nvPicPr>
          <p:cNvPr id="544" name="Google Shape;544;g12f4e1b70b9_0_0">
            <a:extLst>
              <a:ext uri="{FF2B5EF4-FFF2-40B4-BE49-F238E27FC236}">
                <a16:creationId xmlns:a16="http://schemas.microsoft.com/office/drawing/2014/main" id="{0F2D0EF8-C147-C4E4-76C3-D4386BF7F460}"/>
              </a:ext>
            </a:extLst>
          </p:cNvPr>
          <p:cNvPicPr preferRelativeResize="0"/>
          <p:nvPr/>
        </p:nvPicPr>
        <p:blipFill rotWithShape="1">
          <a:blip r:embed="rId7">
            <a:alphaModFix/>
          </a:blip>
          <a:srcRect l="17674" t="34120" r="17680" b="34310"/>
          <a:stretch/>
        </p:blipFill>
        <p:spPr>
          <a:xfrm>
            <a:off x="990600" y="5988724"/>
            <a:ext cx="1071503" cy="523197"/>
          </a:xfrm>
          <a:prstGeom prst="rect">
            <a:avLst/>
          </a:prstGeom>
          <a:noFill/>
          <a:ln>
            <a:noFill/>
          </a:ln>
        </p:spPr>
      </p:pic>
      <p:sp>
        <p:nvSpPr>
          <p:cNvPr id="545" name="Google Shape;545;g12f4e1b70b9_0_0">
            <a:extLst>
              <a:ext uri="{FF2B5EF4-FFF2-40B4-BE49-F238E27FC236}">
                <a16:creationId xmlns:a16="http://schemas.microsoft.com/office/drawing/2014/main" id="{B41BD687-F371-76EE-90AB-620CDD7C425F}"/>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30;g1352e3c3f49_1_0">
            <a:extLst>
              <a:ext uri="{FF2B5EF4-FFF2-40B4-BE49-F238E27FC236}">
                <a16:creationId xmlns:a16="http://schemas.microsoft.com/office/drawing/2014/main" id="{5766910E-F08E-E8ED-067D-4E425E273687}"/>
              </a:ext>
            </a:extLst>
          </p:cNvPr>
          <p:cNvSpPr txBox="1">
            <a:spLocks noGrp="1"/>
          </p:cNvSpPr>
          <p:nvPr>
            <p:ph type="title"/>
          </p:nvPr>
        </p:nvSpPr>
        <p:spPr>
          <a:xfrm>
            <a:off x="415925" y="1206304"/>
            <a:ext cx="11360700" cy="763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000">
                <a:latin typeface="Arial Black"/>
                <a:ea typeface="Arial Black"/>
                <a:cs typeface="Arial Black"/>
                <a:sym typeface="Arial Black"/>
              </a:rPr>
              <a:t>Remember the Importance of Internal Monitoring</a:t>
            </a:r>
            <a:endParaRPr sz="4000" b="0"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680457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BF3C4C11-813A-4164-290E-0AFC6AFD55A7}"/>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4274696D-5352-52F2-EF71-66009FDB9C15}"/>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47329993-C21E-E449-EB45-1405417171E4}"/>
              </a:ext>
            </a:extLst>
          </p:cNvPr>
          <p:cNvSpPr txBox="1">
            <a:spLocks noGrp="1"/>
          </p:cNvSpPr>
          <p:nvPr>
            <p:ph type="ctrTitle" idx="4294967295"/>
          </p:nvPr>
        </p:nvSpPr>
        <p:spPr>
          <a:xfrm>
            <a:off x="990600" y="3143514"/>
            <a:ext cx="4062073" cy="1306341"/>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Closing the Quality Planning Loop</a:t>
            </a:r>
            <a:endParaRPr sz="44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CA4A1364-575C-11A9-AAC8-8A81A7242086}"/>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2" name="Diagram 1">
            <a:extLst>
              <a:ext uri="{FF2B5EF4-FFF2-40B4-BE49-F238E27FC236}">
                <a16:creationId xmlns:a16="http://schemas.microsoft.com/office/drawing/2014/main" id="{5E1A616A-3D29-E721-D12D-A610B160D2B9}"/>
              </a:ext>
            </a:extLst>
          </p:cNvPr>
          <p:cNvGraphicFramePr/>
          <p:nvPr>
            <p:extLst>
              <p:ext uri="{D42A27DB-BD31-4B8C-83A1-F6EECF244321}">
                <p14:modId xmlns:p14="http://schemas.microsoft.com/office/powerpoint/2010/main" val="1777536446"/>
              </p:ext>
            </p:extLst>
          </p:nvPr>
        </p:nvGraphicFramePr>
        <p:xfrm>
          <a:off x="4558746" y="522202"/>
          <a:ext cx="7633254" cy="54665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ounded Rectangle 5">
            <a:extLst>
              <a:ext uri="{FF2B5EF4-FFF2-40B4-BE49-F238E27FC236}">
                <a16:creationId xmlns:a16="http://schemas.microsoft.com/office/drawing/2014/main" id="{96E953FE-93F9-D28E-82DD-2973F852FE3C}"/>
              </a:ext>
            </a:extLst>
          </p:cNvPr>
          <p:cNvSpPr/>
          <p:nvPr/>
        </p:nvSpPr>
        <p:spPr bwMode="auto">
          <a:xfrm>
            <a:off x="7100162" y="2401410"/>
            <a:ext cx="2550422" cy="1490455"/>
          </a:xfrm>
          <a:prstGeom prst="roundRect">
            <a:avLst/>
          </a:prstGeom>
          <a:solidFill>
            <a:schemeClr val="bg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800">
                <a:solidFill>
                  <a:srgbClr val="FFFFFF"/>
                </a:solidFill>
              </a:rPr>
              <a:t>Continuous Quality Improvement</a:t>
            </a:r>
          </a:p>
        </p:txBody>
      </p:sp>
    </p:spTree>
    <p:extLst>
      <p:ext uri="{BB962C8B-B14F-4D97-AF65-F5344CB8AC3E}">
        <p14:creationId xmlns:p14="http://schemas.microsoft.com/office/powerpoint/2010/main" val="4130589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0FA569D1-7A34-59C1-7B34-DCC6BBE1D455}"/>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F5ACBC59-4900-29FB-4E1B-07D7E4E11C5B}"/>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74384CF3-5B08-851A-E48C-3230E52E97BE}"/>
              </a:ext>
            </a:extLst>
          </p:cNvPr>
          <p:cNvSpPr txBox="1">
            <a:spLocks noGrp="1"/>
          </p:cNvSpPr>
          <p:nvPr>
            <p:ph type="ctrTitle" idx="4294967295"/>
          </p:nvPr>
        </p:nvSpPr>
        <p:spPr>
          <a:xfrm>
            <a:off x="496673" y="4055631"/>
            <a:ext cx="4062073" cy="1306341"/>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Reminder: quality and compliance don’t end when you receive the contract! </a:t>
            </a:r>
            <a:endParaRPr sz="44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5D7CFB46-B4FE-E8AE-93CC-5198DBE3B2BD}"/>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4" name="Rounded Rectangle 5">
            <a:extLst>
              <a:ext uri="{FF2B5EF4-FFF2-40B4-BE49-F238E27FC236}">
                <a16:creationId xmlns:a16="http://schemas.microsoft.com/office/drawing/2014/main" id="{FCD82BEA-4AA6-CC1B-5D65-FAEFD0167C72}"/>
              </a:ext>
            </a:extLst>
          </p:cNvPr>
          <p:cNvSpPr/>
          <p:nvPr/>
        </p:nvSpPr>
        <p:spPr bwMode="auto">
          <a:xfrm>
            <a:off x="7100162" y="2401410"/>
            <a:ext cx="2550422" cy="1490455"/>
          </a:xfrm>
          <a:prstGeom prst="roundRect">
            <a:avLst/>
          </a:prstGeom>
          <a:solidFill>
            <a:schemeClr val="bg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800">
                <a:solidFill>
                  <a:srgbClr val="FFFFFF"/>
                </a:solidFill>
              </a:rPr>
              <a:t>Continuous Quality Improvement</a:t>
            </a:r>
          </a:p>
        </p:txBody>
      </p:sp>
      <p:graphicFrame>
        <p:nvGraphicFramePr>
          <p:cNvPr id="5" name="Diagram 4">
            <a:extLst>
              <a:ext uri="{FF2B5EF4-FFF2-40B4-BE49-F238E27FC236}">
                <a16:creationId xmlns:a16="http://schemas.microsoft.com/office/drawing/2014/main" id="{B54BDA64-6E2B-B369-B756-7E1CDE10840A}"/>
              </a:ext>
            </a:extLst>
          </p:cNvPr>
          <p:cNvGraphicFramePr/>
          <p:nvPr>
            <p:extLst>
              <p:ext uri="{D42A27DB-BD31-4B8C-83A1-F6EECF244321}">
                <p14:modId xmlns:p14="http://schemas.microsoft.com/office/powerpoint/2010/main" val="2134482878"/>
              </p:ext>
            </p:extLst>
          </p:nvPr>
        </p:nvGraphicFramePr>
        <p:xfrm>
          <a:off x="4272147" y="527196"/>
          <a:ext cx="8206451" cy="57757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59932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67">
          <a:extLst>
            <a:ext uri="{FF2B5EF4-FFF2-40B4-BE49-F238E27FC236}">
              <a16:creationId xmlns:a16="http://schemas.microsoft.com/office/drawing/2014/main" id="{87E35ADC-0D98-F6B3-5326-E156FCE30EF2}"/>
            </a:ext>
          </a:extLst>
        </p:cNvPr>
        <p:cNvGrpSpPr/>
        <p:nvPr/>
      </p:nvGrpSpPr>
      <p:grpSpPr>
        <a:xfrm>
          <a:off x="0" y="0"/>
          <a:ext cx="0" cy="0"/>
          <a:chOff x="0" y="0"/>
          <a:chExt cx="0" cy="0"/>
        </a:xfrm>
      </p:grpSpPr>
      <p:sp>
        <p:nvSpPr>
          <p:cNvPr id="168" name="Google Shape;168;g1345027217e_1_77">
            <a:extLst>
              <a:ext uri="{FF2B5EF4-FFF2-40B4-BE49-F238E27FC236}">
                <a16:creationId xmlns:a16="http://schemas.microsoft.com/office/drawing/2014/main" id="{466FDBA9-0768-5D4C-5C41-2EFA96979209}"/>
              </a:ext>
            </a:extLst>
          </p:cNvPr>
          <p:cNvSpPr txBox="1"/>
          <p:nvPr/>
        </p:nvSpPr>
        <p:spPr>
          <a:xfrm>
            <a:off x="1310640" y="2404874"/>
            <a:ext cx="6186900" cy="2259040"/>
          </a:xfrm>
          <a:prstGeom prst="rect">
            <a:avLst/>
          </a:prstGeom>
          <a:noFill/>
          <a:ln>
            <a:noFill/>
          </a:ln>
        </p:spPr>
        <p:txBody>
          <a:bodyPr spcFirstLastPara="1" wrap="square" lIns="0" tIns="45700" rIns="91425" bIns="45700" anchor="t" anchorCtr="0">
            <a:spAutoFit/>
          </a:bodyPr>
          <a:lstStyle/>
          <a:p>
            <a:pPr lvl="0">
              <a:lnSpc>
                <a:spcPct val="80000"/>
              </a:lnSpc>
              <a:buSzPts val="4800"/>
            </a:pPr>
            <a:r>
              <a:rPr lang="en-US" sz="4400">
                <a:solidFill>
                  <a:schemeClr val="dk1"/>
                </a:solidFill>
                <a:latin typeface="Arial Black"/>
                <a:ea typeface="Arial Black"/>
                <a:cs typeface="Arial Black"/>
                <a:sym typeface="Arial Black"/>
              </a:rPr>
              <a:t>Kentucky 1915(</a:t>
            </a:r>
            <a:r>
              <a:rPr lang="en-US" sz="4400" err="1">
                <a:solidFill>
                  <a:schemeClr val="dk1"/>
                </a:solidFill>
                <a:latin typeface="Arial Black"/>
                <a:ea typeface="Arial Black"/>
                <a:cs typeface="Arial Black"/>
                <a:sym typeface="Arial Black"/>
              </a:rPr>
              <a:t>i</a:t>
            </a:r>
            <a:r>
              <a:rPr lang="en-US" sz="4400">
                <a:solidFill>
                  <a:schemeClr val="dk1"/>
                </a:solidFill>
                <a:latin typeface="Arial Black"/>
                <a:ea typeface="Arial Black"/>
                <a:cs typeface="Arial Black"/>
                <a:sym typeface="Arial Black"/>
              </a:rPr>
              <a:t>) RISE-Specific Quality Components</a:t>
            </a:r>
            <a:endParaRPr lang="en-US" sz="4400">
              <a:solidFill>
                <a:srgbClr val="F8971D"/>
              </a:solidFill>
              <a:latin typeface="Arial Black"/>
              <a:ea typeface="Arial Black"/>
              <a:cs typeface="Arial Black"/>
              <a:sym typeface="Arial Black"/>
            </a:endParaRPr>
          </a:p>
        </p:txBody>
      </p:sp>
      <p:pic>
        <p:nvPicPr>
          <p:cNvPr id="169" name="Google Shape;169;g1345027217e_1_77">
            <a:extLst>
              <a:ext uri="{FF2B5EF4-FFF2-40B4-BE49-F238E27FC236}">
                <a16:creationId xmlns:a16="http://schemas.microsoft.com/office/drawing/2014/main" id="{41A00040-B1B5-BB7A-A9A3-B89C9EAEC970}"/>
              </a:ext>
            </a:extLst>
          </p:cNvPr>
          <p:cNvPicPr preferRelativeResize="0"/>
          <p:nvPr/>
        </p:nvPicPr>
        <p:blipFill rotWithShape="1">
          <a:blip r:embed="rId5">
            <a:alphaModFix/>
          </a:blip>
          <a:srcRect l="17674" t="34120" r="17680" b="34310"/>
          <a:stretch/>
        </p:blipFill>
        <p:spPr>
          <a:xfrm>
            <a:off x="990600" y="5714688"/>
            <a:ext cx="1071503" cy="523197"/>
          </a:xfrm>
          <a:prstGeom prst="rect">
            <a:avLst/>
          </a:prstGeom>
          <a:noFill/>
          <a:ln>
            <a:noFill/>
          </a:ln>
        </p:spPr>
      </p:pic>
      <p:sp>
        <p:nvSpPr>
          <p:cNvPr id="170" name="Google Shape;170;g1345027217e_1_77">
            <a:extLst>
              <a:ext uri="{FF2B5EF4-FFF2-40B4-BE49-F238E27FC236}">
                <a16:creationId xmlns:a16="http://schemas.microsoft.com/office/drawing/2014/main" id="{BD7A3C97-9E1F-F43C-C742-CE5FC6FD509B}"/>
              </a:ext>
            </a:extLst>
          </p:cNvPr>
          <p:cNvSpPr txBox="1"/>
          <p:nvPr/>
        </p:nvSpPr>
        <p:spPr>
          <a:xfrm>
            <a:off x="10135781" y="5836321"/>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567598309"/>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1">
          <a:extLst>
            <a:ext uri="{FF2B5EF4-FFF2-40B4-BE49-F238E27FC236}">
              <a16:creationId xmlns:a16="http://schemas.microsoft.com/office/drawing/2014/main" id="{363C05E6-A215-2267-B954-DEE9FB37A707}"/>
            </a:ext>
          </a:extLst>
        </p:cNvPr>
        <p:cNvGrpSpPr/>
        <p:nvPr/>
      </p:nvGrpSpPr>
      <p:grpSpPr>
        <a:xfrm>
          <a:off x="0" y="0"/>
          <a:ext cx="0" cy="0"/>
          <a:chOff x="0" y="0"/>
          <a:chExt cx="0" cy="0"/>
        </a:xfrm>
      </p:grpSpPr>
      <p:sp>
        <p:nvSpPr>
          <p:cNvPr id="803" name="Google Shape;803;g1345027217e_1_107">
            <a:extLst>
              <a:ext uri="{FF2B5EF4-FFF2-40B4-BE49-F238E27FC236}">
                <a16:creationId xmlns:a16="http://schemas.microsoft.com/office/drawing/2014/main" id="{12278033-C410-E71C-2491-8B0514861B16}"/>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FFFF"/>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04" name="Google Shape;804;g1345027217e_1_107">
            <a:extLst>
              <a:ext uri="{FF2B5EF4-FFF2-40B4-BE49-F238E27FC236}">
                <a16:creationId xmlns:a16="http://schemas.microsoft.com/office/drawing/2014/main" id="{5F3984CB-7E50-C472-ED27-6EB0D163C64F}"/>
              </a:ext>
            </a:extLst>
          </p:cNvPr>
          <p:cNvSpPr txBox="1">
            <a:spLocks noGrp="1"/>
          </p:cNvSpPr>
          <p:nvPr>
            <p:ph type="title"/>
          </p:nvPr>
        </p:nvSpPr>
        <p:spPr>
          <a:xfrm>
            <a:off x="8133907" y="1774105"/>
            <a:ext cx="3789294"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sz="3600">
                <a:latin typeface="Arial Black"/>
                <a:ea typeface="Arial Black"/>
                <a:cs typeface="Arial Black"/>
                <a:sym typeface="Arial Black"/>
              </a:rPr>
              <a:t>1915(</a:t>
            </a:r>
            <a:r>
              <a:rPr lang="en-US" sz="3600" err="1">
                <a:latin typeface="Arial Black"/>
                <a:ea typeface="Arial Black"/>
                <a:cs typeface="Arial Black"/>
                <a:sym typeface="Arial Black"/>
              </a:rPr>
              <a:t>i</a:t>
            </a:r>
            <a:r>
              <a:rPr lang="en-US" sz="3600">
                <a:latin typeface="Arial Black"/>
                <a:ea typeface="Arial Black"/>
                <a:cs typeface="Arial Black"/>
                <a:sym typeface="Arial Black"/>
              </a:rPr>
              <a:t>) RISE Provider Policy and Procedures Legislation</a:t>
            </a:r>
            <a:br>
              <a:rPr lang="en-US" sz="3600">
                <a:latin typeface="Arial Black"/>
                <a:ea typeface="Arial Black"/>
                <a:cs typeface="Arial Black"/>
                <a:sym typeface="Arial Black"/>
              </a:rPr>
            </a:br>
            <a:endParaRPr sz="3600">
              <a:latin typeface="Arial Black"/>
              <a:ea typeface="Arial Black"/>
              <a:cs typeface="Arial Black"/>
              <a:sym typeface="Arial Black"/>
            </a:endParaRPr>
          </a:p>
        </p:txBody>
      </p:sp>
      <p:sp>
        <p:nvSpPr>
          <p:cNvPr id="2" name="AutoShape 2" descr="https://usc-powerpoint.officeapps.live.com/pods/GetClipboardImage.ashx?Id=70215b7f-5bc7-4a8f-854a-9dba138d9efa&amp;DC=PUS9&amp;pkey=32637a8d-824b-4eda-a97f-6d01c7df7746&amp;wdwaccluster=PUS9">
            <a:extLst>
              <a:ext uri="{FF2B5EF4-FFF2-40B4-BE49-F238E27FC236}">
                <a16:creationId xmlns:a16="http://schemas.microsoft.com/office/drawing/2014/main" id="{19D492A1-7E9D-E93E-F17C-6DAF685072F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Google Shape;805;g1345027217e_1_107">
            <a:extLst>
              <a:ext uri="{FF2B5EF4-FFF2-40B4-BE49-F238E27FC236}">
                <a16:creationId xmlns:a16="http://schemas.microsoft.com/office/drawing/2014/main" id="{BC00F49A-9161-7998-B50D-B961CF84E837}"/>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pic>
        <p:nvPicPr>
          <p:cNvPr id="7" name="Picture 6">
            <a:extLst>
              <a:ext uri="{FF2B5EF4-FFF2-40B4-BE49-F238E27FC236}">
                <a16:creationId xmlns:a16="http://schemas.microsoft.com/office/drawing/2014/main" id="{3C513AFC-8B60-01E1-164D-8029C2FD5E98}"/>
              </a:ext>
            </a:extLst>
          </p:cNvPr>
          <p:cNvPicPr>
            <a:picLocks noChangeAspect="1"/>
          </p:cNvPicPr>
          <p:nvPr/>
        </p:nvPicPr>
        <p:blipFill>
          <a:blip r:embed="rId4"/>
          <a:stretch>
            <a:fillRect/>
          </a:stretch>
        </p:blipFill>
        <p:spPr>
          <a:xfrm>
            <a:off x="523982" y="793400"/>
            <a:ext cx="7609925" cy="4824414"/>
          </a:xfrm>
          <a:prstGeom prst="rect">
            <a:avLst/>
          </a:prstGeom>
        </p:spPr>
      </p:pic>
      <p:sp>
        <p:nvSpPr>
          <p:cNvPr id="8" name="TextBox 7">
            <a:extLst>
              <a:ext uri="{FF2B5EF4-FFF2-40B4-BE49-F238E27FC236}">
                <a16:creationId xmlns:a16="http://schemas.microsoft.com/office/drawing/2014/main" id="{F20842BF-007C-87AA-52AD-835F3374BA4C}"/>
              </a:ext>
            </a:extLst>
          </p:cNvPr>
          <p:cNvSpPr txBox="1"/>
          <p:nvPr/>
        </p:nvSpPr>
        <p:spPr>
          <a:xfrm>
            <a:off x="8463517" y="3429000"/>
            <a:ext cx="3373387" cy="2246769"/>
          </a:xfrm>
          <a:prstGeom prst="rect">
            <a:avLst/>
          </a:prstGeom>
          <a:noFill/>
        </p:spPr>
        <p:txBody>
          <a:bodyPr wrap="square" rtlCol="0">
            <a:spAutoFit/>
          </a:bodyPr>
          <a:lstStyle/>
          <a:p>
            <a:r>
              <a:rPr lang="en-US" sz="2000">
                <a:hlinkClick r:id="rId5"/>
              </a:rPr>
              <a:t>Kentucky 907 Chapter 16:15</a:t>
            </a:r>
            <a:r>
              <a:rPr lang="en-US" sz="2000"/>
              <a:t> lists out provider reporting requirements (the basis for additional documents found in the 1915(</a:t>
            </a:r>
            <a:r>
              <a:rPr lang="en-US" sz="2000" err="1"/>
              <a:t>i</a:t>
            </a:r>
            <a:r>
              <a:rPr lang="en-US" sz="2000"/>
              <a:t>) RISE Program ALM training system)</a:t>
            </a:r>
          </a:p>
        </p:txBody>
      </p:sp>
    </p:spTree>
    <p:extLst>
      <p:ext uri="{BB962C8B-B14F-4D97-AF65-F5344CB8AC3E}">
        <p14:creationId xmlns:p14="http://schemas.microsoft.com/office/powerpoint/2010/main" val="2885953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85AB-83A0-0B34-DF6B-DC4D2840A2C5}"/>
              </a:ext>
            </a:extLst>
          </p:cNvPr>
          <p:cNvSpPr>
            <a:spLocks noGrp="1"/>
          </p:cNvSpPr>
          <p:nvPr>
            <p:ph type="title"/>
          </p:nvPr>
        </p:nvSpPr>
        <p:spPr>
          <a:xfrm>
            <a:off x="661639" y="0"/>
            <a:ext cx="10515600" cy="1325700"/>
          </a:xfrm>
        </p:spPr>
        <p:txBody>
          <a:bodyPr/>
          <a:lstStyle/>
          <a:p>
            <a:r>
              <a:rPr lang="en-US">
                <a:latin typeface="Arial Black"/>
              </a:rPr>
              <a:t>Quick recap from our last session</a:t>
            </a:r>
          </a:p>
        </p:txBody>
      </p:sp>
      <p:sp>
        <p:nvSpPr>
          <p:cNvPr id="3" name="Text Placeholder 2">
            <a:extLst>
              <a:ext uri="{FF2B5EF4-FFF2-40B4-BE49-F238E27FC236}">
                <a16:creationId xmlns:a16="http://schemas.microsoft.com/office/drawing/2014/main" id="{255DA6D9-A405-C5D5-AB00-87C3F05F76D6}"/>
              </a:ext>
            </a:extLst>
          </p:cNvPr>
          <p:cNvSpPr>
            <a:spLocks noGrp="1"/>
          </p:cNvSpPr>
          <p:nvPr>
            <p:ph type="body" idx="1"/>
          </p:nvPr>
        </p:nvSpPr>
        <p:spPr>
          <a:xfrm>
            <a:off x="497047" y="1132611"/>
            <a:ext cx="7634869" cy="4802412"/>
          </a:xfrm>
        </p:spPr>
        <p:txBody>
          <a:bodyPr spcFirstLastPara="1" wrap="square" lIns="91425" tIns="45700" rIns="91425" bIns="45700" anchor="t" anchorCtr="0">
            <a:noAutofit/>
          </a:bodyPr>
          <a:lstStyle/>
          <a:p>
            <a:r>
              <a:rPr lang="en-US" sz="2200">
                <a:solidFill>
                  <a:schemeClr val="tx1"/>
                </a:solidFill>
                <a:latin typeface="Arial"/>
              </a:rPr>
              <a:t>Through the Medicaid Academy series, your team is building a comprehensive 18-month work plan to consider and become a 1915(</a:t>
            </a:r>
            <a:r>
              <a:rPr lang="en-US" sz="2200" err="1">
                <a:solidFill>
                  <a:schemeClr val="tx1"/>
                </a:solidFill>
                <a:latin typeface="Arial"/>
              </a:rPr>
              <a:t>i</a:t>
            </a:r>
            <a:r>
              <a:rPr lang="en-US" sz="2200">
                <a:solidFill>
                  <a:schemeClr val="tx1"/>
                </a:solidFill>
                <a:latin typeface="Arial"/>
              </a:rPr>
              <a:t>) RISE service provider offering Housing and Tenancy Supports. </a:t>
            </a:r>
            <a:r>
              <a:rPr lang="en-US" sz="2200" b="1" i="1">
                <a:solidFill>
                  <a:schemeClr val="tx1"/>
                </a:solidFill>
                <a:latin typeface="Arial"/>
              </a:rPr>
              <a:t>CSH is here to help you do this, step by step!</a:t>
            </a:r>
            <a:endParaRPr lang="en-US">
              <a:solidFill>
                <a:schemeClr val="tx1"/>
              </a:solidFill>
            </a:endParaRPr>
          </a:p>
          <a:p>
            <a:r>
              <a:rPr lang="en-US" sz="2200">
                <a:solidFill>
                  <a:schemeClr val="tx1"/>
                </a:solidFill>
                <a:latin typeface="Arial"/>
              </a:rPr>
              <a:t>In Session 5, we reviewed what is required to document and bill Medicaid FFS for 1915(</a:t>
            </a:r>
            <a:r>
              <a:rPr lang="en-US" sz="2200" err="1">
                <a:solidFill>
                  <a:schemeClr val="tx1"/>
                </a:solidFill>
                <a:latin typeface="Arial"/>
              </a:rPr>
              <a:t>i</a:t>
            </a:r>
            <a:r>
              <a:rPr lang="en-US" sz="2200">
                <a:solidFill>
                  <a:schemeClr val="tx1"/>
                </a:solidFill>
                <a:latin typeface="Arial"/>
              </a:rPr>
              <a:t>) RISE services</a:t>
            </a:r>
          </a:p>
          <a:p>
            <a:pPr lvl="1"/>
            <a:r>
              <a:rPr lang="en-US" sz="2200">
                <a:solidFill>
                  <a:schemeClr val="tx1"/>
                </a:solidFill>
                <a:latin typeface="Arial"/>
              </a:rPr>
              <a:t>Successful billing requires clear, detailed, Medicaid-compliant documentation (including case notes)</a:t>
            </a:r>
          </a:p>
          <a:p>
            <a:pPr lvl="1"/>
            <a:r>
              <a:rPr lang="en-US" sz="2200">
                <a:solidFill>
                  <a:schemeClr val="tx1"/>
                </a:solidFill>
                <a:latin typeface="Arial"/>
              </a:rPr>
              <a:t>Providers can submit claims for services electronically or via a paper form (</a:t>
            </a:r>
            <a:r>
              <a:rPr lang="en-US" sz="2200" err="1">
                <a:solidFill>
                  <a:schemeClr val="tx1"/>
                </a:solidFill>
                <a:latin typeface="Arial"/>
              </a:rPr>
              <a:t>electronic i</a:t>
            </a:r>
            <a:r>
              <a:rPr lang="en-US" sz="2200">
                <a:solidFill>
                  <a:schemeClr val="tx1"/>
                </a:solidFill>
                <a:latin typeface="Arial"/>
              </a:rPr>
              <a:t>s</a:t>
            </a:r>
            <a:r>
              <a:rPr lang="en-US" sz="2200" err="1">
                <a:solidFill>
                  <a:schemeClr val="tx1"/>
                </a:solidFill>
                <a:latin typeface="Arial"/>
              </a:rPr>
              <a:t> preferred)</a:t>
            </a:r>
          </a:p>
          <a:p>
            <a:pPr lvl="1"/>
            <a:r>
              <a:rPr lang="en-US" sz="2200">
                <a:solidFill>
                  <a:schemeClr val="tx1"/>
                </a:solidFill>
                <a:latin typeface="Arial"/>
              </a:rPr>
              <a:t>Providers will need dedicated staff – and integrated, cross-department support – to successfully bill for 1915(</a:t>
            </a:r>
            <a:r>
              <a:rPr lang="en-US" sz="2200" err="1">
                <a:solidFill>
                  <a:schemeClr val="tx1"/>
                </a:solidFill>
                <a:latin typeface="Arial"/>
              </a:rPr>
              <a:t>i</a:t>
            </a:r>
            <a:r>
              <a:rPr lang="en-US" sz="2200">
                <a:solidFill>
                  <a:schemeClr val="tx1"/>
                </a:solidFill>
                <a:latin typeface="Arial"/>
              </a:rPr>
              <a:t>) RISE services</a:t>
            </a:r>
          </a:p>
          <a:p>
            <a:pPr lvl="1"/>
            <a:endParaRPr lang="en-US" sz="2200">
              <a:latin typeface="Arial"/>
            </a:endParaRPr>
          </a:p>
        </p:txBody>
      </p:sp>
      <p:sp>
        <p:nvSpPr>
          <p:cNvPr id="4" name="TextBox 4">
            <a:extLst>
              <a:ext uri="{FF2B5EF4-FFF2-40B4-BE49-F238E27FC236}">
                <a16:creationId xmlns:a16="http://schemas.microsoft.com/office/drawing/2014/main" id="{B0D0D2A7-533B-5192-F2A6-FA200D9BAE84}"/>
              </a:ext>
            </a:extLst>
          </p:cNvPr>
          <p:cNvSpPr txBox="1"/>
          <p:nvPr/>
        </p:nvSpPr>
        <p:spPr>
          <a:xfrm>
            <a:off x="8613648" y="2368477"/>
            <a:ext cx="3211226" cy="252376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chemeClr val="tx1"/>
                </a:solidFill>
              </a:rPr>
              <a:t>Missed the previous session? Medicaid Academy materials are available here:</a:t>
            </a:r>
            <a:r>
              <a:rPr lang="en-US" sz="2400">
                <a:solidFill>
                  <a:schemeClr val="tx1"/>
                </a:solidFill>
              </a:rPr>
              <a:t> </a:t>
            </a:r>
            <a:r>
              <a:rPr lang="en-US" sz="2400">
                <a:solidFill>
                  <a:srgbClr val="595959"/>
                </a:solidFill>
              </a:rPr>
              <a:t>-</a:t>
            </a:r>
            <a:r>
              <a:rPr lang="en-US" sz="2400" baseline="0">
                <a:solidFill>
                  <a:srgbClr val="595959"/>
                </a:solidFill>
                <a:latin typeface="Arial"/>
              </a:rPr>
              <a:t> </a:t>
            </a:r>
            <a:r>
              <a:rPr lang="en-US" sz="2400" u="sng" strike="noStrike" baseline="0">
                <a:solidFill>
                  <a:srgbClr val="0097A7"/>
                </a:solidFill>
                <a:latin typeface="Arial"/>
                <a:ea typeface="Arial"/>
                <a:cs typeface="Arial"/>
                <a:hlinkClick r:id="rId2"/>
              </a:rPr>
              <a:t>CSH Medicaid Strategy Resources</a:t>
            </a:r>
            <a:endParaRPr lang="en-US"/>
          </a:p>
          <a:p>
            <a:pPr algn="ctr"/>
            <a:endParaRPr lang="en-US"/>
          </a:p>
        </p:txBody>
      </p:sp>
    </p:spTree>
    <p:extLst>
      <p:ext uri="{BB962C8B-B14F-4D97-AF65-F5344CB8AC3E}">
        <p14:creationId xmlns:p14="http://schemas.microsoft.com/office/powerpoint/2010/main" val="9515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B17E9296-A16E-3B42-E38C-2404E43D564A}"/>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3FB6F19F-49DD-D37B-2AB9-3E08F11BA13B}"/>
              </a:ext>
            </a:extLst>
          </p:cNvPr>
          <p:cNvSpPr txBox="1">
            <a:spLocks noGrp="1"/>
          </p:cNvSpPr>
          <p:nvPr>
            <p:ph type="title"/>
          </p:nvPr>
        </p:nvSpPr>
        <p:spPr>
          <a:xfrm>
            <a:off x="474532" y="1188995"/>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Kentucky 1915(</a:t>
            </a:r>
            <a:r>
              <a:rPr lang="en-US" sz="4000" err="1">
                <a:latin typeface="Arial Black"/>
                <a:ea typeface="Arial Black"/>
                <a:cs typeface="Arial Black"/>
                <a:sym typeface="Arial Black"/>
              </a:rPr>
              <a:t>i</a:t>
            </a:r>
            <a:r>
              <a:rPr lang="en-US" sz="4000">
                <a:latin typeface="Arial Black"/>
                <a:ea typeface="Arial Black"/>
                <a:cs typeface="Arial Black"/>
                <a:sym typeface="Arial Black"/>
              </a:rPr>
              <a:t>) RISE Policy and Procedures Submission Details</a:t>
            </a:r>
          </a:p>
        </p:txBody>
      </p:sp>
      <p:pic>
        <p:nvPicPr>
          <p:cNvPr id="752" name="Google Shape;752;g12ceb0b3d0f_0_12">
            <a:extLst>
              <a:ext uri="{FF2B5EF4-FFF2-40B4-BE49-F238E27FC236}">
                <a16:creationId xmlns:a16="http://schemas.microsoft.com/office/drawing/2014/main" id="{AB9EC506-C8C9-B9FE-7F47-5898F108A579}"/>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305273CF-9E34-9044-987D-6CAFA8D6168A}"/>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3" name="Rectangle: Rounded Corners 2">
            <a:extLst>
              <a:ext uri="{FF2B5EF4-FFF2-40B4-BE49-F238E27FC236}">
                <a16:creationId xmlns:a16="http://schemas.microsoft.com/office/drawing/2014/main" id="{EED9A337-6DC0-1B19-7700-917A39A57957}"/>
              </a:ext>
            </a:extLst>
          </p:cNvPr>
          <p:cNvSpPr/>
          <p:nvPr/>
        </p:nvSpPr>
        <p:spPr>
          <a:xfrm>
            <a:off x="755151" y="2321959"/>
            <a:ext cx="10681698" cy="2774023"/>
          </a:xfrm>
          <a:prstGeom prst="roundRect">
            <a:avLst/>
          </a:prstGeom>
          <a:solidFill>
            <a:schemeClr val="accent3">
              <a:lumMod val="75000"/>
            </a:schemeClr>
          </a:solidFill>
          <a:ln w="19050">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900" b="1"/>
              <a:t>The Operational Documentation Policies section (Section 10) must include:</a:t>
            </a:r>
          </a:p>
          <a:p>
            <a:pPr algn="ctr"/>
            <a:endParaRPr lang="en-US" sz="1900" b="1"/>
          </a:p>
          <a:p>
            <a:pPr marL="285750" indent="-285750">
              <a:buFont typeface="Arial" panose="020B0604020202020204" pitchFamily="34" charset="0"/>
              <a:buChar char="•"/>
            </a:pPr>
            <a:r>
              <a:rPr lang="en-US" sz="1900">
                <a:solidFill>
                  <a:schemeClr val="bg1"/>
                </a:solidFill>
              </a:rPr>
              <a:t>Agency operations for organizational structure and timelines for updates</a:t>
            </a:r>
          </a:p>
          <a:p>
            <a:pPr marL="285750" indent="-285750">
              <a:buFont typeface="Arial" panose="020B0604020202020204" pitchFamily="34" charset="0"/>
              <a:buChar char="•"/>
            </a:pPr>
            <a:r>
              <a:rPr lang="en-US" sz="1900">
                <a:solidFill>
                  <a:schemeClr val="bg1"/>
                </a:solidFill>
              </a:rPr>
              <a:t>Your organization’s quality improvement plan, monitoring how program findings, corrective actions, and case management quality assurance monitoring are documented, and 1915(</a:t>
            </a:r>
            <a:r>
              <a:rPr lang="en-US" sz="1900" err="1">
                <a:solidFill>
                  <a:schemeClr val="bg1"/>
                </a:solidFill>
              </a:rPr>
              <a:t>i</a:t>
            </a:r>
            <a:r>
              <a:rPr lang="en-US" sz="1900">
                <a:solidFill>
                  <a:schemeClr val="bg1"/>
                </a:solidFill>
              </a:rPr>
              <a:t>) RISE program goal progress</a:t>
            </a:r>
          </a:p>
          <a:p>
            <a:pPr marL="285750" indent="-285750">
              <a:buFont typeface="Arial" panose="020B0604020202020204" pitchFamily="34" charset="0"/>
              <a:buChar char="•"/>
            </a:pPr>
            <a:r>
              <a:rPr lang="en-US" sz="1900">
                <a:solidFill>
                  <a:schemeClr val="bg1"/>
                </a:solidFill>
              </a:rPr>
              <a:t>Your organization’s Human Rights Committee Participation policies and procedures </a:t>
            </a:r>
          </a:p>
        </p:txBody>
      </p:sp>
      <p:sp>
        <p:nvSpPr>
          <p:cNvPr id="2" name="Star: 5 Points 1">
            <a:extLst>
              <a:ext uri="{FF2B5EF4-FFF2-40B4-BE49-F238E27FC236}">
                <a16:creationId xmlns:a16="http://schemas.microsoft.com/office/drawing/2014/main" id="{D72575A7-828C-4F5F-03FB-ABF2858A13D4}"/>
              </a:ext>
            </a:extLst>
          </p:cNvPr>
          <p:cNvSpPr/>
          <p:nvPr/>
        </p:nvSpPr>
        <p:spPr>
          <a:xfrm>
            <a:off x="228600" y="3429000"/>
            <a:ext cx="762000" cy="59430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932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E76B665A-A59C-B28E-9B0D-82B55F051104}"/>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31F39D4D-4696-0723-E924-123EDEF406FB}"/>
              </a:ext>
            </a:extLst>
          </p:cNvPr>
          <p:cNvSpPr txBox="1">
            <a:spLocks noGrp="1"/>
          </p:cNvSpPr>
          <p:nvPr>
            <p:ph type="title"/>
          </p:nvPr>
        </p:nvSpPr>
        <p:spPr>
          <a:xfrm>
            <a:off x="474533" y="1122329"/>
            <a:ext cx="11242933" cy="7635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990"/>
              <a:buNone/>
            </a:pPr>
            <a:r>
              <a:rPr lang="en-US" sz="4000">
                <a:latin typeface="Arial Black"/>
                <a:ea typeface="Arial Black"/>
                <a:cs typeface="Arial Black"/>
                <a:sym typeface="Arial Black"/>
              </a:rPr>
              <a:t>More Details on the Required Quality Improvement Plan</a:t>
            </a:r>
          </a:p>
        </p:txBody>
      </p:sp>
      <p:pic>
        <p:nvPicPr>
          <p:cNvPr id="752" name="Google Shape;752;g12ceb0b3d0f_0_12">
            <a:extLst>
              <a:ext uri="{FF2B5EF4-FFF2-40B4-BE49-F238E27FC236}">
                <a16:creationId xmlns:a16="http://schemas.microsoft.com/office/drawing/2014/main" id="{25598FA0-4AEF-D3A7-7A7B-B70DAD6A80DA}"/>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919FBE97-02BF-EFAF-4532-5EBFAD3D4974}"/>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CDE1FEDA-672F-77B7-0232-3A0ABAB95F11}"/>
              </a:ext>
            </a:extLst>
          </p:cNvPr>
          <p:cNvSpPr txBox="1"/>
          <p:nvPr/>
        </p:nvSpPr>
        <p:spPr>
          <a:xfrm>
            <a:off x="990600" y="2017753"/>
            <a:ext cx="10555224" cy="3785652"/>
          </a:xfrm>
          <a:prstGeom prst="rect">
            <a:avLst/>
          </a:prstGeom>
          <a:noFill/>
        </p:spPr>
        <p:txBody>
          <a:bodyPr wrap="square" rtlCol="0">
            <a:spAutoFit/>
          </a:bodyPr>
          <a:lstStyle/>
          <a:p>
            <a:r>
              <a:rPr lang="en-US" sz="2400"/>
              <a:t>As an overall goal outlined in 907 Chapter 16, Regulation 15, each agency’s 1915(</a:t>
            </a:r>
            <a:r>
              <a:rPr lang="en-US" sz="2400" err="1"/>
              <a:t>i</a:t>
            </a:r>
            <a:r>
              <a:rPr lang="en-US" sz="2400"/>
              <a:t>) RISE Initiative-specific Quality Improvement Plan must:</a:t>
            </a:r>
          </a:p>
          <a:p>
            <a:pPr marL="285750" indent="-285750">
              <a:buFont typeface="Arial" panose="020B0604020202020204" pitchFamily="34" charset="0"/>
              <a:buChar char="•"/>
            </a:pPr>
            <a:r>
              <a:rPr lang="en-US" sz="2400"/>
              <a:t>“Ensure that the participant receives person-centered 1915(</a:t>
            </a:r>
            <a:r>
              <a:rPr lang="en-US" sz="2400" err="1"/>
              <a:t>i</a:t>
            </a:r>
            <a:r>
              <a:rPr lang="en-US" sz="2400"/>
              <a:t>) RISE Initiative services;</a:t>
            </a:r>
          </a:p>
          <a:p>
            <a:pPr marL="285750" indent="-285750">
              <a:buFont typeface="Arial" panose="020B0604020202020204" pitchFamily="34" charset="0"/>
              <a:buChar char="•"/>
            </a:pPr>
            <a:r>
              <a:rPr lang="en-US" sz="2400"/>
              <a:t>Enable the participant to be safe, healthy, and respected in the participant’s chosen community;</a:t>
            </a:r>
          </a:p>
          <a:p>
            <a:pPr marL="285750" indent="-285750">
              <a:buFont typeface="Arial" panose="020B0604020202020204" pitchFamily="34" charset="0"/>
              <a:buChar char="•"/>
            </a:pPr>
            <a:r>
              <a:rPr lang="en-US" sz="2400"/>
              <a:t>Enable the participant to live in the community with effective, individualized assistance; and</a:t>
            </a:r>
          </a:p>
          <a:p>
            <a:pPr marL="285750" indent="-285750">
              <a:buFont typeface="Arial" panose="020B0604020202020204" pitchFamily="34" charset="0"/>
              <a:buChar char="•"/>
            </a:pPr>
            <a:r>
              <a:rPr lang="en-US" sz="2400"/>
              <a:t>Enable the participant to enjoy living and working in the participant’s community.”</a:t>
            </a:r>
          </a:p>
        </p:txBody>
      </p:sp>
    </p:spTree>
    <p:extLst>
      <p:ext uri="{BB962C8B-B14F-4D97-AF65-F5344CB8AC3E}">
        <p14:creationId xmlns:p14="http://schemas.microsoft.com/office/powerpoint/2010/main" val="4026543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309628DD-DFBE-0ECA-DE79-BAF27F255B38}"/>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C4FE7148-CEC0-306F-272F-CD27C2A19F56}"/>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C0D4BEC8-DF0C-7850-CB1C-FA99D2982787}"/>
              </a:ext>
            </a:extLst>
          </p:cNvPr>
          <p:cNvSpPr txBox="1">
            <a:spLocks noGrp="1"/>
          </p:cNvSpPr>
          <p:nvPr>
            <p:ph type="ctrTitle" idx="4294967295"/>
          </p:nvPr>
        </p:nvSpPr>
        <p:spPr>
          <a:xfrm>
            <a:off x="0" y="383230"/>
            <a:ext cx="12192000" cy="843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3600" b="0" i="0" u="none" strike="noStrike" cap="none">
                <a:solidFill>
                  <a:schemeClr val="dk1"/>
                </a:solidFill>
                <a:latin typeface="Arial Black"/>
                <a:ea typeface="Arial Black"/>
                <a:cs typeface="Arial Black"/>
                <a:sym typeface="Arial Black"/>
              </a:rPr>
              <a:t>Kentucky Medicaid Quality Requirements</a:t>
            </a:r>
            <a:endParaRPr sz="36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26638E2F-CC32-9D54-E23C-36E3D26A0856}"/>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E9658C72-F01C-90DE-B2EA-95418B0A87B3}"/>
              </a:ext>
            </a:extLst>
          </p:cNvPr>
          <p:cNvSpPr txBox="1"/>
          <p:nvPr/>
        </p:nvSpPr>
        <p:spPr>
          <a:xfrm>
            <a:off x="7825563" y="1798739"/>
            <a:ext cx="4061637" cy="4185761"/>
          </a:xfrm>
          <a:prstGeom prst="rect">
            <a:avLst/>
          </a:prstGeom>
          <a:noFill/>
        </p:spPr>
        <p:txBody>
          <a:bodyPr wrap="square" rtlCol="0">
            <a:spAutoFit/>
          </a:bodyPr>
          <a:lstStyle/>
          <a:p>
            <a:r>
              <a:rPr lang="en-US" sz="1800" dirty="0"/>
              <a:t>Kentucky DMS requires all Medicaid providers to submit data on the Kentucky Quality Performance Core Measures</a:t>
            </a:r>
          </a:p>
          <a:p>
            <a:endParaRPr lang="en-US" sz="1800" dirty="0"/>
          </a:p>
          <a:p>
            <a:pPr marL="285750" indent="-285750">
              <a:buFont typeface="Arial" panose="020B0604020202020204" pitchFamily="34" charset="0"/>
              <a:buChar char="•"/>
            </a:pPr>
            <a:r>
              <a:rPr lang="en-US" sz="1800" dirty="0"/>
              <a:t>The KY Core Measures list combines measures from CMS Adult Core Measures, CAHPS survey series, HEDIS, and National Quality Forum</a:t>
            </a:r>
          </a:p>
          <a:p>
            <a:endParaRPr lang="en-US" sz="1800" dirty="0"/>
          </a:p>
          <a:p>
            <a:pPr marL="285750" indent="-285750">
              <a:buFont typeface="Arial" panose="020B0604020202020204" pitchFamily="34" charset="0"/>
              <a:buChar char="•"/>
            </a:pPr>
            <a:r>
              <a:rPr lang="en-US" sz="1800" dirty="0"/>
              <a:t>Measures in </a:t>
            </a:r>
            <a:r>
              <a:rPr lang="en-US" sz="1800" dirty="0">
                <a:hlinkClick r:id="rId4"/>
              </a:rPr>
              <a:t>FY 2025 evaluation report</a:t>
            </a:r>
            <a:r>
              <a:rPr lang="en-US" sz="1800" dirty="0"/>
              <a:t> have new 2026 Statewide Performance targets</a:t>
            </a:r>
          </a:p>
          <a:p>
            <a:endParaRPr lang="en-US" i="1" dirty="0"/>
          </a:p>
        </p:txBody>
      </p:sp>
      <p:pic>
        <p:nvPicPr>
          <p:cNvPr id="4" name="Picture 3">
            <a:extLst>
              <a:ext uri="{FF2B5EF4-FFF2-40B4-BE49-F238E27FC236}">
                <a16:creationId xmlns:a16="http://schemas.microsoft.com/office/drawing/2014/main" id="{98898E07-F883-76CF-BB5D-7000284A320B}"/>
              </a:ext>
            </a:extLst>
          </p:cNvPr>
          <p:cNvPicPr>
            <a:picLocks noChangeAspect="1"/>
          </p:cNvPicPr>
          <p:nvPr/>
        </p:nvPicPr>
        <p:blipFill>
          <a:blip r:embed="rId5"/>
          <a:stretch>
            <a:fillRect/>
          </a:stretch>
        </p:blipFill>
        <p:spPr>
          <a:xfrm>
            <a:off x="596740" y="1661630"/>
            <a:ext cx="7154395" cy="4099202"/>
          </a:xfrm>
          <a:prstGeom prst="rect">
            <a:avLst/>
          </a:prstGeom>
        </p:spPr>
      </p:pic>
    </p:spTree>
    <p:extLst>
      <p:ext uri="{BB962C8B-B14F-4D97-AF65-F5344CB8AC3E}">
        <p14:creationId xmlns:p14="http://schemas.microsoft.com/office/powerpoint/2010/main" val="895862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AB21D598-ACF7-D337-53D3-B8C9CCCC7B61}"/>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D173C4D3-F2DD-4114-730E-DEA72A31D921}"/>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328E70D1-844C-CA00-5C2E-C917DA686010}"/>
              </a:ext>
            </a:extLst>
          </p:cNvPr>
          <p:cNvSpPr txBox="1">
            <a:spLocks noGrp="1"/>
          </p:cNvSpPr>
          <p:nvPr>
            <p:ph type="ctrTitle" idx="4294967295"/>
          </p:nvPr>
        </p:nvSpPr>
        <p:spPr>
          <a:xfrm>
            <a:off x="112889" y="697912"/>
            <a:ext cx="12192000" cy="843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3600" b="0" i="0" u="none" strike="noStrike" cap="none">
                <a:solidFill>
                  <a:schemeClr val="dk1"/>
                </a:solidFill>
                <a:latin typeface="Arial Black"/>
                <a:ea typeface="Arial Black"/>
                <a:cs typeface="Arial Black"/>
                <a:sym typeface="Arial Black"/>
              </a:rPr>
              <a:t>Continuum of Quality Improvement Standards and Measures</a:t>
            </a:r>
            <a:endParaRPr sz="36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84D54641-5176-FE85-43DE-F618EA0D571D}"/>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7" name="Diagram 6">
            <a:extLst>
              <a:ext uri="{FF2B5EF4-FFF2-40B4-BE49-F238E27FC236}">
                <a16:creationId xmlns:a16="http://schemas.microsoft.com/office/drawing/2014/main" id="{DAF0505F-CCCC-B232-0B6D-9B5BC4F01F60}"/>
              </a:ext>
            </a:extLst>
          </p:cNvPr>
          <p:cNvGraphicFramePr/>
          <p:nvPr>
            <p:extLst>
              <p:ext uri="{D42A27DB-BD31-4B8C-83A1-F6EECF244321}">
                <p14:modId xmlns:p14="http://schemas.microsoft.com/office/powerpoint/2010/main" val="4236753357"/>
              </p:ext>
            </p:extLst>
          </p:nvPr>
        </p:nvGraphicFramePr>
        <p:xfrm>
          <a:off x="990600" y="884296"/>
          <a:ext cx="10210800" cy="5426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peech Bubble: Oval 8">
            <a:extLst>
              <a:ext uri="{FF2B5EF4-FFF2-40B4-BE49-F238E27FC236}">
                <a16:creationId xmlns:a16="http://schemas.microsoft.com/office/drawing/2014/main" id="{75B46874-D51B-D0E9-5B0D-B3C6BBF3677B}"/>
              </a:ext>
            </a:extLst>
          </p:cNvPr>
          <p:cNvSpPr/>
          <p:nvPr/>
        </p:nvSpPr>
        <p:spPr>
          <a:xfrm>
            <a:off x="496712" y="1243419"/>
            <a:ext cx="3747910" cy="141669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Note</a:t>
            </a:r>
            <a:r>
              <a:rPr lang="en-US"/>
              <a:t>: </a:t>
            </a:r>
            <a:r>
              <a:rPr lang="en-US" b="1">
                <a:solidFill>
                  <a:schemeClr val="accent6">
                    <a:lumMod val="60000"/>
                    <a:lumOff val="40000"/>
                  </a:schemeClr>
                </a:solidFill>
                <a:hlinkClick r:id="rId9">
                  <a:extLst>
                    <a:ext uri="{A12FA001-AC4F-418D-AE19-62706E023703}">
                      <ahyp:hlinkClr xmlns:ahyp="http://schemas.microsoft.com/office/drawing/2018/hyperlinkcolor" val="tx"/>
                    </a:ext>
                  </a:extLst>
                </a:hlinkClick>
              </a:rPr>
              <a:t>CSH’s Quality Supportive Housing Standards</a:t>
            </a:r>
            <a:r>
              <a:rPr lang="en-US">
                <a:solidFill>
                  <a:schemeClr val="accent6">
                    <a:lumMod val="60000"/>
                    <a:lumOff val="40000"/>
                  </a:schemeClr>
                </a:solidFill>
              </a:rPr>
              <a:t> </a:t>
            </a:r>
            <a:r>
              <a:rPr lang="en-US"/>
              <a:t>fit in this portion of quality measurement and improvement</a:t>
            </a:r>
          </a:p>
        </p:txBody>
      </p:sp>
      <p:sp>
        <p:nvSpPr>
          <p:cNvPr id="5" name="TextBox 4">
            <a:extLst>
              <a:ext uri="{FF2B5EF4-FFF2-40B4-BE49-F238E27FC236}">
                <a16:creationId xmlns:a16="http://schemas.microsoft.com/office/drawing/2014/main" id="{AD39D50F-F072-E21A-7EDF-17C091937F5A}"/>
              </a:ext>
            </a:extLst>
          </p:cNvPr>
          <p:cNvSpPr txBox="1"/>
          <p:nvPr/>
        </p:nvSpPr>
        <p:spPr>
          <a:xfrm>
            <a:off x="647701" y="4841034"/>
            <a:ext cx="2517421" cy="1077218"/>
          </a:xfrm>
          <a:prstGeom prst="rect">
            <a:avLst/>
          </a:prstGeom>
          <a:noFill/>
        </p:spPr>
        <p:txBody>
          <a:bodyPr wrap="square" rtlCol="0">
            <a:spAutoFit/>
          </a:bodyPr>
          <a:lstStyle/>
          <a:p>
            <a:pPr algn="ctr"/>
            <a:r>
              <a:rPr lang="en-US" sz="1600" b="1"/>
              <a:t>Best practice recommendations </a:t>
            </a:r>
          </a:p>
          <a:p>
            <a:pPr algn="ctr"/>
            <a:r>
              <a:rPr lang="en-US" sz="1600"/>
              <a:t>(high-level, customizable for states)</a:t>
            </a:r>
          </a:p>
        </p:txBody>
      </p:sp>
      <p:cxnSp>
        <p:nvCxnSpPr>
          <p:cNvPr id="12" name="Straight Arrow Connector 11">
            <a:extLst>
              <a:ext uri="{FF2B5EF4-FFF2-40B4-BE49-F238E27FC236}">
                <a16:creationId xmlns:a16="http://schemas.microsoft.com/office/drawing/2014/main" id="{67F973B0-224F-5BB5-3C89-4FF7B0407B2D}"/>
              </a:ext>
            </a:extLst>
          </p:cNvPr>
          <p:cNvCxnSpPr>
            <a:cxnSpLocks/>
          </p:cNvCxnSpPr>
          <p:nvPr/>
        </p:nvCxnSpPr>
        <p:spPr>
          <a:xfrm>
            <a:off x="3264134" y="5241153"/>
            <a:ext cx="119238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3E06576-D7B6-E650-32BE-F7C46FE9BE8E}"/>
              </a:ext>
            </a:extLst>
          </p:cNvPr>
          <p:cNvSpPr txBox="1"/>
          <p:nvPr/>
        </p:nvSpPr>
        <p:spPr>
          <a:xfrm>
            <a:off x="4492978" y="4946301"/>
            <a:ext cx="2833511" cy="1077218"/>
          </a:xfrm>
          <a:prstGeom prst="rect">
            <a:avLst/>
          </a:prstGeom>
          <a:noFill/>
        </p:spPr>
        <p:txBody>
          <a:bodyPr wrap="square" rtlCol="0">
            <a:spAutoFit/>
          </a:bodyPr>
          <a:lstStyle/>
          <a:p>
            <a:pPr algn="ctr"/>
            <a:r>
              <a:rPr lang="en-US" sz="1600" b="1"/>
              <a:t>Payer-specific quality metrics and compliance components </a:t>
            </a:r>
            <a:r>
              <a:rPr lang="en-US" sz="1600"/>
              <a:t>(spans across multiple Medicaid programs)</a:t>
            </a:r>
          </a:p>
        </p:txBody>
      </p:sp>
      <p:sp>
        <p:nvSpPr>
          <p:cNvPr id="17" name="TextBox 16">
            <a:extLst>
              <a:ext uri="{FF2B5EF4-FFF2-40B4-BE49-F238E27FC236}">
                <a16:creationId xmlns:a16="http://schemas.microsoft.com/office/drawing/2014/main" id="{508FD4B7-DBE3-9DF6-1795-53E437335A2C}"/>
              </a:ext>
            </a:extLst>
          </p:cNvPr>
          <p:cNvSpPr txBox="1"/>
          <p:nvPr/>
        </p:nvSpPr>
        <p:spPr>
          <a:xfrm>
            <a:off x="8542044" y="4956292"/>
            <a:ext cx="2833511" cy="830997"/>
          </a:xfrm>
          <a:prstGeom prst="rect">
            <a:avLst/>
          </a:prstGeom>
          <a:noFill/>
        </p:spPr>
        <p:txBody>
          <a:bodyPr wrap="square" rtlCol="0">
            <a:spAutoFit/>
          </a:bodyPr>
          <a:lstStyle/>
          <a:p>
            <a:pPr algn="ctr"/>
            <a:r>
              <a:rPr lang="en-US" sz="1600" b="1"/>
              <a:t>Program-specific quality requirements</a:t>
            </a:r>
            <a:r>
              <a:rPr lang="en-US" sz="1600"/>
              <a:t> (funded by Medicaid)</a:t>
            </a:r>
          </a:p>
        </p:txBody>
      </p:sp>
      <p:cxnSp>
        <p:nvCxnSpPr>
          <p:cNvPr id="19" name="Straight Arrow Connector 18">
            <a:extLst>
              <a:ext uri="{FF2B5EF4-FFF2-40B4-BE49-F238E27FC236}">
                <a16:creationId xmlns:a16="http://schemas.microsoft.com/office/drawing/2014/main" id="{9DAAE898-EE13-3E2B-E2CE-89C7EB756B40}"/>
              </a:ext>
            </a:extLst>
          </p:cNvPr>
          <p:cNvCxnSpPr>
            <a:cxnSpLocks/>
          </p:cNvCxnSpPr>
          <p:nvPr/>
        </p:nvCxnSpPr>
        <p:spPr>
          <a:xfrm>
            <a:off x="7446668" y="5265285"/>
            <a:ext cx="119238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376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9B2B145C-EDFE-2C8F-FB40-E22A35844148}"/>
            </a:ext>
          </a:extLst>
        </p:cNvPr>
        <p:cNvGrpSpPr/>
        <p:nvPr/>
      </p:nvGrpSpPr>
      <p:grpSpPr>
        <a:xfrm>
          <a:off x="0" y="0"/>
          <a:ext cx="0" cy="0"/>
          <a:chOff x="0" y="0"/>
          <a:chExt cx="0" cy="0"/>
        </a:xfrm>
      </p:grpSpPr>
      <p:pic>
        <p:nvPicPr>
          <p:cNvPr id="752" name="Google Shape;752;g12ceb0b3d0f_0_12">
            <a:extLst>
              <a:ext uri="{FF2B5EF4-FFF2-40B4-BE49-F238E27FC236}">
                <a16:creationId xmlns:a16="http://schemas.microsoft.com/office/drawing/2014/main" id="{394AA9BC-3C12-0F9B-F198-2E74B0A7C145}"/>
              </a:ext>
            </a:extLst>
          </p:cNvPr>
          <p:cNvPicPr preferRelativeResize="0"/>
          <p:nvPr/>
        </p:nvPicPr>
        <p:blipFill rotWithShape="1">
          <a:blip r:embed="rId3">
            <a:alphaModFix/>
          </a:blip>
          <a:srcRect l="17674" t="34120" r="17680" b="34310"/>
          <a:stretch/>
        </p:blipFill>
        <p:spPr>
          <a:xfrm>
            <a:off x="574546" y="612219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B2587CB7-2C1D-F072-9A56-B302A4822333}"/>
              </a:ext>
            </a:extLst>
          </p:cNvPr>
          <p:cNvSpPr txBox="1"/>
          <p:nvPr/>
        </p:nvSpPr>
        <p:spPr>
          <a:xfrm>
            <a:off x="10003955" y="6122194"/>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F0A7A4E0-8EF2-CC68-3B82-447DF69B5EC0}"/>
              </a:ext>
            </a:extLst>
          </p:cNvPr>
          <p:cNvSpPr txBox="1"/>
          <p:nvPr/>
        </p:nvSpPr>
        <p:spPr>
          <a:xfrm>
            <a:off x="574546" y="5021630"/>
            <a:ext cx="11018520" cy="1015663"/>
          </a:xfrm>
          <a:prstGeom prst="rect">
            <a:avLst/>
          </a:prstGeom>
          <a:noFill/>
        </p:spPr>
        <p:txBody>
          <a:bodyPr wrap="square" rtlCol="0">
            <a:spAutoFit/>
          </a:bodyPr>
          <a:lstStyle/>
          <a:p>
            <a:r>
              <a:rPr lang="en-US" sz="1500"/>
              <a:t>Separate from the 1915(</a:t>
            </a:r>
            <a:r>
              <a:rPr lang="en-US" sz="1500" err="1"/>
              <a:t>i</a:t>
            </a:r>
            <a:r>
              <a:rPr lang="en-US" sz="1500"/>
              <a:t>) RISE program, Kentucky DMS requires Medicaid providers and contracted managed care plans to collect information and report on other quality data points. Although the Kentucky 1915(</a:t>
            </a:r>
            <a:r>
              <a:rPr lang="en-US" sz="1500" err="1"/>
              <a:t>i</a:t>
            </a:r>
            <a:r>
              <a:rPr lang="en-US" sz="1500"/>
              <a:t>) RISE program does not require service providers to contract with a managed care organization (MCO) before service reimbursement, </a:t>
            </a:r>
            <a:r>
              <a:rPr lang="en-US" sz="1500" b="1"/>
              <a:t>the information collected for the 1915(</a:t>
            </a:r>
            <a:r>
              <a:rPr lang="en-US" sz="1500" b="1" err="1"/>
              <a:t>i</a:t>
            </a:r>
            <a:r>
              <a:rPr lang="en-US" sz="1500" b="1"/>
              <a:t>) RISE Quality Improvement Plan helps providers meet other Medicaid quality and reporting requirements</a:t>
            </a:r>
            <a:r>
              <a:rPr lang="en-US" sz="1500"/>
              <a:t>.</a:t>
            </a:r>
          </a:p>
        </p:txBody>
      </p:sp>
      <p:sp>
        <p:nvSpPr>
          <p:cNvPr id="6" name="Rectangle: Rounded Corners 5">
            <a:extLst>
              <a:ext uri="{FF2B5EF4-FFF2-40B4-BE49-F238E27FC236}">
                <a16:creationId xmlns:a16="http://schemas.microsoft.com/office/drawing/2014/main" id="{47C44021-2A02-172C-8A63-DF1CDE670A1D}"/>
              </a:ext>
            </a:extLst>
          </p:cNvPr>
          <p:cNvSpPr/>
          <p:nvPr/>
        </p:nvSpPr>
        <p:spPr>
          <a:xfrm>
            <a:off x="574546" y="1328538"/>
            <a:ext cx="2528768" cy="324346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800" b="1"/>
              <a:t>Data and information found in Kentucky 1915(</a:t>
            </a:r>
            <a:r>
              <a:rPr lang="en-US" sz="1800" b="1" err="1"/>
              <a:t>i</a:t>
            </a:r>
            <a:r>
              <a:rPr lang="en-US" sz="1800" b="1"/>
              <a:t>) RISE Quality Improvement Plan </a:t>
            </a:r>
          </a:p>
        </p:txBody>
      </p:sp>
      <p:sp>
        <p:nvSpPr>
          <p:cNvPr id="7" name="Rectangle: Rounded Corners 6">
            <a:extLst>
              <a:ext uri="{FF2B5EF4-FFF2-40B4-BE49-F238E27FC236}">
                <a16:creationId xmlns:a16="http://schemas.microsoft.com/office/drawing/2014/main" id="{07AD4AB2-E6A5-C509-00ED-80399D3708BD}"/>
              </a:ext>
            </a:extLst>
          </p:cNvPr>
          <p:cNvSpPr/>
          <p:nvPr/>
        </p:nvSpPr>
        <p:spPr>
          <a:xfrm>
            <a:off x="6095999" y="1168422"/>
            <a:ext cx="5439492" cy="3706305"/>
          </a:xfrm>
          <a:prstGeom prst="roundRect">
            <a:avLst/>
          </a:prstGeom>
          <a:solidFill>
            <a:srgbClr val="E69138"/>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650" b="1"/>
              <a:t>Other required Medicaid measures important to Kentucky DMS, including:</a:t>
            </a:r>
          </a:p>
          <a:p>
            <a:pPr algn="ctr"/>
            <a:endParaRPr lang="en-US" sz="1650" b="1"/>
          </a:p>
          <a:p>
            <a:pPr marL="285750" indent="-285750">
              <a:buFont typeface="Arial" panose="020B0604020202020204" pitchFamily="34" charset="0"/>
              <a:buChar char="•"/>
            </a:pPr>
            <a:r>
              <a:rPr lang="en-US" sz="1650" b="1"/>
              <a:t>CAHPS Patient Satisfaction Survey </a:t>
            </a:r>
            <a:r>
              <a:rPr lang="en-US" sz="1650"/>
              <a:t>questions (asking about service plan adherence, service preferences, and staff responsiveness)</a:t>
            </a:r>
          </a:p>
          <a:p>
            <a:pPr marL="285750" indent="-285750">
              <a:buFont typeface="Arial" panose="020B0604020202020204" pitchFamily="34" charset="0"/>
              <a:buChar char="•"/>
            </a:pPr>
            <a:r>
              <a:rPr lang="en-US" sz="1650" b="1"/>
              <a:t>HEDIS measures </a:t>
            </a:r>
            <a:r>
              <a:rPr lang="en-US" sz="1650"/>
              <a:t>related to patient demographics (e.g., race, Medicaid eligibility category)</a:t>
            </a:r>
          </a:p>
          <a:p>
            <a:pPr marL="285750" indent="-285750">
              <a:buFont typeface="Arial" panose="020B0604020202020204" pitchFamily="34" charset="0"/>
              <a:buChar char="•"/>
            </a:pPr>
            <a:r>
              <a:rPr lang="en-US" sz="1650" b="1"/>
              <a:t>HEDIS measures </a:t>
            </a:r>
            <a:r>
              <a:rPr lang="en-US" sz="1650"/>
              <a:t>for adults receiving specific specialty care (e.g., advance care planning/patient preferences, substance use treatment, behavioral health, and more!)</a:t>
            </a:r>
          </a:p>
        </p:txBody>
      </p:sp>
      <p:sp>
        <p:nvSpPr>
          <p:cNvPr id="8" name="Arrow: Right 7">
            <a:extLst>
              <a:ext uri="{FF2B5EF4-FFF2-40B4-BE49-F238E27FC236}">
                <a16:creationId xmlns:a16="http://schemas.microsoft.com/office/drawing/2014/main" id="{E1A96259-51FF-8401-291A-9FD6CD77D24D}"/>
              </a:ext>
            </a:extLst>
          </p:cNvPr>
          <p:cNvSpPr/>
          <p:nvPr/>
        </p:nvSpPr>
        <p:spPr>
          <a:xfrm>
            <a:off x="3419404" y="1663159"/>
            <a:ext cx="2428240" cy="25742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FF0000"/>
              </a:solidFill>
              <a:latin typeface="Aptos Black" panose="020B0004020202020204" pitchFamily="34" charset="0"/>
            </a:endParaRPr>
          </a:p>
        </p:txBody>
      </p:sp>
      <p:sp>
        <p:nvSpPr>
          <p:cNvPr id="9" name="Title 1">
            <a:extLst>
              <a:ext uri="{FF2B5EF4-FFF2-40B4-BE49-F238E27FC236}">
                <a16:creationId xmlns:a16="http://schemas.microsoft.com/office/drawing/2014/main" id="{15204FE4-9942-E712-DA8C-39584BEBBC53}"/>
              </a:ext>
            </a:extLst>
          </p:cNvPr>
          <p:cNvSpPr>
            <a:spLocks noGrp="1"/>
          </p:cNvSpPr>
          <p:nvPr>
            <p:ph type="title"/>
          </p:nvPr>
        </p:nvSpPr>
        <p:spPr>
          <a:xfrm>
            <a:off x="2567340" y="234601"/>
            <a:ext cx="7057319" cy="707084"/>
          </a:xfrm>
        </p:spPr>
        <p:txBody>
          <a:bodyPr>
            <a:normAutofit fontScale="90000"/>
          </a:bodyPr>
          <a:lstStyle/>
          <a:p>
            <a:r>
              <a:rPr lang="en-US"/>
              <a:t>Interconnected Quality Measures</a:t>
            </a:r>
          </a:p>
        </p:txBody>
      </p:sp>
      <p:sp>
        <p:nvSpPr>
          <p:cNvPr id="2" name="TextBox 1">
            <a:extLst>
              <a:ext uri="{FF2B5EF4-FFF2-40B4-BE49-F238E27FC236}">
                <a16:creationId xmlns:a16="http://schemas.microsoft.com/office/drawing/2014/main" id="{F614503A-AAF2-9F80-3166-B5F29AD1C5A1}"/>
              </a:ext>
            </a:extLst>
          </p:cNvPr>
          <p:cNvSpPr txBox="1"/>
          <p:nvPr/>
        </p:nvSpPr>
        <p:spPr>
          <a:xfrm>
            <a:off x="3639312" y="2611714"/>
            <a:ext cx="2130552" cy="677108"/>
          </a:xfrm>
          <a:prstGeom prst="rect">
            <a:avLst/>
          </a:prstGeom>
          <a:noFill/>
        </p:spPr>
        <p:txBody>
          <a:bodyPr wrap="square" rtlCol="0">
            <a:spAutoFit/>
          </a:bodyPr>
          <a:lstStyle/>
          <a:p>
            <a:r>
              <a:rPr lang="en-US" sz="1900" b="1">
                <a:solidFill>
                  <a:srgbClr val="FF0000"/>
                </a:solidFill>
              </a:rPr>
              <a:t>Helps answer questions for:</a:t>
            </a:r>
          </a:p>
        </p:txBody>
      </p:sp>
    </p:spTree>
    <p:extLst>
      <p:ext uri="{BB962C8B-B14F-4D97-AF65-F5344CB8AC3E}">
        <p14:creationId xmlns:p14="http://schemas.microsoft.com/office/powerpoint/2010/main" val="2643184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9">
          <a:extLst>
            <a:ext uri="{FF2B5EF4-FFF2-40B4-BE49-F238E27FC236}">
              <a16:creationId xmlns:a16="http://schemas.microsoft.com/office/drawing/2014/main" id="{BDC438A5-3308-492D-960F-DF590135F1F8}"/>
            </a:ext>
          </a:extLst>
        </p:cNvPr>
        <p:cNvGrpSpPr/>
        <p:nvPr/>
      </p:nvGrpSpPr>
      <p:grpSpPr>
        <a:xfrm>
          <a:off x="0" y="0"/>
          <a:ext cx="0" cy="0"/>
          <a:chOff x="0" y="0"/>
          <a:chExt cx="0" cy="0"/>
        </a:xfrm>
      </p:grpSpPr>
      <p:pic>
        <p:nvPicPr>
          <p:cNvPr id="752" name="Google Shape;752;g12ceb0b3d0f_0_12">
            <a:extLst>
              <a:ext uri="{FF2B5EF4-FFF2-40B4-BE49-F238E27FC236}">
                <a16:creationId xmlns:a16="http://schemas.microsoft.com/office/drawing/2014/main" id="{E9DD9365-2168-D332-7DD1-ED70F1AA30C3}"/>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FB79C814-41B5-BB42-D3A0-1343DAEB7A7E}"/>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4" name="Title 1">
            <a:extLst>
              <a:ext uri="{FF2B5EF4-FFF2-40B4-BE49-F238E27FC236}">
                <a16:creationId xmlns:a16="http://schemas.microsoft.com/office/drawing/2014/main" id="{26363668-EFF0-7680-8F8E-DEFB4FCB75A5}"/>
              </a:ext>
            </a:extLst>
          </p:cNvPr>
          <p:cNvSpPr txBox="1">
            <a:spLocks/>
          </p:cNvSpPr>
          <p:nvPr/>
        </p:nvSpPr>
        <p:spPr>
          <a:xfrm>
            <a:off x="574950" y="191724"/>
            <a:ext cx="10515600" cy="1325563"/>
          </a:xfrm>
          <a:prstGeom prst="rect">
            <a:avLst/>
          </a:prstGeom>
          <a:noFill/>
          <a:ln>
            <a:noFill/>
          </a:ln>
        </p:spPr>
        <p:txBody>
          <a:bodyPr spcFirstLastPara="1" wrap="square" lIns="121900" tIns="121900" rIns="121900" bIns="121900" anchor="b"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Montserrat ExtraBold"/>
              <a:buNone/>
              <a:defRPr sz="32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9pPr>
          </a:lstStyle>
          <a:p>
            <a:r>
              <a:rPr lang="en-US" b="1"/>
              <a:t>Operational Questions from Kentucky Provider Readiness Assessment</a:t>
            </a:r>
          </a:p>
        </p:txBody>
      </p:sp>
      <p:pic>
        <p:nvPicPr>
          <p:cNvPr id="5" name="Picture 4">
            <a:extLst>
              <a:ext uri="{FF2B5EF4-FFF2-40B4-BE49-F238E27FC236}">
                <a16:creationId xmlns:a16="http://schemas.microsoft.com/office/drawing/2014/main" id="{78ED4532-03C2-4361-6885-3EAB67556D3F}"/>
              </a:ext>
            </a:extLst>
          </p:cNvPr>
          <p:cNvPicPr>
            <a:picLocks noChangeAspect="1"/>
          </p:cNvPicPr>
          <p:nvPr/>
        </p:nvPicPr>
        <p:blipFill>
          <a:blip r:embed="rId4"/>
          <a:srcRect t="-52" r="2911" b="3432"/>
          <a:stretch>
            <a:fillRect/>
          </a:stretch>
        </p:blipFill>
        <p:spPr>
          <a:xfrm>
            <a:off x="574950" y="1668454"/>
            <a:ext cx="5784754" cy="4333715"/>
          </a:xfrm>
          <a:prstGeom prst="rect">
            <a:avLst/>
          </a:prstGeom>
        </p:spPr>
      </p:pic>
      <p:sp>
        <p:nvSpPr>
          <p:cNvPr id="6" name="TextBox 5">
            <a:extLst>
              <a:ext uri="{FF2B5EF4-FFF2-40B4-BE49-F238E27FC236}">
                <a16:creationId xmlns:a16="http://schemas.microsoft.com/office/drawing/2014/main" id="{F9657C9B-6F11-ECC6-3091-836859FC39C1}"/>
              </a:ext>
            </a:extLst>
          </p:cNvPr>
          <p:cNvSpPr txBox="1"/>
          <p:nvPr/>
        </p:nvSpPr>
        <p:spPr>
          <a:xfrm>
            <a:off x="6537062" y="3038246"/>
            <a:ext cx="5411783" cy="2646878"/>
          </a:xfrm>
          <a:prstGeom prst="rect">
            <a:avLst/>
          </a:prstGeom>
          <a:noFill/>
        </p:spPr>
        <p:txBody>
          <a:bodyPr wrap="square" rtlCol="0">
            <a:spAutoFit/>
          </a:bodyPr>
          <a:lstStyle/>
          <a:p>
            <a:pPr marL="285750" indent="-285750">
              <a:buFont typeface="Arial" panose="020B0604020202020204" pitchFamily="34" charset="0"/>
              <a:buChar char="•"/>
            </a:pPr>
            <a:r>
              <a:rPr lang="en-US" sz="1900" b="1"/>
              <a:t>90%</a:t>
            </a:r>
            <a:r>
              <a:rPr lang="en-US" sz="1900"/>
              <a:t> of respondents said they have client grievance processes already in place</a:t>
            </a:r>
          </a:p>
          <a:p>
            <a:pPr marL="285750" indent="-285750">
              <a:buFont typeface="Arial" panose="020B0604020202020204" pitchFamily="34" charset="0"/>
              <a:buChar char="•"/>
            </a:pPr>
            <a:r>
              <a:rPr lang="en-US" sz="1900" b="1"/>
              <a:t>84%</a:t>
            </a:r>
            <a:r>
              <a:rPr lang="en-US" sz="1900"/>
              <a:t> of respondents said they have staff supervision and review standards</a:t>
            </a:r>
          </a:p>
          <a:p>
            <a:pPr marL="285750" indent="-285750">
              <a:buFont typeface="Arial" panose="020B0604020202020204" pitchFamily="34" charset="0"/>
              <a:buChar char="•"/>
            </a:pPr>
            <a:r>
              <a:rPr lang="en-US" sz="1900" b="1"/>
              <a:t>84%</a:t>
            </a:r>
            <a:r>
              <a:rPr lang="en-US" sz="1900"/>
              <a:t> of respondents said they have non-discrimination best practices already in place</a:t>
            </a:r>
          </a:p>
          <a:p>
            <a:pPr marL="285750" indent="-285750">
              <a:buFont typeface="Arial" panose="020B0604020202020204" pitchFamily="34" charset="0"/>
              <a:buChar char="•"/>
            </a:pPr>
            <a:r>
              <a:rPr lang="en-US" sz="1900" b="1"/>
              <a:t>58%</a:t>
            </a:r>
            <a:r>
              <a:rPr lang="en-US" sz="1900"/>
              <a:t> of respondents said they have service delivery workflows and processes completed</a:t>
            </a:r>
          </a:p>
          <a:p>
            <a:endParaRPr lang="en-US"/>
          </a:p>
        </p:txBody>
      </p:sp>
      <p:sp>
        <p:nvSpPr>
          <p:cNvPr id="9" name="TextBox 8">
            <a:extLst>
              <a:ext uri="{FF2B5EF4-FFF2-40B4-BE49-F238E27FC236}">
                <a16:creationId xmlns:a16="http://schemas.microsoft.com/office/drawing/2014/main" id="{673B61C1-E94B-88B0-FF2A-1A989FB49A10}"/>
              </a:ext>
            </a:extLst>
          </p:cNvPr>
          <p:cNvSpPr txBox="1"/>
          <p:nvPr/>
        </p:nvSpPr>
        <p:spPr>
          <a:xfrm>
            <a:off x="6801491" y="1535584"/>
            <a:ext cx="5147354" cy="1200329"/>
          </a:xfrm>
          <a:prstGeom prst="rect">
            <a:avLst/>
          </a:prstGeom>
          <a:noFill/>
        </p:spPr>
        <p:txBody>
          <a:bodyPr wrap="square" rtlCol="0">
            <a:spAutoFit/>
          </a:bodyPr>
          <a:lstStyle/>
          <a:p>
            <a:r>
              <a:rPr lang="en-US" sz="2400" b="1">
                <a:solidFill>
                  <a:schemeClr val="accent5">
                    <a:lumMod val="75000"/>
                  </a:schemeClr>
                </a:solidFill>
              </a:rPr>
              <a:t>GOOD NEWS: </a:t>
            </a:r>
            <a:r>
              <a:rPr lang="en-US" sz="2400"/>
              <a:t>Kentucky providers are already starting from a solid knowledge foundation!</a:t>
            </a:r>
          </a:p>
        </p:txBody>
      </p:sp>
    </p:spTree>
    <p:extLst>
      <p:ext uri="{BB962C8B-B14F-4D97-AF65-F5344CB8AC3E}">
        <p14:creationId xmlns:p14="http://schemas.microsoft.com/office/powerpoint/2010/main" val="3337504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36">
          <a:extLst>
            <a:ext uri="{FF2B5EF4-FFF2-40B4-BE49-F238E27FC236}">
              <a16:creationId xmlns:a16="http://schemas.microsoft.com/office/drawing/2014/main" id="{619D7683-34B6-9110-222C-6F558D82602A}"/>
            </a:ext>
          </a:extLst>
        </p:cNvPr>
        <p:cNvGrpSpPr/>
        <p:nvPr/>
      </p:nvGrpSpPr>
      <p:grpSpPr>
        <a:xfrm>
          <a:off x="0" y="0"/>
          <a:ext cx="0" cy="0"/>
          <a:chOff x="0" y="0"/>
          <a:chExt cx="0" cy="0"/>
        </a:xfrm>
      </p:grpSpPr>
      <p:sp>
        <p:nvSpPr>
          <p:cNvPr id="137" name="Google Shape;137;p14">
            <a:extLst>
              <a:ext uri="{FF2B5EF4-FFF2-40B4-BE49-F238E27FC236}">
                <a16:creationId xmlns:a16="http://schemas.microsoft.com/office/drawing/2014/main" id="{7AEC719A-94C7-8FCE-7EB4-CE9D3D74BE9A}"/>
              </a:ext>
            </a:extLst>
          </p:cNvPr>
          <p:cNvSpPr txBox="1"/>
          <p:nvPr/>
        </p:nvSpPr>
        <p:spPr>
          <a:xfrm>
            <a:off x="709663" y="1869109"/>
            <a:ext cx="10591800" cy="5687670"/>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r>
              <a:rPr kumimoji="0" lang="en-US" sz="2800" b="0" i="0" u="none" strike="noStrike" kern="0" cap="none" spc="0" normalizeH="0" baseline="0" noProof="0">
                <a:ln>
                  <a:noFill/>
                </a:ln>
                <a:solidFill>
                  <a:srgbClr val="000000"/>
                </a:solidFill>
                <a:effectLst/>
                <a:uLnTx/>
                <a:uFillTx/>
                <a:latin typeface="Arial Black"/>
                <a:ea typeface="Arial Black"/>
                <a:cs typeface="Arial Black"/>
                <a:sym typeface="Arial Black"/>
              </a:rPr>
              <a:t>Planning for Updates: When reviewing your agency’s quality </a:t>
            </a:r>
            <a:r>
              <a:rPr lang="en-US" sz="2800">
                <a:latin typeface="Arial Black"/>
                <a:ea typeface="Arial Black"/>
                <a:cs typeface="Arial Black"/>
                <a:sym typeface="Arial Black"/>
              </a:rPr>
              <a:t>and compliance resources</a:t>
            </a:r>
            <a:r>
              <a:rPr kumimoji="0" lang="en-US" sz="2800" b="0" i="0" u="none" strike="noStrike" kern="0" cap="none" spc="0" normalizeH="0" baseline="0" noProof="0">
                <a:ln>
                  <a:noFill/>
                </a:ln>
                <a:solidFill>
                  <a:srgbClr val="000000"/>
                </a:solidFill>
                <a:effectLst/>
                <a:uLnTx/>
                <a:uFillTx/>
                <a:latin typeface="Arial Black"/>
                <a:ea typeface="Arial Black"/>
                <a:cs typeface="Arial Black"/>
                <a:sym typeface="Arial Black"/>
              </a:rPr>
              <a:t>, consider:</a:t>
            </a:r>
          </a:p>
          <a:p>
            <a:pPr marL="0" marR="0" lvl="0" indent="0" algn="l" defTabSz="914400" rtl="0" eaLnBrk="1" fontAlgn="auto" latinLnBrk="0" hangingPunct="1">
              <a:lnSpc>
                <a:spcPct val="90000"/>
              </a:lnSpc>
              <a:spcBef>
                <a:spcPts val="0"/>
              </a:spcBef>
              <a:spcAft>
                <a:spcPts val="0"/>
              </a:spcAft>
              <a:buClr>
                <a:srgbClr val="000000"/>
              </a:buClr>
              <a:buSzPts val="4400"/>
              <a:buFont typeface="Arial"/>
              <a:buNone/>
              <a:tabLst/>
              <a:defRPr/>
            </a:pPr>
            <a:endParaRPr kumimoji="0" lang="en-US" sz="2200" b="0" i="0" u="none" strike="noStrike" kern="0" cap="none" spc="0" normalizeH="0" baseline="0" noProof="0">
              <a:ln>
                <a:noFill/>
              </a:ln>
              <a:solidFill>
                <a:srgbClr val="000000"/>
              </a:solidFill>
              <a:effectLst/>
              <a:uLnTx/>
              <a:uFillTx/>
              <a:latin typeface="Arial Black"/>
              <a:ea typeface="Arial Black"/>
              <a:cs typeface="Arial Black"/>
              <a:sym typeface="Arial Black"/>
            </a:endParaRP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r>
              <a:rPr kumimoji="0" lang="en-US" sz="2200" b="0" i="0" u="none" strike="noStrike" kern="0" cap="none" spc="0" normalizeH="0" baseline="0" noProof="0">
                <a:ln>
                  <a:noFill/>
                </a:ln>
                <a:solidFill>
                  <a:srgbClr val="000000"/>
                </a:solidFill>
                <a:effectLst/>
                <a:uLnTx/>
                <a:uFillTx/>
                <a:latin typeface="Arial"/>
                <a:ea typeface="Arial Black"/>
                <a:cs typeface="Arial Black"/>
                <a:sym typeface="Arial Black"/>
              </a:rPr>
              <a:t>What needs to be added? </a:t>
            </a: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r>
              <a:rPr kumimoji="0" lang="en-US" sz="2200" b="0" i="0" u="none" strike="noStrike" kern="0" cap="none" spc="0" normalizeH="0" baseline="0" noProof="0">
                <a:ln>
                  <a:noFill/>
                </a:ln>
                <a:solidFill>
                  <a:srgbClr val="000000"/>
                </a:solidFill>
                <a:effectLst/>
                <a:uLnTx/>
                <a:uFillTx/>
                <a:latin typeface="Arial"/>
                <a:ea typeface="Arial Black"/>
                <a:cs typeface="Arial Black"/>
                <a:sym typeface="Arial Black"/>
              </a:rPr>
              <a:t>What needs to be revised?</a:t>
            </a: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r>
              <a:rPr kumimoji="0" lang="en-US" sz="2200" b="0" i="0" u="none" strike="noStrike" kern="0" cap="none" spc="0" normalizeH="0" baseline="0" noProof="0">
                <a:ln>
                  <a:noFill/>
                </a:ln>
                <a:solidFill>
                  <a:srgbClr val="000000"/>
                </a:solidFill>
                <a:effectLst/>
                <a:uLnTx/>
                <a:uFillTx/>
                <a:latin typeface="Arial"/>
                <a:ea typeface="Arial Black"/>
                <a:cs typeface="Arial Black"/>
                <a:sym typeface="Arial Black"/>
              </a:rPr>
              <a:t>What needs to be started?</a:t>
            </a: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Who is the agency lead on quality improvement? </a:t>
            </a: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What state are your current quality improvement plans, compliance, and quality planning documents in?</a:t>
            </a: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r>
              <a:rPr kumimoji="0" lang="en-US" sz="2200" b="0" i="0" u="none" strike="noStrike" kern="0" cap="none" spc="0" normalizeH="0" baseline="0" noProof="0" err="1">
                <a:ln>
                  <a:noFill/>
                </a:ln>
                <a:solidFill>
                  <a:srgbClr val="000000"/>
                </a:solidFill>
                <a:effectLst/>
                <a:uLnTx/>
                <a:uFillTx/>
                <a:latin typeface="Arial"/>
                <a:cs typeface="Arial"/>
                <a:sym typeface="Arial"/>
              </a:rPr>
              <a:t>Wh</a:t>
            </a:r>
            <a:r>
              <a:rPr lang="en-US" sz="2200"/>
              <a:t>ich departments need to be involved in quality improvement planning?</a:t>
            </a:r>
            <a:endParaRPr kumimoji="0" lang="en-US" sz="2200" b="0" i="0" u="none" strike="noStrike" kern="0" cap="none" spc="0" normalizeH="0" baseline="0" noProof="0">
              <a:ln>
                <a:noFill/>
              </a:ln>
              <a:solidFill>
                <a:srgbClr val="000000"/>
              </a:solidFill>
              <a:effectLst/>
              <a:uLnTx/>
              <a:uFillTx/>
              <a:latin typeface="Arial"/>
              <a:cs typeface="Arial"/>
              <a:sym typeface="Arial"/>
            </a:endParaRP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Who is leading the revisions needed to meet the Kentucky 1915(</a:t>
            </a:r>
            <a:r>
              <a:rPr kumimoji="0" lang="en-US" sz="2200" b="0" i="0" u="none" strike="noStrike" kern="0" cap="none" spc="0" normalizeH="0" baseline="0" noProof="0" err="1">
                <a:ln>
                  <a:noFill/>
                </a:ln>
                <a:solidFill>
                  <a:srgbClr val="000000"/>
                </a:solidFill>
                <a:effectLst/>
                <a:uLnTx/>
                <a:uFillTx/>
                <a:latin typeface="Arial"/>
                <a:cs typeface="Arial"/>
                <a:sym typeface="Arial"/>
              </a:rPr>
              <a:t>i</a:t>
            </a:r>
            <a:r>
              <a:rPr kumimoji="0" lang="en-US" sz="2200" b="0" i="0" u="none" strike="noStrike" kern="0" cap="none" spc="0" normalizeH="0" baseline="0" noProof="0">
                <a:ln>
                  <a:noFill/>
                </a:ln>
                <a:solidFill>
                  <a:srgbClr val="000000"/>
                </a:solidFill>
                <a:effectLst/>
                <a:uLnTx/>
                <a:uFillTx/>
                <a:latin typeface="Arial"/>
                <a:cs typeface="Arial"/>
                <a:sym typeface="Arial"/>
              </a:rPr>
              <a:t>) RISE policies and procedures requirements?</a:t>
            </a: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How is your organization gathering feedback from staff and service participants to inform the revision process?</a:t>
            </a: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endParaRPr kumimoji="0" lang="en-US" sz="2800" b="0" i="0" u="none" strike="noStrike" kern="0" cap="none" spc="0" normalizeH="0" baseline="0" noProof="0">
              <a:ln>
                <a:noFill/>
              </a:ln>
              <a:solidFill>
                <a:srgbClr val="000000"/>
              </a:solidFill>
              <a:effectLst/>
              <a:uLnTx/>
              <a:uFillTx/>
              <a:latin typeface="Arial"/>
              <a:cs typeface="Arial"/>
              <a:sym typeface="Arial"/>
            </a:endParaRP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endParaRPr kumimoji="0" lang="en-US" sz="2800" b="1" i="0" u="none" strike="noStrike" kern="0" cap="none" spc="0" normalizeH="0" baseline="0" noProof="0">
              <a:ln>
                <a:noFill/>
              </a:ln>
              <a:solidFill>
                <a:srgbClr val="000000"/>
              </a:solidFill>
              <a:effectLst/>
              <a:uLnTx/>
              <a:uFillTx/>
              <a:latin typeface="Arial"/>
              <a:cs typeface="Arial"/>
              <a:sym typeface="Arial"/>
            </a:endParaRPr>
          </a:p>
          <a:p>
            <a:pPr marL="571500" marR="0" lvl="0" indent="-571500" algn="l" defTabSz="914400" rtl="0" eaLnBrk="1" fontAlgn="auto" latinLnBrk="0" hangingPunct="1">
              <a:lnSpc>
                <a:spcPct val="90000"/>
              </a:lnSpc>
              <a:spcBef>
                <a:spcPts val="0"/>
              </a:spcBef>
              <a:spcAft>
                <a:spcPts val="0"/>
              </a:spcAft>
              <a:buClr>
                <a:srgbClr val="000000"/>
              </a:buClr>
              <a:buSzPts val="4400"/>
              <a:buFont typeface="Arial"/>
              <a:buBlip>
                <a:blip>
                  <a:extLst>
                    <a:ext uri="{96DAC541-7B7A-43D3-8B79-37D633B846F1}">
                      <asvg:svgBlip xmlns:asvg="http://schemas.microsoft.com/office/drawing/2016/SVG/main" r:embed="rId5"/>
                    </a:ext>
                  </a:extLst>
                </a:blip>
              </a:buBlip>
              <a:tabLst/>
              <a:defRPr/>
            </a:pPr>
            <a:endParaRPr kumimoji="0" lang="en-US" sz="2800" b="0" i="0" u="none" strike="noStrike" kern="0" cap="none" spc="0" normalizeH="0" baseline="0" noProof="0">
              <a:ln>
                <a:noFill/>
              </a:ln>
              <a:solidFill>
                <a:srgbClr val="000000"/>
              </a:solidFill>
              <a:effectLst/>
              <a:uLnTx/>
              <a:uFillTx/>
              <a:latin typeface="Arial"/>
              <a:ea typeface="Arial Black"/>
              <a:cs typeface="Arial Black"/>
              <a:sym typeface="Arial Black"/>
            </a:endParaRPr>
          </a:p>
        </p:txBody>
      </p:sp>
      <p:pic>
        <p:nvPicPr>
          <p:cNvPr id="140" name="Google Shape;140;p14">
            <a:extLst>
              <a:ext uri="{FF2B5EF4-FFF2-40B4-BE49-F238E27FC236}">
                <a16:creationId xmlns:a16="http://schemas.microsoft.com/office/drawing/2014/main" id="{B36DF00B-1E4C-EE75-1B9B-22794B5EBF9C}"/>
              </a:ext>
            </a:extLst>
          </p:cNvPr>
          <p:cNvPicPr preferRelativeResize="0"/>
          <p:nvPr/>
        </p:nvPicPr>
        <p:blipFill rotWithShape="1">
          <a:blip r:embed="rId6">
            <a:alphaModFix/>
          </a:blip>
          <a:srcRect l="17674" t="34120" r="17680" b="34310"/>
          <a:stretch/>
        </p:blipFill>
        <p:spPr>
          <a:xfrm>
            <a:off x="354785" y="6250324"/>
            <a:ext cx="1071503" cy="523197"/>
          </a:xfrm>
          <a:prstGeom prst="rect">
            <a:avLst/>
          </a:prstGeom>
          <a:noFill/>
          <a:ln>
            <a:noFill/>
          </a:ln>
        </p:spPr>
      </p:pic>
      <p:sp>
        <p:nvSpPr>
          <p:cNvPr id="141" name="Google Shape;141;p14">
            <a:extLst>
              <a:ext uri="{FF2B5EF4-FFF2-40B4-BE49-F238E27FC236}">
                <a16:creationId xmlns:a16="http://schemas.microsoft.com/office/drawing/2014/main" id="{2A6568C3-FB5E-37C4-B224-2AB11A32441C}"/>
              </a:ext>
            </a:extLst>
          </p:cNvPr>
          <p:cNvSpPr txBox="1"/>
          <p:nvPr/>
        </p:nvSpPr>
        <p:spPr>
          <a:xfrm>
            <a:off x="10342259" y="5988724"/>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1582553534"/>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525">
          <a:extLst>
            <a:ext uri="{FF2B5EF4-FFF2-40B4-BE49-F238E27FC236}">
              <a16:creationId xmlns:a16="http://schemas.microsoft.com/office/drawing/2014/main" id="{F913AA42-9A8F-12D9-121C-CB4D5DB0332E}"/>
            </a:ext>
          </a:extLst>
        </p:cNvPr>
        <p:cNvGrpSpPr/>
        <p:nvPr/>
      </p:nvGrpSpPr>
      <p:grpSpPr>
        <a:xfrm>
          <a:off x="0" y="0"/>
          <a:ext cx="0" cy="0"/>
          <a:chOff x="0" y="0"/>
          <a:chExt cx="0" cy="0"/>
        </a:xfrm>
      </p:grpSpPr>
      <p:sp>
        <p:nvSpPr>
          <p:cNvPr id="526" name="Google Shape;526;g12f4e1b70b9_0_0">
            <a:extLst>
              <a:ext uri="{FF2B5EF4-FFF2-40B4-BE49-F238E27FC236}">
                <a16:creationId xmlns:a16="http://schemas.microsoft.com/office/drawing/2014/main" id="{50639958-CDA7-EDC9-183D-01E606D27E69}"/>
              </a:ext>
            </a:extLst>
          </p:cNvPr>
          <p:cNvSpPr/>
          <p:nvPr/>
        </p:nvSpPr>
        <p:spPr>
          <a:xfrm rot="5400000">
            <a:off x="1092780" y="2693544"/>
            <a:ext cx="1600800" cy="1380000"/>
          </a:xfrm>
          <a:prstGeom prst="hexagon">
            <a:avLst>
              <a:gd name="adj" fmla="val 25000"/>
              <a:gd name="vf" fmla="val 115470"/>
            </a:avLst>
          </a:prstGeom>
          <a:solidFill>
            <a:srgbClr val="FF99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3" name="Google Shape;533;g12f4e1b70b9_0_0">
            <a:extLst>
              <a:ext uri="{FF2B5EF4-FFF2-40B4-BE49-F238E27FC236}">
                <a16:creationId xmlns:a16="http://schemas.microsoft.com/office/drawing/2014/main" id="{FF670205-EF4D-18EC-264E-1F4A5AE764F2}"/>
              </a:ext>
            </a:extLst>
          </p:cNvPr>
          <p:cNvSpPr txBox="1"/>
          <p:nvPr/>
        </p:nvSpPr>
        <p:spPr>
          <a:xfrm>
            <a:off x="622944" y="4451408"/>
            <a:ext cx="2541600" cy="646290"/>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cs typeface="Arial"/>
                <a:sym typeface="Arial"/>
              </a:rPr>
              <a:t>Outcome Measures</a:t>
            </a: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g12f4e1b70b9_0_0">
            <a:extLst>
              <a:ext uri="{FF2B5EF4-FFF2-40B4-BE49-F238E27FC236}">
                <a16:creationId xmlns:a16="http://schemas.microsoft.com/office/drawing/2014/main" id="{4F2F80E9-BE20-BD2D-8383-2F5758078406}"/>
              </a:ext>
            </a:extLst>
          </p:cNvPr>
          <p:cNvSpPr txBox="1"/>
          <p:nvPr/>
        </p:nvSpPr>
        <p:spPr>
          <a:xfrm>
            <a:off x="3343618" y="4451408"/>
            <a:ext cx="26628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Calculation</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g12f4e1b70b9_0_0">
            <a:extLst>
              <a:ext uri="{FF2B5EF4-FFF2-40B4-BE49-F238E27FC236}">
                <a16:creationId xmlns:a16="http://schemas.microsoft.com/office/drawing/2014/main" id="{AD0BF758-0CA3-E0E5-DE00-322E96BD1A12}"/>
              </a:ext>
            </a:extLst>
          </p:cNvPr>
          <p:cNvSpPr txBox="1"/>
          <p:nvPr/>
        </p:nvSpPr>
        <p:spPr>
          <a:xfrm>
            <a:off x="6185540" y="4459058"/>
            <a:ext cx="25416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Goal</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6" name="Google Shape;536;g12f4e1b70b9_0_0">
            <a:extLst>
              <a:ext uri="{FF2B5EF4-FFF2-40B4-BE49-F238E27FC236}">
                <a16:creationId xmlns:a16="http://schemas.microsoft.com/office/drawing/2014/main" id="{22EF1804-026D-C7FE-CE12-1F9EAA4D6766}"/>
              </a:ext>
            </a:extLst>
          </p:cNvPr>
          <p:cNvSpPr txBox="1"/>
          <p:nvPr/>
        </p:nvSpPr>
        <p:spPr>
          <a:xfrm>
            <a:off x="8906263" y="4451408"/>
            <a:ext cx="2662800" cy="923289"/>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Data Source</a:t>
            </a: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lang="en-US" sz="18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37" name="Google Shape;537;g12f4e1b70b9_0_0" descr="Flowchart with solid fill">
            <a:extLst>
              <a:ext uri="{FF2B5EF4-FFF2-40B4-BE49-F238E27FC236}">
                <a16:creationId xmlns:a16="http://schemas.microsoft.com/office/drawing/2014/main" id="{0B0E9BB4-5CE0-D84D-127E-16AFF23F4CB5}"/>
              </a:ext>
            </a:extLst>
          </p:cNvPr>
          <p:cNvPicPr preferRelativeResize="0"/>
          <p:nvPr/>
        </p:nvPicPr>
        <p:blipFill>
          <a:blip>
            <a:extLst>
              <a:ext uri="{96DAC541-7B7A-43D3-8B79-37D633B846F1}">
                <asvg:svgBlip xmlns:asvg="http://schemas.microsoft.com/office/drawing/2016/SVG/main" r:embed="rId3"/>
              </a:ext>
            </a:extLst>
          </a:blip>
          <a:srcRect/>
          <a:stretch/>
        </p:blipFill>
        <p:spPr>
          <a:xfrm>
            <a:off x="1495954" y="2979191"/>
            <a:ext cx="803533" cy="803533"/>
          </a:xfrm>
          <a:prstGeom prst="rect">
            <a:avLst/>
          </a:prstGeom>
          <a:noFill/>
          <a:ln>
            <a:noFill/>
          </a:ln>
        </p:spPr>
      </p:pic>
      <p:sp>
        <p:nvSpPr>
          <p:cNvPr id="538" name="Google Shape;538;g12f4e1b70b9_0_0">
            <a:extLst>
              <a:ext uri="{FF2B5EF4-FFF2-40B4-BE49-F238E27FC236}">
                <a16:creationId xmlns:a16="http://schemas.microsoft.com/office/drawing/2014/main" id="{EB103341-E066-2AC0-DC6D-5BDA8F7FC8E5}"/>
              </a:ext>
            </a:extLst>
          </p:cNvPr>
          <p:cNvSpPr/>
          <p:nvPr/>
        </p:nvSpPr>
        <p:spPr>
          <a:xfrm rot="5400000">
            <a:off x="3806309" y="2693544"/>
            <a:ext cx="1600800" cy="1380000"/>
          </a:xfrm>
          <a:prstGeom prst="hexagon">
            <a:avLst>
              <a:gd name="adj" fmla="val 25000"/>
              <a:gd name="vf" fmla="val 115470"/>
            </a:avLst>
          </a:prstGeom>
          <a:solidFill>
            <a:srgbClr val="47494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39" name="Google Shape;539;g12f4e1b70b9_0_0" descr="Mathematics with solid fill">
            <a:extLst>
              <a:ext uri="{FF2B5EF4-FFF2-40B4-BE49-F238E27FC236}">
                <a16:creationId xmlns:a16="http://schemas.microsoft.com/office/drawing/2014/main" id="{B17F68FD-7E23-0A8D-9824-74F88A913252}"/>
              </a:ext>
            </a:extLst>
          </p:cNvPr>
          <p:cNvPicPr preferRelativeResize="0"/>
          <p:nvPr/>
        </p:nvPicPr>
        <p:blipFill>
          <a:blip>
            <a:extLst>
              <a:ext uri="{96DAC541-7B7A-43D3-8B79-37D633B846F1}">
                <asvg:svgBlip xmlns:asvg="http://schemas.microsoft.com/office/drawing/2016/SVG/main" r:embed="rId4"/>
              </a:ext>
            </a:extLst>
          </a:blip>
          <a:srcRect/>
          <a:stretch/>
        </p:blipFill>
        <p:spPr>
          <a:xfrm>
            <a:off x="4216517" y="2986225"/>
            <a:ext cx="789467" cy="789467"/>
          </a:xfrm>
          <a:prstGeom prst="rect">
            <a:avLst/>
          </a:prstGeom>
          <a:noFill/>
          <a:ln>
            <a:noFill/>
          </a:ln>
        </p:spPr>
      </p:pic>
      <p:sp>
        <p:nvSpPr>
          <p:cNvPr id="540" name="Google Shape;540;g12f4e1b70b9_0_0">
            <a:extLst>
              <a:ext uri="{FF2B5EF4-FFF2-40B4-BE49-F238E27FC236}">
                <a16:creationId xmlns:a16="http://schemas.microsoft.com/office/drawing/2014/main" id="{3F9D135D-C967-A80B-97B2-6791460D61D8}"/>
              </a:ext>
            </a:extLst>
          </p:cNvPr>
          <p:cNvSpPr/>
          <p:nvPr/>
        </p:nvSpPr>
        <p:spPr>
          <a:xfrm rot="5400000">
            <a:off x="6565274" y="2693544"/>
            <a:ext cx="1600800" cy="1380000"/>
          </a:xfrm>
          <a:prstGeom prst="hexagon">
            <a:avLst>
              <a:gd name="adj" fmla="val 25000"/>
              <a:gd name="vf" fmla="val 115470"/>
            </a:avLst>
          </a:prstGeom>
          <a:solidFill>
            <a:srgbClr val="0052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41" name="Google Shape;541;g12f4e1b70b9_0_0" descr="Bullseye with solid fill">
            <a:extLst>
              <a:ext uri="{FF2B5EF4-FFF2-40B4-BE49-F238E27FC236}">
                <a16:creationId xmlns:a16="http://schemas.microsoft.com/office/drawing/2014/main" id="{8DAD46B4-0F22-D64D-3D61-9A4C92E823BA}"/>
              </a:ext>
            </a:extLst>
          </p:cNvPr>
          <p:cNvPicPr preferRelativeResize="0"/>
          <p:nvPr/>
        </p:nvPicPr>
        <p:blipFill>
          <a:blip>
            <a:extLst>
              <a:ext uri="{96DAC541-7B7A-43D3-8B79-37D633B846F1}">
                <asvg:svgBlip xmlns:asvg="http://schemas.microsoft.com/office/drawing/2016/SVG/main" r:embed="rId5"/>
              </a:ext>
            </a:extLst>
          </a:blip>
          <a:srcRect/>
          <a:stretch/>
        </p:blipFill>
        <p:spPr>
          <a:xfrm>
            <a:off x="6975482" y="2986225"/>
            <a:ext cx="789467" cy="789467"/>
          </a:xfrm>
          <a:prstGeom prst="rect">
            <a:avLst/>
          </a:prstGeom>
          <a:noFill/>
          <a:ln>
            <a:noFill/>
          </a:ln>
        </p:spPr>
      </p:pic>
      <p:sp>
        <p:nvSpPr>
          <p:cNvPr id="542" name="Google Shape;542;g12f4e1b70b9_0_0">
            <a:extLst>
              <a:ext uri="{FF2B5EF4-FFF2-40B4-BE49-F238E27FC236}">
                <a16:creationId xmlns:a16="http://schemas.microsoft.com/office/drawing/2014/main" id="{ED59A130-FF6B-A38E-B148-3426A529A64E}"/>
              </a:ext>
            </a:extLst>
          </p:cNvPr>
          <p:cNvSpPr/>
          <p:nvPr/>
        </p:nvSpPr>
        <p:spPr>
          <a:xfrm rot="5400000">
            <a:off x="9352892" y="2693544"/>
            <a:ext cx="1600800" cy="1380000"/>
          </a:xfrm>
          <a:prstGeom prst="hexagon">
            <a:avLst>
              <a:gd name="adj" fmla="val 25000"/>
              <a:gd name="vf" fmla="val 115470"/>
            </a:avLst>
          </a:prstGeom>
          <a:solidFill>
            <a:srgbClr val="797D7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43" name="Google Shape;543;g12f4e1b70b9_0_0" descr="Folder Search with solid fill">
            <a:extLst>
              <a:ext uri="{FF2B5EF4-FFF2-40B4-BE49-F238E27FC236}">
                <a16:creationId xmlns:a16="http://schemas.microsoft.com/office/drawing/2014/main" id="{C1B0BB2E-5597-647C-3F6E-14BFF1891ED3}"/>
              </a:ext>
            </a:extLst>
          </p:cNvPr>
          <p:cNvPicPr preferRelativeResize="0"/>
          <p:nvPr/>
        </p:nvPicPr>
        <p:blipFill>
          <a:blip>
            <a:extLst>
              <a:ext uri="{96DAC541-7B7A-43D3-8B79-37D633B846F1}">
                <asvg:svgBlip xmlns:asvg="http://schemas.microsoft.com/office/drawing/2016/SVG/main" r:embed="rId6"/>
              </a:ext>
            </a:extLst>
          </a:blip>
          <a:srcRect/>
          <a:stretch/>
        </p:blipFill>
        <p:spPr>
          <a:xfrm>
            <a:off x="9763100" y="2986225"/>
            <a:ext cx="789467" cy="789467"/>
          </a:xfrm>
          <a:prstGeom prst="rect">
            <a:avLst/>
          </a:prstGeom>
          <a:noFill/>
          <a:ln>
            <a:noFill/>
          </a:ln>
        </p:spPr>
      </p:pic>
      <p:pic>
        <p:nvPicPr>
          <p:cNvPr id="544" name="Google Shape;544;g12f4e1b70b9_0_0">
            <a:extLst>
              <a:ext uri="{FF2B5EF4-FFF2-40B4-BE49-F238E27FC236}">
                <a16:creationId xmlns:a16="http://schemas.microsoft.com/office/drawing/2014/main" id="{88E430A3-427F-6F86-C379-84C0A6921CA7}"/>
              </a:ext>
            </a:extLst>
          </p:cNvPr>
          <p:cNvPicPr preferRelativeResize="0"/>
          <p:nvPr/>
        </p:nvPicPr>
        <p:blipFill rotWithShape="1">
          <a:blip r:embed="rId7">
            <a:alphaModFix/>
          </a:blip>
          <a:srcRect l="17674" t="34120" r="17680" b="34310"/>
          <a:stretch/>
        </p:blipFill>
        <p:spPr>
          <a:xfrm>
            <a:off x="990600" y="5988724"/>
            <a:ext cx="1071503" cy="523197"/>
          </a:xfrm>
          <a:prstGeom prst="rect">
            <a:avLst/>
          </a:prstGeom>
          <a:noFill/>
          <a:ln>
            <a:noFill/>
          </a:ln>
        </p:spPr>
      </p:pic>
      <p:sp>
        <p:nvSpPr>
          <p:cNvPr id="545" name="Google Shape;545;g12f4e1b70b9_0_0">
            <a:extLst>
              <a:ext uri="{FF2B5EF4-FFF2-40B4-BE49-F238E27FC236}">
                <a16:creationId xmlns:a16="http://schemas.microsoft.com/office/drawing/2014/main" id="{469FF356-4DA1-0F9E-E9A3-115AC2172AC8}"/>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30;g1352e3c3f49_1_0">
            <a:extLst>
              <a:ext uri="{FF2B5EF4-FFF2-40B4-BE49-F238E27FC236}">
                <a16:creationId xmlns:a16="http://schemas.microsoft.com/office/drawing/2014/main" id="{FEEC6D35-E834-C7FB-C159-C27E52C081B7}"/>
              </a:ext>
            </a:extLst>
          </p:cNvPr>
          <p:cNvSpPr txBox="1">
            <a:spLocks noGrp="1"/>
          </p:cNvSpPr>
          <p:nvPr>
            <p:ph type="title"/>
          </p:nvPr>
        </p:nvSpPr>
        <p:spPr>
          <a:xfrm>
            <a:off x="415925" y="1206304"/>
            <a:ext cx="11360700" cy="763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000">
                <a:latin typeface="Arial Black"/>
                <a:ea typeface="Arial Black"/>
                <a:cs typeface="Arial Black"/>
                <a:sym typeface="Arial Black"/>
              </a:rPr>
              <a:t>Simple Outcome Measurement Plan</a:t>
            </a:r>
            <a:endParaRPr sz="4000" b="0"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1075827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96B368BB-3943-2BE0-7F17-8FAF1977AE61}"/>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B4F8FB05-58C7-9A60-2983-50009508181F}"/>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96591C0D-ECCB-9971-676E-47299521D8BB}"/>
              </a:ext>
            </a:extLst>
          </p:cNvPr>
          <p:cNvSpPr txBox="1">
            <a:spLocks noGrp="1"/>
          </p:cNvSpPr>
          <p:nvPr>
            <p:ph type="ctrTitle" idx="4294967295"/>
          </p:nvPr>
        </p:nvSpPr>
        <p:spPr>
          <a:xfrm>
            <a:off x="415650" y="395137"/>
            <a:ext cx="11360700" cy="843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Outcome Measurement Plan</a:t>
            </a:r>
            <a:endParaRPr sz="44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25C947EF-41D1-863A-9671-FBC0945A6DCB}"/>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2" name="Content Placeholder 5">
            <a:extLst>
              <a:ext uri="{FF2B5EF4-FFF2-40B4-BE49-F238E27FC236}">
                <a16:creationId xmlns:a16="http://schemas.microsoft.com/office/drawing/2014/main" id="{28CA65CC-B400-E223-1204-A14DA6A37C0C}"/>
              </a:ext>
            </a:extLst>
          </p:cNvPr>
          <p:cNvGraphicFramePr>
            <a:graphicFrameLocks/>
          </p:cNvGraphicFramePr>
          <p:nvPr>
            <p:extLst>
              <p:ext uri="{D42A27DB-BD31-4B8C-83A1-F6EECF244321}">
                <p14:modId xmlns:p14="http://schemas.microsoft.com/office/powerpoint/2010/main" val="1047233915"/>
              </p:ext>
            </p:extLst>
          </p:nvPr>
        </p:nvGraphicFramePr>
        <p:xfrm>
          <a:off x="1134737" y="1512899"/>
          <a:ext cx="10193784" cy="4201062"/>
        </p:xfrm>
        <a:graphic>
          <a:graphicData uri="http://schemas.openxmlformats.org/drawingml/2006/table">
            <a:tbl>
              <a:tblPr>
                <a:tableStyleId>{01792030-B4E5-47B8-9215-7EF655FC4355}</a:tableStyleId>
              </a:tblPr>
              <a:tblGrid>
                <a:gridCol w="3285562">
                  <a:extLst>
                    <a:ext uri="{9D8B030D-6E8A-4147-A177-3AD203B41FA5}">
                      <a16:colId xmlns:a16="http://schemas.microsoft.com/office/drawing/2014/main" val="20000"/>
                    </a:ext>
                  </a:extLst>
                </a:gridCol>
                <a:gridCol w="2865120">
                  <a:extLst>
                    <a:ext uri="{9D8B030D-6E8A-4147-A177-3AD203B41FA5}">
                      <a16:colId xmlns:a16="http://schemas.microsoft.com/office/drawing/2014/main" val="20001"/>
                    </a:ext>
                  </a:extLst>
                </a:gridCol>
                <a:gridCol w="1758774">
                  <a:extLst>
                    <a:ext uri="{9D8B030D-6E8A-4147-A177-3AD203B41FA5}">
                      <a16:colId xmlns:a16="http://schemas.microsoft.com/office/drawing/2014/main" val="20002"/>
                    </a:ext>
                  </a:extLst>
                </a:gridCol>
                <a:gridCol w="2284328">
                  <a:extLst>
                    <a:ext uri="{9D8B030D-6E8A-4147-A177-3AD203B41FA5}">
                      <a16:colId xmlns:a16="http://schemas.microsoft.com/office/drawing/2014/main" val="20003"/>
                    </a:ext>
                  </a:extLst>
                </a:gridCol>
              </a:tblGrid>
              <a:tr h="680292">
                <a:tc gridSpan="2">
                  <a:txBody>
                    <a:bodyPr/>
                    <a:lstStyle/>
                    <a:p>
                      <a:pPr algn="l" fontAlgn="b"/>
                      <a:r>
                        <a:rPr lang="en-US" sz="1800" u="none" strike="noStrike">
                          <a:effectLst/>
                        </a:rPr>
                        <a:t>     </a:t>
                      </a:r>
                      <a:r>
                        <a:rPr lang="en-US" sz="2000" b="1" u="none" strike="noStrike">
                          <a:effectLst/>
                        </a:rPr>
                        <a:t>CORE OUTCOMES MEASURES</a:t>
                      </a:r>
                    </a:p>
                    <a:p>
                      <a:pPr algn="l" fontAlgn="b"/>
                      <a:endParaRPr lang="en-US" sz="1800" b="0" i="0" u="none" strike="noStrike">
                        <a:solidFill>
                          <a:schemeClr val="tx1"/>
                        </a:solidFill>
                        <a:effectLst/>
                        <a:latin typeface="+mj-lt"/>
                      </a:endParaRPr>
                    </a:p>
                  </a:txBody>
                  <a:tcPr marL="6410" marR="6410" marT="6410" marB="0" anchor="b"/>
                </a:tc>
                <a:tc hMerge="1">
                  <a:txBody>
                    <a:bodyPr/>
                    <a:lstStyle/>
                    <a:p>
                      <a:pPr algn="l" fontAlgn="b"/>
                      <a:endParaRPr lang="en-US" sz="1800" b="0" i="0" u="none" strike="noStrike">
                        <a:solidFill>
                          <a:srgbClr val="0081C6"/>
                        </a:solidFill>
                        <a:effectLst/>
                        <a:latin typeface="Arial"/>
                      </a:endParaRPr>
                    </a:p>
                  </a:txBody>
                  <a:tcPr marL="8547" marR="8547" marT="8547" marB="0" anchor="b">
                    <a:noFill/>
                  </a:tcPr>
                </a:tc>
                <a:tc>
                  <a:txBody>
                    <a:bodyPr/>
                    <a:lstStyle/>
                    <a:p>
                      <a:pPr algn="ctr" fontAlgn="b"/>
                      <a:endParaRPr lang="en-US" sz="1800" b="0" i="0" u="none" strike="noStrike">
                        <a:solidFill>
                          <a:schemeClr val="tx1"/>
                        </a:solidFill>
                        <a:effectLst/>
                        <a:latin typeface="+mj-lt"/>
                      </a:endParaRPr>
                    </a:p>
                  </a:txBody>
                  <a:tcPr marL="6410" marR="6410" marT="6410" marB="0" anchor="b"/>
                </a:tc>
                <a:tc>
                  <a:txBody>
                    <a:bodyPr/>
                    <a:lstStyle/>
                    <a:p>
                      <a:pPr algn="l" fontAlgn="b"/>
                      <a:endParaRPr lang="en-US" sz="1800" b="0" i="0" u="none" strike="noStrike">
                        <a:solidFill>
                          <a:schemeClr val="tx1"/>
                        </a:solidFill>
                        <a:effectLst/>
                        <a:latin typeface="+mj-lt"/>
                      </a:endParaRPr>
                    </a:p>
                  </a:txBody>
                  <a:tcPr marL="6410" marR="6410" marT="6410" marB="0" anchor="b"/>
                </a:tc>
                <a:extLst>
                  <a:ext uri="{0D108BD9-81ED-4DB2-BD59-A6C34878D82A}">
                    <a16:rowId xmlns:a16="http://schemas.microsoft.com/office/drawing/2014/main" val="10000"/>
                  </a:ext>
                </a:extLst>
              </a:tr>
              <a:tr h="326163">
                <a:tc>
                  <a:txBody>
                    <a:bodyPr/>
                    <a:lstStyle/>
                    <a:p>
                      <a:pPr algn="l" fontAlgn="t"/>
                      <a:r>
                        <a:rPr lang="en-US" sz="1800" b="1" u="sng" strike="noStrike">
                          <a:effectLst/>
                        </a:rPr>
                        <a:t>Outcome Measure</a:t>
                      </a:r>
                      <a:endParaRPr lang="en-US" sz="1800" b="1" i="0" u="sng" strike="noStrike">
                        <a:solidFill>
                          <a:schemeClr val="tx1"/>
                        </a:solidFill>
                        <a:effectLst/>
                        <a:latin typeface="+mj-lt"/>
                      </a:endParaRPr>
                    </a:p>
                  </a:txBody>
                  <a:tcPr marL="6410" marR="6410" marT="6410" marB="0"/>
                </a:tc>
                <a:tc>
                  <a:txBody>
                    <a:bodyPr/>
                    <a:lstStyle/>
                    <a:p>
                      <a:pPr algn="l" fontAlgn="t"/>
                      <a:r>
                        <a:rPr lang="en-US" sz="1800" b="1" u="sng" strike="noStrike">
                          <a:effectLst/>
                        </a:rPr>
                        <a:t>Calculation</a:t>
                      </a:r>
                      <a:endParaRPr lang="en-US" sz="1800" b="1" i="0" u="sng" strike="noStrike">
                        <a:solidFill>
                          <a:schemeClr val="tx1"/>
                        </a:solidFill>
                        <a:effectLst/>
                        <a:latin typeface="+mj-lt"/>
                      </a:endParaRPr>
                    </a:p>
                  </a:txBody>
                  <a:tcPr marL="6410" marR="6410" marT="6410" marB="0"/>
                </a:tc>
                <a:tc>
                  <a:txBody>
                    <a:bodyPr/>
                    <a:lstStyle/>
                    <a:p>
                      <a:pPr algn="ctr" fontAlgn="t"/>
                      <a:r>
                        <a:rPr lang="en-US" sz="1800" b="1" u="sng" strike="noStrike">
                          <a:effectLst/>
                        </a:rPr>
                        <a:t>Goal</a:t>
                      </a:r>
                      <a:endParaRPr lang="en-US" sz="1800" b="1" i="0" u="sng" strike="noStrike">
                        <a:solidFill>
                          <a:schemeClr val="tx1"/>
                        </a:solidFill>
                        <a:effectLst/>
                        <a:latin typeface="+mj-lt"/>
                      </a:endParaRPr>
                    </a:p>
                  </a:txBody>
                  <a:tcPr marL="6410" marR="6410" marT="6410" marB="0"/>
                </a:tc>
                <a:tc>
                  <a:txBody>
                    <a:bodyPr/>
                    <a:lstStyle/>
                    <a:p>
                      <a:pPr algn="l" fontAlgn="t"/>
                      <a:r>
                        <a:rPr lang="en-US" sz="1800" b="1" u="sng" strike="noStrike">
                          <a:effectLst/>
                        </a:rPr>
                        <a:t>Data Source</a:t>
                      </a:r>
                      <a:endParaRPr lang="en-US" sz="1800" b="1" i="0" u="sng" strike="noStrike">
                        <a:solidFill>
                          <a:schemeClr val="tx1"/>
                        </a:solidFill>
                        <a:effectLst/>
                        <a:latin typeface="+mj-lt"/>
                      </a:endParaRPr>
                    </a:p>
                  </a:txBody>
                  <a:tcPr marL="6410" marR="6410" marT="6410" marB="0"/>
                </a:tc>
                <a:extLst>
                  <a:ext uri="{0D108BD9-81ED-4DB2-BD59-A6C34878D82A}">
                    <a16:rowId xmlns:a16="http://schemas.microsoft.com/office/drawing/2014/main" val="10001"/>
                  </a:ext>
                </a:extLst>
              </a:tr>
              <a:tr h="3194607">
                <a:tc>
                  <a:txBody>
                    <a:bodyPr/>
                    <a:lstStyle/>
                    <a:p>
                      <a:pPr algn="l" fontAlgn="t"/>
                      <a:r>
                        <a:rPr lang="en-US" sz="1800" b="1" u="none" strike="noStrike">
                          <a:effectLst/>
                        </a:rPr>
                        <a:t>Successful Housing Outcomes:</a:t>
                      </a:r>
                      <a:br>
                        <a:rPr lang="en-US" sz="1800" b="1" u="none" strike="noStrike">
                          <a:effectLst/>
                        </a:rPr>
                      </a:br>
                      <a:r>
                        <a:rPr lang="en-US" sz="1800" b="1" u="none" strike="noStrike">
                          <a:effectLst/>
                        </a:rPr>
                        <a:t>The percentage of tenants entering the housing who either remained housed for at least one year within the supportive housing or who exited to other permanent housing in the community.</a:t>
                      </a:r>
                      <a:br>
                        <a:rPr lang="en-US" sz="1800" b="1" u="none" strike="noStrike">
                          <a:effectLst/>
                        </a:rPr>
                      </a:br>
                      <a:endParaRPr lang="en-US" sz="1800" b="1" i="0" u="none" strike="noStrike">
                        <a:solidFill>
                          <a:schemeClr val="tx1"/>
                        </a:solidFill>
                        <a:effectLst/>
                        <a:latin typeface="+mj-lt"/>
                      </a:endParaRPr>
                    </a:p>
                  </a:txBody>
                  <a:tcPr marL="76919" marR="6410" marT="6410" marB="0"/>
                </a:tc>
                <a:tc>
                  <a:txBody>
                    <a:bodyPr/>
                    <a:lstStyle/>
                    <a:p>
                      <a:pPr algn="l" fontAlgn="t"/>
                      <a:r>
                        <a:rPr lang="en-US" sz="1800" b="1" u="none" strike="noStrike">
                          <a:effectLst/>
                        </a:rPr>
                        <a:t>The total number of tenants who remained stably housed over a one year period divided by the total number of tenants who were in housing at the beginning of the one year period.</a:t>
                      </a:r>
                      <a:endParaRPr lang="en-US" sz="1800" b="1" i="0" u="none" strike="noStrike">
                        <a:solidFill>
                          <a:schemeClr val="tx1"/>
                        </a:solidFill>
                        <a:effectLst/>
                        <a:latin typeface="+mj-lt"/>
                      </a:endParaRPr>
                    </a:p>
                  </a:txBody>
                  <a:tcPr marL="76919" marR="6410" marT="6410" marB="0"/>
                </a:tc>
                <a:tc>
                  <a:txBody>
                    <a:bodyPr/>
                    <a:lstStyle/>
                    <a:p>
                      <a:pPr algn="ctr" fontAlgn="t"/>
                      <a:r>
                        <a:rPr lang="en-US" sz="1800" b="1" u="none" strike="noStrike">
                          <a:effectLst/>
                        </a:rPr>
                        <a:t>At least 80%</a:t>
                      </a:r>
                      <a:endParaRPr lang="en-US" sz="1800" b="1" i="0" u="none" strike="noStrike">
                        <a:solidFill>
                          <a:schemeClr val="tx1"/>
                        </a:solidFill>
                        <a:effectLst/>
                        <a:latin typeface="+mj-lt"/>
                      </a:endParaRPr>
                    </a:p>
                  </a:txBody>
                  <a:tcPr marL="6410" marR="6410" marT="6410" marB="0"/>
                </a:tc>
                <a:tc>
                  <a:txBody>
                    <a:bodyPr/>
                    <a:lstStyle/>
                    <a:p>
                      <a:pPr algn="l" fontAlgn="t"/>
                      <a:r>
                        <a:rPr lang="en-US" sz="1800" b="1" u="none" strike="noStrike">
                          <a:effectLst/>
                        </a:rPr>
                        <a:t>HMIS/APR data, property management records, and/or tenant files.</a:t>
                      </a:r>
                      <a:endParaRPr lang="en-US" sz="1800" b="1" i="0" u="none" strike="noStrike">
                        <a:solidFill>
                          <a:schemeClr val="tx1"/>
                        </a:solidFill>
                        <a:effectLst/>
                        <a:latin typeface="+mj-lt"/>
                      </a:endParaRPr>
                    </a:p>
                  </a:txBody>
                  <a:tcPr marL="76919" marR="6410" marT="641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7671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8">
          <a:extLst>
            <a:ext uri="{FF2B5EF4-FFF2-40B4-BE49-F238E27FC236}">
              <a16:creationId xmlns:a16="http://schemas.microsoft.com/office/drawing/2014/main" id="{29BF57B4-0EFC-A0FD-68AE-7679209BBAC2}"/>
            </a:ext>
          </a:extLst>
        </p:cNvPr>
        <p:cNvGrpSpPr/>
        <p:nvPr/>
      </p:nvGrpSpPr>
      <p:grpSpPr>
        <a:xfrm>
          <a:off x="0" y="0"/>
          <a:ext cx="0" cy="0"/>
          <a:chOff x="0" y="0"/>
          <a:chExt cx="0" cy="0"/>
        </a:xfrm>
      </p:grpSpPr>
      <p:pic>
        <p:nvPicPr>
          <p:cNvPr id="629" name="Google Shape;629;g1352e3c3f49_1_0">
            <a:extLst>
              <a:ext uri="{FF2B5EF4-FFF2-40B4-BE49-F238E27FC236}">
                <a16:creationId xmlns:a16="http://schemas.microsoft.com/office/drawing/2014/main" id="{57B2C429-80A9-683C-5ACB-100A1D558B0D}"/>
              </a:ext>
            </a:extLst>
          </p:cNvPr>
          <p:cNvPicPr preferRelativeResize="0"/>
          <p:nvPr/>
        </p:nvPicPr>
        <p:blipFill rotWithShape="1">
          <a:blip r:embed="rId3">
            <a:alphaModFix/>
          </a:blip>
          <a:srcRect l="17674" t="34120" r="17680" b="34310"/>
          <a:stretch/>
        </p:blipFill>
        <p:spPr>
          <a:xfrm>
            <a:off x="990600" y="5988724"/>
            <a:ext cx="1071503" cy="523197"/>
          </a:xfrm>
          <a:prstGeom prst="rect">
            <a:avLst/>
          </a:prstGeom>
          <a:noFill/>
          <a:ln>
            <a:noFill/>
          </a:ln>
        </p:spPr>
      </p:pic>
      <p:sp>
        <p:nvSpPr>
          <p:cNvPr id="630" name="Google Shape;630;g1352e3c3f49_1_0">
            <a:extLst>
              <a:ext uri="{FF2B5EF4-FFF2-40B4-BE49-F238E27FC236}">
                <a16:creationId xmlns:a16="http://schemas.microsoft.com/office/drawing/2014/main" id="{BA2D6E87-2255-BFC3-DAA5-225106370D26}"/>
              </a:ext>
            </a:extLst>
          </p:cNvPr>
          <p:cNvSpPr txBox="1">
            <a:spLocks noGrp="1"/>
          </p:cNvSpPr>
          <p:nvPr>
            <p:ph type="ctrTitle" idx="4294967295"/>
          </p:nvPr>
        </p:nvSpPr>
        <p:spPr>
          <a:xfrm>
            <a:off x="415650" y="395137"/>
            <a:ext cx="11360700" cy="8430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Outcome Measurement Plan</a:t>
            </a:r>
            <a:endParaRPr sz="4400" b="0" i="0" u="none" strike="noStrike" cap="none">
              <a:solidFill>
                <a:schemeClr val="dk1"/>
              </a:solidFill>
              <a:latin typeface="Arial Black"/>
              <a:ea typeface="Arial Black"/>
              <a:cs typeface="Arial Black"/>
              <a:sym typeface="Arial Black"/>
            </a:endParaRPr>
          </a:p>
        </p:txBody>
      </p:sp>
      <p:sp>
        <p:nvSpPr>
          <p:cNvPr id="631" name="Google Shape;631;g1352e3c3f49_1_0">
            <a:extLst>
              <a:ext uri="{FF2B5EF4-FFF2-40B4-BE49-F238E27FC236}">
                <a16:creationId xmlns:a16="http://schemas.microsoft.com/office/drawing/2014/main" id="{1715AA51-1AD1-EE0E-E1B5-218A9DA5D06D}"/>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pic>
        <p:nvPicPr>
          <p:cNvPr id="4" name="Picture 3">
            <a:extLst>
              <a:ext uri="{FF2B5EF4-FFF2-40B4-BE49-F238E27FC236}">
                <a16:creationId xmlns:a16="http://schemas.microsoft.com/office/drawing/2014/main" id="{49555733-1786-0ED4-3399-04193EECF179}"/>
              </a:ext>
            </a:extLst>
          </p:cNvPr>
          <p:cNvPicPr>
            <a:picLocks noChangeAspect="1"/>
          </p:cNvPicPr>
          <p:nvPr/>
        </p:nvPicPr>
        <p:blipFill>
          <a:blip r:embed="rId4"/>
          <a:srcRect b="23184"/>
          <a:stretch>
            <a:fillRect/>
          </a:stretch>
        </p:blipFill>
        <p:spPr>
          <a:xfrm>
            <a:off x="1328928" y="1446835"/>
            <a:ext cx="9534144" cy="4386806"/>
          </a:xfrm>
          <a:prstGeom prst="rect">
            <a:avLst/>
          </a:prstGeom>
        </p:spPr>
      </p:pic>
    </p:spTree>
    <p:extLst>
      <p:ext uri="{BB962C8B-B14F-4D97-AF65-F5344CB8AC3E}">
        <p14:creationId xmlns:p14="http://schemas.microsoft.com/office/powerpoint/2010/main" val="4237677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2DF86F8-8D9C-4D19-9122-605A7958514D}"/>
              </a:ext>
            </a:extLst>
          </p:cNvPr>
          <p:cNvSpPr>
            <a:spLocks noGrp="1"/>
          </p:cNvSpPr>
          <p:nvPr>
            <p:ph type="body" idx="1"/>
          </p:nvPr>
        </p:nvSpPr>
        <p:spPr>
          <a:xfrm>
            <a:off x="941759" y="1977855"/>
            <a:ext cx="7010016" cy="4351200"/>
          </a:xfrm>
        </p:spPr>
        <p:txBody>
          <a:bodyPr spcFirstLastPara="1" wrap="square" lIns="91425" tIns="45700" rIns="91425" bIns="45700" anchor="t" anchorCtr="0">
            <a:noAutofit/>
          </a:bodyPr>
          <a:lstStyle/>
          <a:p>
            <a:r>
              <a:rPr lang="en-US" sz="2200">
                <a:solidFill>
                  <a:schemeClr val="tx1"/>
                </a:solidFill>
                <a:latin typeface="Arial"/>
              </a:rPr>
              <a:t>Added to your workplan</a:t>
            </a:r>
            <a:endParaRPr lang="en-US">
              <a:solidFill>
                <a:schemeClr val="tx1"/>
              </a:solidFill>
            </a:endParaRPr>
          </a:p>
          <a:p>
            <a:pPr lvl="1">
              <a:buFont typeface="Courier New"/>
              <a:buChar char="o"/>
            </a:pPr>
            <a:r>
              <a:rPr lang="en-US" sz="2200">
                <a:solidFill>
                  <a:schemeClr val="tx1"/>
                </a:solidFill>
                <a:latin typeface="Arial"/>
              </a:rPr>
              <a:t>Reviewed the KY Services Budget Tool and began to input your agency data, especially revenue projections </a:t>
            </a:r>
          </a:p>
          <a:p>
            <a:pPr lvl="1">
              <a:buFont typeface="Courier New"/>
              <a:buChar char="o"/>
            </a:pPr>
            <a:r>
              <a:rPr lang="en-US" sz="2200">
                <a:solidFill>
                  <a:schemeClr val="tx1"/>
                </a:solidFill>
                <a:latin typeface="Arial"/>
              </a:rPr>
              <a:t>Created a plan to revise your agency’s documentation and billing processes to maximize potential revenue outlined in the KY Services Budget Tool</a:t>
            </a:r>
          </a:p>
          <a:p>
            <a:pPr lvl="1">
              <a:buFont typeface="Courier New"/>
              <a:buChar char="o"/>
            </a:pPr>
            <a:r>
              <a:rPr lang="en-US" sz="2200">
                <a:solidFill>
                  <a:schemeClr val="tx1"/>
                </a:solidFill>
                <a:latin typeface="Arial"/>
              </a:rPr>
              <a:t>Identified clear deliverables, responsible parties, and timelines for next steps for documentation and billing</a:t>
            </a:r>
            <a:endParaRPr lang="en-US">
              <a:solidFill>
                <a:schemeClr val="tx1"/>
              </a:solidFill>
            </a:endParaRPr>
          </a:p>
        </p:txBody>
      </p:sp>
      <p:sp>
        <p:nvSpPr>
          <p:cNvPr id="5" name="Title 1">
            <a:extLst>
              <a:ext uri="{FF2B5EF4-FFF2-40B4-BE49-F238E27FC236}">
                <a16:creationId xmlns:a16="http://schemas.microsoft.com/office/drawing/2014/main" id="{E2C38717-96EA-D5BF-4A4E-AA53D60DB965}"/>
              </a:ext>
            </a:extLst>
          </p:cNvPr>
          <p:cNvSpPr>
            <a:spLocks noGrp="1"/>
          </p:cNvSpPr>
          <p:nvPr>
            <p:ph type="title"/>
          </p:nvPr>
        </p:nvSpPr>
        <p:spPr>
          <a:xfrm>
            <a:off x="784929" y="444437"/>
            <a:ext cx="9946784" cy="1325700"/>
          </a:xfrm>
        </p:spPr>
        <p:txBody>
          <a:bodyPr/>
          <a:lstStyle/>
          <a:p>
            <a:r>
              <a:rPr lang="en-US">
                <a:latin typeface="Arial Black"/>
              </a:rPr>
              <a:t>Since our last session, we hope you have had time to: </a:t>
            </a:r>
          </a:p>
        </p:txBody>
      </p:sp>
      <p:sp>
        <p:nvSpPr>
          <p:cNvPr id="6" name="TextBox 5">
            <a:extLst>
              <a:ext uri="{FF2B5EF4-FFF2-40B4-BE49-F238E27FC236}">
                <a16:creationId xmlns:a16="http://schemas.microsoft.com/office/drawing/2014/main" id="{505EA45A-4EC3-3FA6-E7AA-F4449CDDDAD3}"/>
              </a:ext>
            </a:extLst>
          </p:cNvPr>
          <p:cNvSpPr txBox="1"/>
          <p:nvPr/>
        </p:nvSpPr>
        <p:spPr>
          <a:xfrm>
            <a:off x="8388094" y="1977855"/>
            <a:ext cx="3243073"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solidFill>
              </a:rPr>
              <a:t>Missed the previous session? Medicaid Academy materials (recordings and tools) are available here: </a:t>
            </a:r>
            <a:r>
              <a:rPr lang="en-US" sz="2400">
                <a:solidFill>
                  <a:srgbClr val="595959"/>
                </a:solidFill>
              </a:rPr>
              <a:t>-</a:t>
            </a:r>
            <a:r>
              <a:rPr lang="en-US" sz="2400" baseline="0">
                <a:solidFill>
                  <a:srgbClr val="595959"/>
                </a:solidFill>
                <a:latin typeface="Arial"/>
              </a:rPr>
              <a:t> </a:t>
            </a:r>
            <a:r>
              <a:rPr lang="en-US" sz="2400" u="sng" strike="noStrike" baseline="0">
                <a:solidFill>
                  <a:srgbClr val="0097A7"/>
                </a:solidFill>
                <a:latin typeface="Arial"/>
                <a:ea typeface="Arial"/>
                <a:cs typeface="Arial"/>
                <a:hlinkClick r:id="rId2"/>
              </a:rPr>
              <a:t>CSH Medicaid Strategy Resources</a:t>
            </a:r>
            <a:endParaRPr lang="en-US"/>
          </a:p>
          <a:p>
            <a:pPr algn="ctr"/>
            <a:endParaRPr lang="en-US"/>
          </a:p>
        </p:txBody>
      </p:sp>
    </p:spTree>
    <p:extLst>
      <p:ext uri="{BB962C8B-B14F-4D97-AF65-F5344CB8AC3E}">
        <p14:creationId xmlns:p14="http://schemas.microsoft.com/office/powerpoint/2010/main" val="1310874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1D445606-1FE9-A9E5-0CB7-754E426B4376}"/>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A4E7D07A-9DCD-1471-E851-2F0E332A1FE3}"/>
              </a:ext>
            </a:extLst>
          </p:cNvPr>
          <p:cNvSpPr txBox="1">
            <a:spLocks noGrp="1"/>
          </p:cNvSpPr>
          <p:nvPr>
            <p:ph type="title"/>
          </p:nvPr>
        </p:nvSpPr>
        <p:spPr>
          <a:xfrm>
            <a:off x="360425" y="1847858"/>
            <a:ext cx="5393700" cy="19764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Key Takeaways from Today</a:t>
            </a:r>
            <a:endParaRPr sz="4400">
              <a:latin typeface="Arial Black"/>
              <a:ea typeface="Arial Black"/>
              <a:cs typeface="Arial Black"/>
              <a:sym typeface="Arial Black"/>
            </a:endParaRPr>
          </a:p>
        </p:txBody>
      </p:sp>
      <p:pic>
        <p:nvPicPr>
          <p:cNvPr id="641" name="Google Shape;641;g12f261aa162_0_337">
            <a:extLst>
              <a:ext uri="{FF2B5EF4-FFF2-40B4-BE49-F238E27FC236}">
                <a16:creationId xmlns:a16="http://schemas.microsoft.com/office/drawing/2014/main" id="{19E8D492-045B-FE07-F06B-D1B9F6821898}"/>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80B69969-7D64-4E8D-1658-B07D55A68C65}"/>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5" name="Text Placeholder 4">
            <a:extLst>
              <a:ext uri="{FF2B5EF4-FFF2-40B4-BE49-F238E27FC236}">
                <a16:creationId xmlns:a16="http://schemas.microsoft.com/office/drawing/2014/main" id="{40A9058D-7503-1401-DE02-18458DF69F83}"/>
              </a:ext>
            </a:extLst>
          </p:cNvPr>
          <p:cNvSpPr>
            <a:spLocks noGrp="1"/>
          </p:cNvSpPr>
          <p:nvPr>
            <p:ph type="body" idx="2"/>
          </p:nvPr>
        </p:nvSpPr>
        <p:spPr>
          <a:xfrm>
            <a:off x="6614575" y="529439"/>
            <a:ext cx="5115900" cy="5720883"/>
          </a:xfrm>
        </p:spPr>
        <p:txBody>
          <a:bodyPr>
            <a:normAutofit/>
          </a:bodyPr>
          <a:lstStyle/>
          <a:p>
            <a:pPr>
              <a:lnSpc>
                <a:spcPct val="114999"/>
              </a:lnSpc>
            </a:pPr>
            <a:r>
              <a:rPr lang="en-US" sz="1900">
                <a:solidFill>
                  <a:schemeClr val="tx1"/>
                </a:solidFill>
                <a:latin typeface="+mn-lt"/>
              </a:rPr>
              <a:t>Quality and compliance programs rely on smart, Medicaid-compliant documentation and staff cooperation</a:t>
            </a:r>
            <a:endParaRPr lang="en-US">
              <a:solidFill>
                <a:schemeClr val="tx1"/>
              </a:solidFill>
            </a:endParaRPr>
          </a:p>
          <a:p>
            <a:pPr marL="76200" indent="0">
              <a:lnSpc>
                <a:spcPct val="114999"/>
              </a:lnSpc>
              <a:buNone/>
            </a:pPr>
            <a:endParaRPr lang="en-US" sz="1900">
              <a:solidFill>
                <a:schemeClr val="tx1"/>
              </a:solidFill>
              <a:latin typeface="+mn-lt"/>
            </a:endParaRPr>
          </a:p>
          <a:p>
            <a:pPr>
              <a:lnSpc>
                <a:spcPct val="114999"/>
              </a:lnSpc>
            </a:pPr>
            <a:r>
              <a:rPr lang="en-US" sz="1900">
                <a:solidFill>
                  <a:schemeClr val="tx1"/>
                </a:solidFill>
                <a:latin typeface="+mn-lt"/>
              </a:rPr>
              <a:t>To meet </a:t>
            </a:r>
            <a:r>
              <a:rPr lang="en-US" sz="1900">
                <a:solidFill>
                  <a:schemeClr val="tx1"/>
                </a:solidFill>
                <a:latin typeface="+mn-lt"/>
                <a:cs typeface="Arial"/>
              </a:rPr>
              <a:t>1915(</a:t>
            </a:r>
            <a:r>
              <a:rPr lang="en-US" sz="1900" err="1">
                <a:solidFill>
                  <a:schemeClr val="tx1"/>
                </a:solidFill>
                <a:latin typeface="+mn-lt"/>
                <a:cs typeface="Arial"/>
              </a:rPr>
              <a:t>i</a:t>
            </a:r>
            <a:r>
              <a:rPr lang="en-US" sz="1900">
                <a:solidFill>
                  <a:schemeClr val="tx1"/>
                </a:solidFill>
                <a:latin typeface="+mn-lt"/>
                <a:cs typeface="Arial"/>
              </a:rPr>
              <a:t>) RISE Initiative requirements, providers will need to meet both RISE-specific and Kentucky Medicaid-specific quality metrics</a:t>
            </a:r>
          </a:p>
          <a:p>
            <a:pPr marL="76200" indent="0">
              <a:lnSpc>
                <a:spcPct val="114999"/>
              </a:lnSpc>
              <a:buNone/>
            </a:pPr>
            <a:endParaRPr lang="en-US" sz="1900">
              <a:solidFill>
                <a:schemeClr val="tx1"/>
              </a:solidFill>
              <a:latin typeface="+mn-lt"/>
              <a:cs typeface="Arial"/>
            </a:endParaRPr>
          </a:p>
          <a:p>
            <a:pPr>
              <a:lnSpc>
                <a:spcPct val="114999"/>
              </a:lnSpc>
            </a:pPr>
            <a:r>
              <a:rPr lang="en-US" sz="1900">
                <a:solidFill>
                  <a:schemeClr val="tx1"/>
                </a:solidFill>
                <a:latin typeface="+mn-lt"/>
              </a:rPr>
              <a:t>Several resources can help providers plan for </a:t>
            </a:r>
            <a:r>
              <a:rPr lang="en-US" sz="1900">
                <a:solidFill>
                  <a:schemeClr val="tx1"/>
                </a:solidFill>
                <a:latin typeface="+mn-lt"/>
                <a:cs typeface="Arial"/>
              </a:rPr>
              <a:t>1915(</a:t>
            </a:r>
            <a:r>
              <a:rPr lang="en-US" sz="1900" err="1">
                <a:solidFill>
                  <a:schemeClr val="tx1"/>
                </a:solidFill>
                <a:latin typeface="+mn-lt"/>
                <a:cs typeface="Arial"/>
              </a:rPr>
              <a:t>i</a:t>
            </a:r>
            <a:r>
              <a:rPr lang="en-US" sz="1900">
                <a:solidFill>
                  <a:schemeClr val="tx1"/>
                </a:solidFill>
                <a:latin typeface="+mn-lt"/>
                <a:cs typeface="Arial"/>
              </a:rPr>
              <a:t>) RISE Initiative quality compliance</a:t>
            </a:r>
            <a:endParaRPr lang="en-US">
              <a:solidFill>
                <a:schemeClr val="tx1"/>
              </a:solidFill>
            </a:endParaRPr>
          </a:p>
        </p:txBody>
      </p:sp>
    </p:spTree>
    <p:extLst>
      <p:ext uri="{BB962C8B-B14F-4D97-AF65-F5344CB8AC3E}">
        <p14:creationId xmlns:p14="http://schemas.microsoft.com/office/powerpoint/2010/main" val="1606234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2ACF93BD-5B74-C2C2-8765-7968870DAA86}"/>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E2F95203-76A5-139F-38A7-F5FFEA95B069}"/>
              </a:ext>
            </a:extLst>
          </p:cNvPr>
          <p:cNvSpPr txBox="1">
            <a:spLocks noGrp="1"/>
          </p:cNvSpPr>
          <p:nvPr>
            <p:ph type="title"/>
          </p:nvPr>
        </p:nvSpPr>
        <p:spPr>
          <a:xfrm>
            <a:off x="322325" y="228608"/>
            <a:ext cx="5393700" cy="19764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Up Next: </a:t>
            </a:r>
            <a:endParaRPr sz="4400">
              <a:latin typeface="Arial Black"/>
              <a:ea typeface="Arial Black"/>
              <a:cs typeface="Arial Black"/>
              <a:sym typeface="Arial Black"/>
            </a:endParaRPr>
          </a:p>
        </p:txBody>
      </p:sp>
      <p:sp>
        <p:nvSpPr>
          <p:cNvPr id="639" name="Google Shape;639;g12f261aa162_0_337">
            <a:extLst>
              <a:ext uri="{FF2B5EF4-FFF2-40B4-BE49-F238E27FC236}">
                <a16:creationId xmlns:a16="http://schemas.microsoft.com/office/drawing/2014/main" id="{F581D61B-D853-ED01-A46A-A01D2A379A57}"/>
              </a:ext>
            </a:extLst>
          </p:cNvPr>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p>
            <a:pPr marL="0" lvl="0" indent="0" algn="l" rtl="0">
              <a:lnSpc>
                <a:spcPct val="115000"/>
              </a:lnSpc>
              <a:spcBef>
                <a:spcPts val="0"/>
              </a:spcBef>
              <a:spcAft>
                <a:spcPts val="1600"/>
              </a:spcAft>
              <a:buSzPts val="2400"/>
              <a:buNone/>
            </a:pPr>
            <a:r>
              <a:rPr lang="en-US" sz="2600" b="1">
                <a:latin typeface="Arial"/>
                <a:ea typeface="Arial"/>
                <a:cs typeface="Arial"/>
                <a:sym typeface="Arial"/>
              </a:rPr>
              <a:t>Planning Ahead:</a:t>
            </a:r>
          </a:p>
          <a:p>
            <a:pPr marL="0" lvl="0" indent="0" algn="l" rtl="0">
              <a:lnSpc>
                <a:spcPct val="115000"/>
              </a:lnSpc>
              <a:spcBef>
                <a:spcPts val="0"/>
              </a:spcBef>
              <a:spcAft>
                <a:spcPts val="1600"/>
              </a:spcAft>
              <a:buSzPts val="2400"/>
              <a:buNone/>
            </a:pPr>
            <a:r>
              <a:rPr lang="en-US">
                <a:latin typeface="Arial"/>
                <a:ea typeface="Arial"/>
                <a:cs typeface="Arial"/>
                <a:sym typeface="Arial"/>
              </a:rPr>
              <a:t>What are ongoing TA needs? </a:t>
            </a:r>
          </a:p>
          <a:p>
            <a:pPr marL="0" lvl="0" indent="0" algn="l" rtl="0">
              <a:lnSpc>
                <a:spcPct val="115000"/>
              </a:lnSpc>
              <a:spcBef>
                <a:spcPts val="0"/>
              </a:spcBef>
              <a:spcAft>
                <a:spcPts val="1600"/>
              </a:spcAft>
              <a:buSzPts val="2400"/>
              <a:buNone/>
            </a:pPr>
            <a:r>
              <a:rPr lang="en-US">
                <a:latin typeface="Arial"/>
                <a:ea typeface="Arial"/>
                <a:cs typeface="Arial"/>
                <a:sym typeface="Arial"/>
              </a:rPr>
              <a:t>Who needs to attend:</a:t>
            </a:r>
            <a:br>
              <a:rPr lang="en-US">
                <a:latin typeface="Arial"/>
                <a:ea typeface="Arial"/>
                <a:cs typeface="Arial"/>
                <a:sym typeface="Arial"/>
              </a:rPr>
            </a:br>
            <a:r>
              <a:rPr lang="en-US" sz="1800">
                <a:latin typeface="Arial"/>
                <a:ea typeface="Arial"/>
                <a:cs typeface="Arial"/>
                <a:sym typeface="Arial"/>
              </a:rPr>
              <a:t>Whole team</a:t>
            </a:r>
          </a:p>
          <a:p>
            <a:pPr marL="0" lvl="0" indent="0" algn="l" rtl="0">
              <a:lnSpc>
                <a:spcPct val="115000"/>
              </a:lnSpc>
              <a:spcBef>
                <a:spcPts val="0"/>
              </a:spcBef>
              <a:spcAft>
                <a:spcPts val="1600"/>
              </a:spcAft>
              <a:buSzPts val="2400"/>
              <a:buNone/>
            </a:pPr>
            <a:r>
              <a:rPr lang="en-US" sz="1800">
                <a:latin typeface="Arial"/>
                <a:ea typeface="Arial"/>
                <a:cs typeface="Arial"/>
                <a:sym typeface="Arial"/>
              </a:rPr>
              <a:t>What do you need to gather and have access to: </a:t>
            </a:r>
            <a:endParaRPr lang="en-US">
              <a:latin typeface="Arial"/>
              <a:ea typeface="Arial"/>
              <a:cs typeface="Arial"/>
              <a:sym typeface="Arial"/>
            </a:endParaRPr>
          </a:p>
          <a:p>
            <a:pPr marL="285750" indent="-285750">
              <a:spcAft>
                <a:spcPts val="1600"/>
              </a:spcAft>
              <a:buFont typeface="Wingdings" panose="05000000000000000000" pitchFamily="2" charset="2"/>
              <a:buChar char="q"/>
            </a:pPr>
            <a:r>
              <a:rPr lang="en-US" sz="1800">
                <a:latin typeface="Arial"/>
                <a:ea typeface="Arial"/>
                <a:cs typeface="Arial"/>
                <a:sym typeface="Arial"/>
              </a:rPr>
              <a:t>Review your work plan? </a:t>
            </a:r>
          </a:p>
          <a:p>
            <a:pPr marL="285750" indent="-285750">
              <a:spcAft>
                <a:spcPts val="1600"/>
              </a:spcAft>
              <a:buFont typeface="Wingdings" panose="05000000000000000000" pitchFamily="2" charset="2"/>
              <a:buChar char="q"/>
            </a:pPr>
            <a:r>
              <a:rPr lang="en-US" sz="1800">
                <a:latin typeface="Arial"/>
                <a:ea typeface="Arial"/>
                <a:cs typeface="Arial"/>
                <a:sym typeface="Arial"/>
              </a:rPr>
              <a:t>Where do you need assistance next?</a:t>
            </a:r>
          </a:p>
        </p:txBody>
      </p:sp>
      <p:sp>
        <p:nvSpPr>
          <p:cNvPr id="640" name="Google Shape;640;g12f261aa162_0_337">
            <a:extLst>
              <a:ext uri="{FF2B5EF4-FFF2-40B4-BE49-F238E27FC236}">
                <a16:creationId xmlns:a16="http://schemas.microsoft.com/office/drawing/2014/main" id="{0A2174BD-8311-8FAE-40F1-2E0F09EFA5D9}"/>
              </a:ext>
            </a:extLst>
          </p:cNvPr>
          <p:cNvSpPr txBox="1">
            <a:spLocks noGrp="1"/>
          </p:cNvSpPr>
          <p:nvPr>
            <p:ph type="subTitle" idx="1"/>
          </p:nvPr>
        </p:nvSpPr>
        <p:spPr>
          <a:xfrm>
            <a:off x="322325" y="2321801"/>
            <a:ext cx="5393700" cy="1384800"/>
          </a:xfrm>
          <a:prstGeom prst="rect">
            <a:avLst/>
          </a:prstGeom>
          <a:noFill/>
          <a:ln>
            <a:noFill/>
          </a:ln>
        </p:spPr>
        <p:txBody>
          <a:bodyPr spcFirstLastPara="1" wrap="square" lIns="121900" tIns="121900" rIns="121900" bIns="121900" anchor="t" anchorCtr="0">
            <a:normAutofit/>
          </a:bodyPr>
          <a:lstStyle/>
          <a:p>
            <a:pPr marL="0" lvl="0" indent="0" algn="ctr" rtl="0">
              <a:lnSpc>
                <a:spcPct val="100000"/>
              </a:lnSpc>
              <a:spcBef>
                <a:spcPts val="0"/>
              </a:spcBef>
              <a:spcAft>
                <a:spcPts val="0"/>
              </a:spcAft>
              <a:buSzPts val="2800"/>
              <a:buNone/>
            </a:pPr>
            <a:r>
              <a:rPr lang="en-US" sz="2300" b="1">
                <a:latin typeface="Arial"/>
                <a:ea typeface="Arial"/>
                <a:cs typeface="Arial"/>
                <a:sym typeface="Arial"/>
              </a:rPr>
              <a:t>Q&amp;A on this Session</a:t>
            </a:r>
          </a:p>
          <a:p>
            <a:pPr marL="0" lvl="0" indent="0" algn="ctr" rtl="0">
              <a:lnSpc>
                <a:spcPct val="100000"/>
              </a:lnSpc>
              <a:spcBef>
                <a:spcPts val="0"/>
              </a:spcBef>
              <a:spcAft>
                <a:spcPts val="0"/>
              </a:spcAft>
              <a:buSzPts val="2800"/>
              <a:buNone/>
            </a:pPr>
            <a:r>
              <a:rPr lang="en-US" sz="2300" b="1">
                <a:latin typeface="Arial"/>
                <a:ea typeface="Arial"/>
                <a:cs typeface="Arial"/>
                <a:sym typeface="Arial"/>
              </a:rPr>
              <a:t>[Date and Time]</a:t>
            </a:r>
            <a:endParaRPr sz="2300" b="1">
              <a:latin typeface="Arial"/>
              <a:ea typeface="Arial"/>
              <a:cs typeface="Arial"/>
              <a:sym typeface="Arial"/>
            </a:endParaRPr>
          </a:p>
        </p:txBody>
      </p:sp>
      <p:pic>
        <p:nvPicPr>
          <p:cNvPr id="641" name="Google Shape;641;g12f261aa162_0_337">
            <a:extLst>
              <a:ext uri="{FF2B5EF4-FFF2-40B4-BE49-F238E27FC236}">
                <a16:creationId xmlns:a16="http://schemas.microsoft.com/office/drawing/2014/main" id="{28F5CD32-1A42-13E8-11C8-8BBFEBAFA387}"/>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757441DC-6A33-BC45-7990-AD8D4C26643F}"/>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2368488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4">
          <a:extLst>
            <a:ext uri="{FF2B5EF4-FFF2-40B4-BE49-F238E27FC236}">
              <a16:creationId xmlns:a16="http://schemas.microsoft.com/office/drawing/2014/main" id="{7F296ED9-A45E-8AF3-9C9E-1B39E986E4A6}"/>
            </a:ext>
          </a:extLst>
        </p:cNvPr>
        <p:cNvGrpSpPr/>
        <p:nvPr/>
      </p:nvGrpSpPr>
      <p:grpSpPr>
        <a:xfrm>
          <a:off x="0" y="0"/>
          <a:ext cx="0" cy="0"/>
          <a:chOff x="0" y="0"/>
          <a:chExt cx="0" cy="0"/>
        </a:xfrm>
      </p:grpSpPr>
      <p:sp>
        <p:nvSpPr>
          <p:cNvPr id="685" name="Google Shape;685;g1345027217e_1_115">
            <a:extLst>
              <a:ext uri="{FF2B5EF4-FFF2-40B4-BE49-F238E27FC236}">
                <a16:creationId xmlns:a16="http://schemas.microsoft.com/office/drawing/2014/main" id="{EEDB816E-97A7-0FD4-FAA2-2789A9D1C67C}"/>
              </a:ext>
            </a:extLst>
          </p:cNvPr>
          <p:cNvSpPr txBox="1">
            <a:spLocks noGrp="1"/>
          </p:cNvSpPr>
          <p:nvPr>
            <p:ph type="body" idx="4294967295"/>
          </p:nvPr>
        </p:nvSpPr>
        <p:spPr>
          <a:xfrm>
            <a:off x="2379100" y="644825"/>
            <a:ext cx="9025500" cy="1816800"/>
          </a:xfrm>
          <a:prstGeom prst="rect">
            <a:avLst/>
          </a:prstGeom>
          <a:noFill/>
          <a:ln>
            <a:noFill/>
          </a:ln>
        </p:spPr>
        <p:txBody>
          <a:bodyPr spcFirstLastPara="1" wrap="square" lIns="121900" tIns="121900" rIns="121900" bIns="121900" anchor="t" anchorCtr="0">
            <a:normAutofit fontScale="92500" lnSpcReduction="20000"/>
          </a:bodyPr>
          <a:lstStyle/>
          <a:p>
            <a:pPr marL="0" lvl="0" indent="0" algn="r" rtl="0">
              <a:lnSpc>
                <a:spcPct val="115000"/>
              </a:lnSpc>
              <a:spcBef>
                <a:spcPts val="0"/>
              </a:spcBef>
              <a:spcAft>
                <a:spcPts val="1600"/>
              </a:spcAft>
              <a:buSzPct val="27027"/>
              <a:buNone/>
            </a:pPr>
            <a:r>
              <a:rPr lang="en-US" sz="9600" b="1">
                <a:solidFill>
                  <a:schemeClr val="accent4"/>
                </a:solidFill>
                <a:latin typeface="Arial"/>
                <a:ea typeface="Arial"/>
                <a:cs typeface="Arial"/>
                <a:sym typeface="Arial"/>
              </a:rPr>
              <a:t>Thank you!</a:t>
            </a:r>
            <a:endParaRPr sz="9600" b="1">
              <a:solidFill>
                <a:schemeClr val="accent4"/>
              </a:solidFill>
              <a:latin typeface="Arial"/>
              <a:ea typeface="Arial"/>
              <a:cs typeface="Arial"/>
              <a:sym typeface="Arial"/>
            </a:endParaRPr>
          </a:p>
        </p:txBody>
      </p:sp>
      <p:sp>
        <p:nvSpPr>
          <p:cNvPr id="686" name="Google Shape;686;g1345027217e_1_115">
            <a:extLst>
              <a:ext uri="{FF2B5EF4-FFF2-40B4-BE49-F238E27FC236}">
                <a16:creationId xmlns:a16="http://schemas.microsoft.com/office/drawing/2014/main" id="{A7BBAC0A-2FB9-E1BD-6E6E-2C7200AF39B1}"/>
              </a:ext>
            </a:extLst>
          </p:cNvPr>
          <p:cNvSpPr txBox="1"/>
          <p:nvPr/>
        </p:nvSpPr>
        <p:spPr>
          <a:xfrm>
            <a:off x="10085800" y="2280338"/>
            <a:ext cx="1318800" cy="538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300" b="0" i="0" u="none" strike="noStrike" kern="0" cap="none" spc="0" normalizeH="0" baseline="0" noProof="0">
                <a:ln>
                  <a:noFill/>
                </a:ln>
                <a:solidFill>
                  <a:srgbClr val="000000"/>
                </a:solidFill>
                <a:effectLst/>
                <a:uLnTx/>
                <a:uFillTx/>
                <a:latin typeface="Arial"/>
                <a:ea typeface="Arial"/>
                <a:cs typeface="Arial"/>
                <a:sym typeface="Arial"/>
              </a:rPr>
              <a:t>csh.org</a:t>
            </a:r>
            <a:endParaRPr kumimoji="0" sz="23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87" name="Google Shape;687;g1345027217e_1_115">
            <a:extLst>
              <a:ext uri="{FF2B5EF4-FFF2-40B4-BE49-F238E27FC236}">
                <a16:creationId xmlns:a16="http://schemas.microsoft.com/office/drawing/2014/main" id="{DFD778FA-C0F7-5149-E38F-80172C188463}"/>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Tree>
    <p:extLst>
      <p:ext uri="{BB962C8B-B14F-4D97-AF65-F5344CB8AC3E}">
        <p14:creationId xmlns:p14="http://schemas.microsoft.com/office/powerpoint/2010/main" val="4147525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8846-5DF9-D299-E420-973B9353E26B}"/>
              </a:ext>
            </a:extLst>
          </p:cNvPr>
          <p:cNvSpPr>
            <a:spLocks noGrp="1"/>
          </p:cNvSpPr>
          <p:nvPr>
            <p:ph type="title"/>
          </p:nvPr>
        </p:nvSpPr>
        <p:spPr>
          <a:xfrm>
            <a:off x="3581097" y="367336"/>
            <a:ext cx="5029704" cy="763500"/>
          </a:xfrm>
        </p:spPr>
        <p:txBody>
          <a:bodyPr>
            <a:noAutofit/>
          </a:bodyPr>
          <a:lstStyle/>
          <a:p>
            <a:r>
              <a:rPr lang="en-US">
                <a:latin typeface="Arial Black" panose="020B0A04020102020204" pitchFamily="34" charset="0"/>
              </a:rPr>
              <a:t>Training Cycle</a:t>
            </a:r>
          </a:p>
        </p:txBody>
      </p:sp>
      <p:graphicFrame>
        <p:nvGraphicFramePr>
          <p:cNvPr id="16" name="Diagram 15">
            <a:extLst>
              <a:ext uri="{FF2B5EF4-FFF2-40B4-BE49-F238E27FC236}">
                <a16:creationId xmlns:a16="http://schemas.microsoft.com/office/drawing/2014/main" id="{B80B7E24-7268-71D1-02ED-C552DC9E435E}"/>
              </a:ext>
            </a:extLst>
          </p:cNvPr>
          <p:cNvGraphicFramePr/>
          <p:nvPr/>
        </p:nvGraphicFramePr>
        <p:xfrm>
          <a:off x="2992644" y="1594804"/>
          <a:ext cx="6206611" cy="4283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97" name="Google Shape;140;p14">
            <a:extLst>
              <a:ext uri="{FF2B5EF4-FFF2-40B4-BE49-F238E27FC236}">
                <a16:creationId xmlns:a16="http://schemas.microsoft.com/office/drawing/2014/main" id="{28E79F38-AE30-B9A9-2F28-2E45E43A1F14}"/>
              </a:ext>
            </a:extLst>
          </p:cNvPr>
          <p:cNvPicPr preferRelativeResize="0"/>
          <p:nvPr/>
        </p:nvPicPr>
        <p:blipFill rotWithShape="1">
          <a:blip r:embed="rId8">
            <a:alphaModFix/>
          </a:blip>
          <a:srcRect l="17674" t="34120" r="17680" b="34310"/>
          <a:stretch/>
        </p:blipFill>
        <p:spPr>
          <a:xfrm>
            <a:off x="415600" y="6116499"/>
            <a:ext cx="1071503" cy="523197"/>
          </a:xfrm>
          <a:prstGeom prst="rect">
            <a:avLst/>
          </a:prstGeom>
          <a:noFill/>
          <a:ln>
            <a:noFill/>
          </a:ln>
        </p:spPr>
      </p:pic>
    </p:spTree>
    <p:extLst>
      <p:ext uri="{BB962C8B-B14F-4D97-AF65-F5344CB8AC3E}">
        <p14:creationId xmlns:p14="http://schemas.microsoft.com/office/powerpoint/2010/main" val="168050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9">
          <a:extLst>
            <a:ext uri="{FF2B5EF4-FFF2-40B4-BE49-F238E27FC236}">
              <a16:creationId xmlns:a16="http://schemas.microsoft.com/office/drawing/2014/main" id="{4B9C3744-0CB5-616A-C257-7CC1AAE385F6}"/>
            </a:ext>
          </a:extLst>
        </p:cNvPr>
        <p:cNvGrpSpPr/>
        <p:nvPr/>
      </p:nvGrpSpPr>
      <p:grpSpPr>
        <a:xfrm>
          <a:off x="0" y="0"/>
          <a:ext cx="0" cy="0"/>
          <a:chOff x="0" y="0"/>
          <a:chExt cx="0" cy="0"/>
        </a:xfrm>
      </p:grpSpPr>
      <p:sp>
        <p:nvSpPr>
          <p:cNvPr id="751" name="Google Shape;751;g12ceb0b3d0f_0_12">
            <a:extLst>
              <a:ext uri="{FF2B5EF4-FFF2-40B4-BE49-F238E27FC236}">
                <a16:creationId xmlns:a16="http://schemas.microsoft.com/office/drawing/2014/main" id="{8DC50A24-A1FC-31DA-013E-9861BE33A2E7}"/>
              </a:ext>
            </a:extLst>
          </p:cNvPr>
          <p:cNvSpPr txBox="1">
            <a:spLocks noGrp="1"/>
          </p:cNvSpPr>
          <p:nvPr>
            <p:ph type="title"/>
          </p:nvPr>
        </p:nvSpPr>
        <p:spPr>
          <a:xfrm>
            <a:off x="644200" y="1288091"/>
            <a:ext cx="7064100" cy="7635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990"/>
              <a:buNone/>
            </a:pPr>
            <a:r>
              <a:rPr lang="en-US" sz="4400">
                <a:latin typeface="Arial Black"/>
                <a:ea typeface="Arial Black"/>
                <a:cs typeface="Arial Black"/>
                <a:sym typeface="Arial Black"/>
              </a:rPr>
              <a:t>Medicaid Academy Schedule</a:t>
            </a:r>
            <a:endParaRPr sz="4400">
              <a:latin typeface="Arial Black"/>
              <a:ea typeface="Arial Black"/>
              <a:cs typeface="Arial Black"/>
              <a:sym typeface="Arial Black"/>
            </a:endParaRPr>
          </a:p>
        </p:txBody>
      </p:sp>
      <p:pic>
        <p:nvPicPr>
          <p:cNvPr id="752" name="Google Shape;752;g12ceb0b3d0f_0_12">
            <a:extLst>
              <a:ext uri="{FF2B5EF4-FFF2-40B4-BE49-F238E27FC236}">
                <a16:creationId xmlns:a16="http://schemas.microsoft.com/office/drawing/2014/main" id="{45D58E21-7F5A-0E7A-CFAD-3CD43919BD42}"/>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753" name="Google Shape;753;g12ceb0b3d0f_0_12">
            <a:extLst>
              <a:ext uri="{FF2B5EF4-FFF2-40B4-BE49-F238E27FC236}">
                <a16:creationId xmlns:a16="http://schemas.microsoft.com/office/drawing/2014/main" id="{F085FE54-4C68-0D6C-3223-889947B78802}"/>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graphicFrame>
        <p:nvGraphicFramePr>
          <p:cNvPr id="3" name="Table 2">
            <a:extLst>
              <a:ext uri="{FF2B5EF4-FFF2-40B4-BE49-F238E27FC236}">
                <a16:creationId xmlns:a16="http://schemas.microsoft.com/office/drawing/2014/main" id="{9B9D6334-149D-8250-47D2-7A88F5E18A8E}"/>
              </a:ext>
            </a:extLst>
          </p:cNvPr>
          <p:cNvGraphicFramePr>
            <a:graphicFrameLocks noGrp="1"/>
          </p:cNvGraphicFramePr>
          <p:nvPr>
            <p:extLst>
              <p:ext uri="{D42A27DB-BD31-4B8C-83A1-F6EECF244321}">
                <p14:modId xmlns:p14="http://schemas.microsoft.com/office/powerpoint/2010/main" val="2390029602"/>
              </p:ext>
            </p:extLst>
          </p:nvPr>
        </p:nvGraphicFramePr>
        <p:xfrm>
          <a:off x="439552" y="2698313"/>
          <a:ext cx="7268748" cy="1719608"/>
        </p:xfrm>
        <a:graphic>
          <a:graphicData uri="http://schemas.openxmlformats.org/drawingml/2006/table">
            <a:tbl>
              <a:tblPr/>
              <a:tblGrid>
                <a:gridCol w="1164266">
                  <a:extLst>
                    <a:ext uri="{9D8B030D-6E8A-4147-A177-3AD203B41FA5}">
                      <a16:colId xmlns:a16="http://schemas.microsoft.com/office/drawing/2014/main" val="4024499828"/>
                    </a:ext>
                  </a:extLst>
                </a:gridCol>
                <a:gridCol w="2057400">
                  <a:extLst>
                    <a:ext uri="{9D8B030D-6E8A-4147-A177-3AD203B41FA5}">
                      <a16:colId xmlns:a16="http://schemas.microsoft.com/office/drawing/2014/main" val="3199538847"/>
                    </a:ext>
                  </a:extLst>
                </a:gridCol>
                <a:gridCol w="905256">
                  <a:extLst>
                    <a:ext uri="{9D8B030D-6E8A-4147-A177-3AD203B41FA5}">
                      <a16:colId xmlns:a16="http://schemas.microsoft.com/office/drawing/2014/main" val="2217549222"/>
                    </a:ext>
                  </a:extLst>
                </a:gridCol>
                <a:gridCol w="3141826">
                  <a:extLst>
                    <a:ext uri="{9D8B030D-6E8A-4147-A177-3AD203B41FA5}">
                      <a16:colId xmlns:a16="http://schemas.microsoft.com/office/drawing/2014/main" val="3036252923"/>
                    </a:ext>
                  </a:extLst>
                </a:gridCol>
              </a:tblGrid>
              <a:tr h="263927">
                <a:tc>
                  <a:txBody>
                    <a:bodyPr/>
                    <a:lstStyle/>
                    <a:p>
                      <a:pPr algn="l" fontAlgn="base">
                        <a:lnSpc>
                          <a:spcPts val="1650"/>
                        </a:lnSpc>
                        <a:buNone/>
                      </a:pPr>
                      <a:r>
                        <a:rPr lang="en-US" sz="1800" b="1" i="0" u="none" strike="noStrike">
                          <a:solidFill>
                            <a:srgbClr val="000000"/>
                          </a:solidFill>
                          <a:effectLst/>
                          <a:latin typeface="Arial" panose="020B0604020202020204" pitchFamily="34" charset="0"/>
                        </a:rPr>
                        <a:t>Session</a:t>
                      </a:r>
                      <a:r>
                        <a:rPr lang="en-US" sz="1800" b="0" i="0">
                          <a:solidFill>
                            <a:srgbClr val="000000"/>
                          </a:solidFill>
                          <a:effectLst/>
                          <a:latin typeface="Arial" panose="020B0604020202020204" pitchFamily="34" charset="0"/>
                        </a:rPr>
                        <a:t>​</a:t>
                      </a:r>
                      <a:endParaRPr lang="en-US" sz="18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650"/>
                        </a:lnSpc>
                        <a:buNone/>
                      </a:pPr>
                      <a:r>
                        <a:rPr lang="en-US" sz="1800" b="1" i="0" u="none" strike="noStrike">
                          <a:solidFill>
                            <a:srgbClr val="000000"/>
                          </a:solidFill>
                          <a:effectLst/>
                          <a:latin typeface="Arial" panose="020B0604020202020204" pitchFamily="34" charset="0"/>
                        </a:rPr>
                        <a:t>Topic</a:t>
                      </a:r>
                      <a:r>
                        <a:rPr lang="en-US" sz="1800" b="0" i="0">
                          <a:solidFill>
                            <a:srgbClr val="000000"/>
                          </a:solidFill>
                          <a:effectLst/>
                          <a:latin typeface="Arial" panose="020B0604020202020204" pitchFamily="34" charset="0"/>
                        </a:rPr>
                        <a:t>​</a:t>
                      </a:r>
                      <a:endParaRPr lang="en-US" sz="18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650"/>
                        </a:lnSpc>
                        <a:buNone/>
                      </a:pPr>
                      <a:r>
                        <a:rPr lang="en-US" sz="1800" b="1" i="0" u="none" strike="noStrike">
                          <a:solidFill>
                            <a:srgbClr val="000000"/>
                          </a:solidFill>
                          <a:effectLst/>
                          <a:latin typeface="Arial" panose="020B0604020202020204" pitchFamily="34" charset="0"/>
                        </a:rPr>
                        <a:t>Date</a:t>
                      </a:r>
                      <a:r>
                        <a:rPr lang="en-US" sz="1800" b="0" i="0">
                          <a:solidFill>
                            <a:srgbClr val="000000"/>
                          </a:solidFill>
                          <a:effectLst/>
                          <a:latin typeface="Arial" panose="020B0604020202020204" pitchFamily="34" charset="0"/>
                        </a:rPr>
                        <a:t>​</a:t>
                      </a:r>
                      <a:endParaRPr lang="en-US" sz="18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650"/>
                        </a:lnSpc>
                        <a:buNone/>
                      </a:pPr>
                      <a:r>
                        <a:rPr lang="en-US" sz="1800" b="1" i="0" u="none" strike="noStrike">
                          <a:solidFill>
                            <a:srgbClr val="000000"/>
                          </a:solidFill>
                          <a:effectLst/>
                          <a:latin typeface="Arial" panose="020B0604020202020204" pitchFamily="34" charset="0"/>
                        </a:rPr>
                        <a:t>Link </a:t>
                      </a:r>
                      <a:r>
                        <a:rPr lang="en-US" sz="1800" b="0" i="0">
                          <a:solidFill>
                            <a:srgbClr val="000000"/>
                          </a:solidFill>
                          <a:effectLst/>
                          <a:latin typeface="Arial" panose="020B0604020202020204" pitchFamily="34" charset="0"/>
                        </a:rPr>
                        <a:t>​</a:t>
                      </a:r>
                      <a:endParaRPr lang="en-US" sz="18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827685632"/>
                  </a:ext>
                </a:extLst>
              </a:tr>
              <a:tr h="379091">
                <a:tc>
                  <a:txBody>
                    <a:bodyPr/>
                    <a:lstStyle/>
                    <a:p>
                      <a:pPr algn="l" fontAlgn="base">
                        <a:lnSpc>
                          <a:spcPts val="1200"/>
                        </a:lnSpc>
                        <a:buNone/>
                      </a:pPr>
                      <a:r>
                        <a:rPr lang="en-US" sz="1600" b="1" i="0" u="none" strike="noStrike">
                          <a:solidFill>
                            <a:srgbClr val="000000"/>
                          </a:solidFill>
                          <a:effectLst/>
                          <a:latin typeface="Arial" panose="020B0604020202020204" pitchFamily="34" charset="0"/>
                        </a:rPr>
                        <a:t>6. </a:t>
                      </a:r>
                      <a:r>
                        <a:rPr lang="en-US" sz="1600" b="0" i="0">
                          <a:solidFill>
                            <a:srgbClr val="000000"/>
                          </a:solidFill>
                          <a:effectLst/>
                          <a:latin typeface="Arial" panose="020B0604020202020204" pitchFamily="34" charset="0"/>
                        </a:rPr>
                        <a:t>​</a:t>
                      </a:r>
                      <a:endParaRPr lang="en-US" sz="2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800" b="0" i="0" u="none" strike="noStrike">
                          <a:solidFill>
                            <a:srgbClr val="000000"/>
                          </a:solidFill>
                          <a:effectLst/>
                          <a:latin typeface="Arial" panose="020B0604020202020204" pitchFamily="34" charset="0"/>
                        </a:rPr>
                        <a:t>Topic #6: Quality Services </a:t>
                      </a:r>
                      <a:r>
                        <a:rPr lang="en-US" sz="1800" b="0" i="0">
                          <a:solidFill>
                            <a:srgbClr val="000000"/>
                          </a:solidFill>
                          <a:effectLst/>
                          <a:latin typeface="Arial" panose="020B0604020202020204" pitchFamily="34" charset="0"/>
                        </a:rPr>
                        <a:t>​</a:t>
                      </a:r>
                      <a:endParaRPr lang="en-US" sz="2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800" b="0" i="0" u="none" strike="noStrike">
                          <a:solidFill>
                            <a:srgbClr val="000000"/>
                          </a:solidFill>
                          <a:effectLst/>
                          <a:latin typeface="Arial" panose="020B0604020202020204" pitchFamily="34" charset="0"/>
                        </a:rPr>
                        <a:t>May 14, 2026</a:t>
                      </a:r>
                      <a:r>
                        <a:rPr lang="en-US" sz="1800" b="0" i="0">
                          <a:solidFill>
                            <a:srgbClr val="000000"/>
                          </a:solidFill>
                          <a:effectLst/>
                          <a:latin typeface="Arial" panose="020B0604020202020204" pitchFamily="34" charset="0"/>
                        </a:rPr>
                        <a:t>​</a:t>
                      </a:r>
                      <a:endParaRPr lang="en-US" sz="2400" b="0" i="0">
                        <a:solidFill>
                          <a:srgbClr val="000000"/>
                        </a:solidFill>
                        <a:effectLst/>
                      </a:endParaRPr>
                    </a:p>
                    <a:p>
                      <a:pPr algn="l" fontAlgn="base">
                        <a:lnSpc>
                          <a:spcPts val="1425"/>
                        </a:lnSpc>
                        <a:buNone/>
                      </a:pPr>
                      <a:r>
                        <a:rPr lang="en-US" sz="1800" b="0" i="0">
                          <a:solidFill>
                            <a:srgbClr val="000000"/>
                          </a:solidFill>
                          <a:effectLst/>
                          <a:latin typeface="Arial" panose="020B0604020202020204" pitchFamily="34" charset="0"/>
                        </a:rPr>
                        <a:t>​</a:t>
                      </a:r>
                      <a:endParaRPr lang="en-US" sz="2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auto">
                        <a:lnSpc>
                          <a:spcPts val="1200"/>
                        </a:lnSpc>
                        <a:buNone/>
                      </a:pPr>
                      <a:r>
                        <a:rPr lang="en-US" sz="1600" b="0" i="0" u="sng" strike="noStrike">
                          <a:solidFill>
                            <a:srgbClr val="0097A7"/>
                          </a:solidFill>
                          <a:effectLst/>
                          <a:latin typeface="Arial" panose="020B0604020202020204" pitchFamily="34" charset="0"/>
                          <a:hlinkClick r:id="rId5"/>
                        </a:rPr>
                        <a:t>https://csh-org.zoom.us/j/84928386222?pwd=h8Fww3w4ousoBxaUBv2PBa5AoxhWtG.1</a:t>
                      </a:r>
                      <a:r>
                        <a:rPr lang="en-US" sz="1600" b="0" i="0" u="none" strike="noStrike">
                          <a:solidFill>
                            <a:srgbClr val="000000"/>
                          </a:solidFill>
                          <a:effectLst/>
                          <a:latin typeface="Arial" panose="020B0604020202020204" pitchFamily="34" charset="0"/>
                        </a:rPr>
                        <a:t> </a:t>
                      </a:r>
                      <a:r>
                        <a:rPr lang="en-US" sz="1600" b="0" i="0">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01670818"/>
                  </a:ext>
                </a:extLst>
              </a:tr>
              <a:tr h="379091">
                <a:tc>
                  <a:txBody>
                    <a:bodyPr/>
                    <a:lstStyle/>
                    <a:p>
                      <a:pPr algn="l" fontAlgn="auto">
                        <a:lnSpc>
                          <a:spcPts val="1200"/>
                        </a:lnSpc>
                        <a:buNone/>
                      </a:pPr>
                      <a:r>
                        <a:rPr lang="en-US" sz="1600" b="0" i="0" u="none" strike="noStrike">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800" b="0" i="0" u="none" strike="noStrike">
                          <a:solidFill>
                            <a:srgbClr val="000000"/>
                          </a:solidFill>
                          <a:effectLst/>
                          <a:latin typeface="Arial" panose="020B0604020202020204" pitchFamily="34" charset="0"/>
                        </a:rPr>
                        <a:t>Office Hour Q&amp;A on Topic #6</a:t>
                      </a:r>
                      <a:r>
                        <a:rPr lang="en-US" sz="1800" b="0" i="0">
                          <a:solidFill>
                            <a:srgbClr val="000000"/>
                          </a:solidFill>
                          <a:effectLst/>
                          <a:latin typeface="Arial" panose="020B0604020202020204" pitchFamily="34" charset="0"/>
                        </a:rPr>
                        <a:t>​</a:t>
                      </a:r>
                      <a:endParaRPr lang="en-US" sz="2400" b="0" i="0">
                        <a:solidFill>
                          <a:srgbClr val="000000"/>
                        </a:solidFill>
                        <a:effectLst/>
                      </a:endParaRPr>
                    </a:p>
                    <a:p>
                      <a:pPr algn="l" fontAlgn="base">
                        <a:lnSpc>
                          <a:spcPts val="1425"/>
                        </a:lnSpc>
                        <a:buNone/>
                      </a:pPr>
                      <a:r>
                        <a:rPr lang="en-US" sz="1800" b="0" i="0">
                          <a:solidFill>
                            <a:srgbClr val="000000"/>
                          </a:solidFill>
                          <a:effectLst/>
                          <a:latin typeface="Arial" panose="020B0604020202020204" pitchFamily="34" charset="0"/>
                        </a:rPr>
                        <a:t>​</a:t>
                      </a:r>
                      <a:endParaRPr lang="en-US" sz="2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base">
                        <a:lnSpc>
                          <a:spcPts val="1425"/>
                        </a:lnSpc>
                        <a:buNone/>
                      </a:pPr>
                      <a:r>
                        <a:rPr lang="en-US" sz="1800" b="0" i="0" u="none" strike="noStrike">
                          <a:solidFill>
                            <a:srgbClr val="000000"/>
                          </a:solidFill>
                          <a:effectLst/>
                          <a:latin typeface="Arial" panose="020B0604020202020204" pitchFamily="34" charset="0"/>
                        </a:rPr>
                        <a:t>May 21, 2026</a:t>
                      </a:r>
                      <a:r>
                        <a:rPr lang="en-US" sz="1800" b="0" i="0">
                          <a:solidFill>
                            <a:srgbClr val="000000"/>
                          </a:solidFill>
                          <a:effectLst/>
                          <a:latin typeface="Arial" panose="020B0604020202020204" pitchFamily="34" charset="0"/>
                        </a:rPr>
                        <a:t>​</a:t>
                      </a:r>
                      <a:endParaRPr lang="en-US" sz="2400" b="0" i="0">
                        <a:solidFill>
                          <a:srgbClr val="000000"/>
                        </a:solidFill>
                        <a:effectLst/>
                      </a:endParaRP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tc>
                  <a:txBody>
                    <a:bodyPr/>
                    <a:lstStyle/>
                    <a:p>
                      <a:pPr algn="l" fontAlgn="auto">
                        <a:lnSpc>
                          <a:spcPts val="1200"/>
                        </a:lnSpc>
                        <a:buNone/>
                      </a:pPr>
                      <a:r>
                        <a:rPr lang="en-US" sz="1600" b="0" i="0" u="sng" strike="noStrike">
                          <a:solidFill>
                            <a:srgbClr val="0097A7"/>
                          </a:solidFill>
                          <a:effectLst/>
                          <a:latin typeface="Arial" panose="020B0604020202020204" pitchFamily="34" charset="0"/>
                          <a:hlinkClick r:id="rId6"/>
                        </a:rPr>
                        <a:t>https://csh-org.zoom.us/j/87401139749?pwd=b0txjUsbWOxbifa7wpAJNWRRnNIWKw.1</a:t>
                      </a:r>
                      <a:r>
                        <a:rPr lang="en-US" sz="1600" b="0" i="0" u="none" strike="noStrike">
                          <a:solidFill>
                            <a:srgbClr val="000000"/>
                          </a:solidFill>
                          <a:effectLst/>
                          <a:latin typeface="Arial" panose="020B0604020202020204" pitchFamily="34" charset="0"/>
                        </a:rPr>
                        <a:t> </a:t>
                      </a:r>
                      <a:r>
                        <a:rPr lang="en-US" sz="1600" b="0" i="0">
                          <a:solidFill>
                            <a:srgbClr val="000000"/>
                          </a:solidFill>
                          <a:effectLst/>
                          <a:latin typeface="Arial" panose="020B0604020202020204" pitchFamily="34" charset="0"/>
                        </a:rPr>
                        <a:t>​</a:t>
                      </a:r>
                    </a:p>
                  </a:txBody>
                  <a:tcPr marL="55719" marR="55719" marT="27860" marB="27860">
                    <a:lnL w="7938" cap="flat" cmpd="sng" algn="ctr">
                      <a:solidFill>
                        <a:srgbClr val="9E9E9E"/>
                      </a:solidFill>
                      <a:prstDash val="solid"/>
                      <a:round/>
                      <a:headEnd type="none" w="med" len="med"/>
                      <a:tailEnd type="none" w="med" len="med"/>
                    </a:lnL>
                    <a:lnR w="7938" cap="flat" cmpd="sng" algn="ctr">
                      <a:solidFill>
                        <a:srgbClr val="9E9E9E"/>
                      </a:solidFill>
                      <a:prstDash val="solid"/>
                      <a:round/>
                      <a:headEnd type="none" w="med" len="med"/>
                      <a:tailEnd type="none" w="med" len="med"/>
                    </a:lnR>
                    <a:lnT w="7938" cap="flat" cmpd="sng" algn="ctr">
                      <a:solidFill>
                        <a:srgbClr val="9E9E9E"/>
                      </a:solidFill>
                      <a:prstDash val="solid"/>
                      <a:round/>
                      <a:headEnd type="none" w="med" len="med"/>
                      <a:tailEnd type="none" w="med" len="med"/>
                    </a:lnT>
                    <a:lnB w="7938"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72676454"/>
                  </a:ext>
                </a:extLst>
              </a:tr>
            </a:tbl>
          </a:graphicData>
        </a:graphic>
      </p:graphicFrame>
      <p:sp>
        <p:nvSpPr>
          <p:cNvPr id="2" name="Star: 5 Points 1">
            <a:extLst>
              <a:ext uri="{FF2B5EF4-FFF2-40B4-BE49-F238E27FC236}">
                <a16:creationId xmlns:a16="http://schemas.microsoft.com/office/drawing/2014/main" id="{540EBB8C-532F-AB17-6DBA-5F55DFF2AA87}"/>
              </a:ext>
            </a:extLst>
          </p:cNvPr>
          <p:cNvSpPr/>
          <p:nvPr/>
        </p:nvSpPr>
        <p:spPr>
          <a:xfrm>
            <a:off x="990600" y="3112277"/>
            <a:ext cx="539516" cy="51011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15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603">
          <a:extLst>
            <a:ext uri="{FF2B5EF4-FFF2-40B4-BE49-F238E27FC236}">
              <a16:creationId xmlns:a16="http://schemas.microsoft.com/office/drawing/2014/main" id="{654D4234-FF14-C6DD-FD22-10D94D2D5199}"/>
            </a:ext>
          </a:extLst>
        </p:cNvPr>
        <p:cNvGrpSpPr/>
        <p:nvPr/>
      </p:nvGrpSpPr>
      <p:grpSpPr>
        <a:xfrm>
          <a:off x="0" y="0"/>
          <a:ext cx="0" cy="0"/>
          <a:chOff x="0" y="0"/>
          <a:chExt cx="0" cy="0"/>
        </a:xfrm>
      </p:grpSpPr>
      <p:sp>
        <p:nvSpPr>
          <p:cNvPr id="604" name="Google Shape;604;g1345027217e_1_24">
            <a:extLst>
              <a:ext uri="{FF2B5EF4-FFF2-40B4-BE49-F238E27FC236}">
                <a16:creationId xmlns:a16="http://schemas.microsoft.com/office/drawing/2014/main" id="{EBBDFA83-35A0-4BBC-0D79-A2C81DDA9D19}"/>
              </a:ext>
            </a:extLst>
          </p:cNvPr>
          <p:cNvSpPr/>
          <p:nvPr/>
        </p:nvSpPr>
        <p:spPr>
          <a:xfrm>
            <a:off x="9357438" y="2650075"/>
            <a:ext cx="1600800" cy="1600800"/>
          </a:xfrm>
          <a:prstGeom prst="ellipse">
            <a:avLst/>
          </a:prstGeom>
          <a:solidFill>
            <a:srgbClr val="797D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5" name="Google Shape;605;g1345027217e_1_24">
            <a:extLst>
              <a:ext uri="{FF2B5EF4-FFF2-40B4-BE49-F238E27FC236}">
                <a16:creationId xmlns:a16="http://schemas.microsoft.com/office/drawing/2014/main" id="{D5641A58-790A-711A-88D0-E5FFACC962AF}"/>
              </a:ext>
            </a:extLst>
          </p:cNvPr>
          <p:cNvSpPr/>
          <p:nvPr/>
        </p:nvSpPr>
        <p:spPr>
          <a:xfrm>
            <a:off x="6515275" y="2650000"/>
            <a:ext cx="1600800" cy="1600800"/>
          </a:xfrm>
          <a:prstGeom prst="ellipse">
            <a:avLst/>
          </a:prstGeom>
          <a:solidFill>
            <a:srgbClr val="005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6" name="Google Shape;606;g1345027217e_1_24">
            <a:extLst>
              <a:ext uri="{FF2B5EF4-FFF2-40B4-BE49-F238E27FC236}">
                <a16:creationId xmlns:a16="http://schemas.microsoft.com/office/drawing/2014/main" id="{6DD14316-207F-64A0-859C-709E2A179B34}"/>
              </a:ext>
            </a:extLst>
          </p:cNvPr>
          <p:cNvSpPr/>
          <p:nvPr/>
        </p:nvSpPr>
        <p:spPr>
          <a:xfrm>
            <a:off x="3806300" y="2650000"/>
            <a:ext cx="1600800" cy="1600800"/>
          </a:xfrm>
          <a:prstGeom prst="ellipse">
            <a:avLst/>
          </a:prstGeom>
          <a:solidFill>
            <a:srgbClr val="4749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7" name="Google Shape;607;g1345027217e_1_24">
            <a:extLst>
              <a:ext uri="{FF2B5EF4-FFF2-40B4-BE49-F238E27FC236}">
                <a16:creationId xmlns:a16="http://schemas.microsoft.com/office/drawing/2014/main" id="{EA0B6FF4-29D3-D61E-265B-22443A0A1569}"/>
              </a:ext>
            </a:extLst>
          </p:cNvPr>
          <p:cNvSpPr/>
          <p:nvPr/>
        </p:nvSpPr>
        <p:spPr>
          <a:xfrm>
            <a:off x="1097325" y="2650075"/>
            <a:ext cx="1600800" cy="1600800"/>
          </a:xfrm>
          <a:prstGeom prst="ellipse">
            <a:avLst/>
          </a:prstGeom>
          <a:solidFill>
            <a:srgbClr val="F897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4" name="Google Shape;614;g1345027217e_1_24">
            <a:extLst>
              <a:ext uri="{FF2B5EF4-FFF2-40B4-BE49-F238E27FC236}">
                <a16:creationId xmlns:a16="http://schemas.microsoft.com/office/drawing/2014/main" id="{52B9FF91-EAA3-5A71-D61E-899C6E8BA33F}"/>
              </a:ext>
            </a:extLst>
          </p:cNvPr>
          <p:cNvSpPr txBox="1"/>
          <p:nvPr/>
        </p:nvSpPr>
        <p:spPr>
          <a:xfrm>
            <a:off x="622944" y="4518350"/>
            <a:ext cx="2541600" cy="369300"/>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Executive Lead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5" name="Google Shape;615;g1345027217e_1_24">
            <a:extLst>
              <a:ext uri="{FF2B5EF4-FFF2-40B4-BE49-F238E27FC236}">
                <a16:creationId xmlns:a16="http://schemas.microsoft.com/office/drawing/2014/main" id="{63048CBB-B34D-E91C-1D3C-48C13BBCAD3B}"/>
              </a:ext>
            </a:extLst>
          </p:cNvPr>
          <p:cNvSpPr txBox="1"/>
          <p:nvPr/>
        </p:nvSpPr>
        <p:spPr>
          <a:xfrm>
            <a:off x="3343618" y="4518350"/>
            <a:ext cx="2662800" cy="369291"/>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Program Lead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6" name="Google Shape;616;g1345027217e_1_24">
            <a:extLst>
              <a:ext uri="{FF2B5EF4-FFF2-40B4-BE49-F238E27FC236}">
                <a16:creationId xmlns:a16="http://schemas.microsoft.com/office/drawing/2014/main" id="{D4CD688B-94BB-31E6-E94F-549ABF8662F6}"/>
              </a:ext>
            </a:extLst>
          </p:cNvPr>
          <p:cNvSpPr txBox="1"/>
          <p:nvPr/>
        </p:nvSpPr>
        <p:spPr>
          <a:xfrm>
            <a:off x="6044865" y="4518350"/>
            <a:ext cx="2541600" cy="369300"/>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Fiscal Lead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7" name="Google Shape;617;g1345027217e_1_24">
            <a:extLst>
              <a:ext uri="{FF2B5EF4-FFF2-40B4-BE49-F238E27FC236}">
                <a16:creationId xmlns:a16="http://schemas.microsoft.com/office/drawing/2014/main" id="{510094FC-E411-85E6-32BA-331A7131E2EA}"/>
              </a:ext>
            </a:extLst>
          </p:cNvPr>
          <p:cNvSpPr txBox="1"/>
          <p:nvPr/>
        </p:nvSpPr>
        <p:spPr>
          <a:xfrm>
            <a:off x="8906263" y="4518350"/>
            <a:ext cx="2662800" cy="369291"/>
          </a:xfrm>
          <a:prstGeom prst="rect">
            <a:avLst/>
          </a:prstGeom>
          <a:noFill/>
          <a:ln>
            <a:noFill/>
          </a:ln>
        </p:spPr>
        <p:txBody>
          <a:bodyPr spcFirstLastPara="1" wrap="square" lIns="0"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a:cs typeface="Arial"/>
                <a:sym typeface="Arial"/>
              </a:rPr>
              <a:t>Quality Lead</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18" name="Google Shape;618;g1345027217e_1_24" descr="Office worker female with solid fill">
            <a:extLst>
              <a:ext uri="{FF2B5EF4-FFF2-40B4-BE49-F238E27FC236}">
                <a16:creationId xmlns:a16="http://schemas.microsoft.com/office/drawing/2014/main" id="{54FB4A46-E7BB-6C80-5864-F9C663D8C4F0}"/>
              </a:ext>
            </a:extLst>
          </p:cNvPr>
          <p:cNvPicPr preferRelativeResize="0"/>
          <p:nvPr/>
        </p:nvPicPr>
        <p:blipFill>
          <a:blip>
            <a:extLst>
              <a:ext uri="{96DAC541-7B7A-43D3-8B79-37D633B846F1}">
                <asvg:svgBlip xmlns:asvg="http://schemas.microsoft.com/office/drawing/2016/SVG/main" r:embed="rId3"/>
              </a:ext>
            </a:extLst>
          </a:blip>
          <a:srcRect/>
          <a:stretch/>
        </p:blipFill>
        <p:spPr>
          <a:xfrm>
            <a:off x="1323687" y="2872584"/>
            <a:ext cx="1149349" cy="1149349"/>
          </a:xfrm>
          <a:prstGeom prst="rect">
            <a:avLst/>
          </a:prstGeom>
          <a:noFill/>
          <a:ln>
            <a:noFill/>
          </a:ln>
        </p:spPr>
      </p:pic>
      <p:pic>
        <p:nvPicPr>
          <p:cNvPr id="619" name="Google Shape;619;g1345027217e_1_24" descr="Users with solid fill">
            <a:extLst>
              <a:ext uri="{FF2B5EF4-FFF2-40B4-BE49-F238E27FC236}">
                <a16:creationId xmlns:a16="http://schemas.microsoft.com/office/drawing/2014/main" id="{94B43963-4D7F-11A3-B3F1-CBA53A13F18F}"/>
              </a:ext>
            </a:extLst>
          </p:cNvPr>
          <p:cNvPicPr preferRelativeResize="0"/>
          <p:nvPr/>
        </p:nvPicPr>
        <p:blipFill>
          <a:blip>
            <a:extLst>
              <a:ext uri="{96DAC541-7B7A-43D3-8B79-37D633B846F1}">
                <asvg:svgBlip xmlns:asvg="http://schemas.microsoft.com/office/drawing/2016/SVG/main" r:embed="rId4"/>
              </a:ext>
            </a:extLst>
          </a:blip>
          <a:srcRect/>
          <a:stretch/>
        </p:blipFill>
        <p:spPr>
          <a:xfrm>
            <a:off x="4037217" y="2869063"/>
            <a:ext cx="1152872" cy="1152872"/>
          </a:xfrm>
          <a:prstGeom prst="rect">
            <a:avLst/>
          </a:prstGeom>
          <a:noFill/>
          <a:ln>
            <a:noFill/>
          </a:ln>
        </p:spPr>
      </p:pic>
      <p:pic>
        <p:nvPicPr>
          <p:cNvPr id="620" name="Google Shape;620;g1345027217e_1_24" descr="Money with solid fill">
            <a:extLst>
              <a:ext uri="{FF2B5EF4-FFF2-40B4-BE49-F238E27FC236}">
                <a16:creationId xmlns:a16="http://schemas.microsoft.com/office/drawing/2014/main" id="{1E9262AD-E66A-1785-1DFA-4C221F697F31}"/>
              </a:ext>
            </a:extLst>
          </p:cNvPr>
          <p:cNvPicPr preferRelativeResize="0"/>
          <p:nvPr/>
        </p:nvPicPr>
        <p:blipFill>
          <a:blip>
            <a:extLst>
              <a:ext uri="{96DAC541-7B7A-43D3-8B79-37D633B846F1}">
                <asvg:svgBlip xmlns:asvg="http://schemas.microsoft.com/office/drawing/2016/SVG/main" r:embed="rId5"/>
              </a:ext>
            </a:extLst>
          </a:blip>
          <a:srcRect/>
          <a:stretch/>
        </p:blipFill>
        <p:spPr>
          <a:xfrm>
            <a:off x="6744222" y="2869063"/>
            <a:ext cx="1152869" cy="1152869"/>
          </a:xfrm>
          <a:prstGeom prst="rect">
            <a:avLst/>
          </a:prstGeom>
          <a:noFill/>
          <a:ln>
            <a:noFill/>
          </a:ln>
        </p:spPr>
      </p:pic>
      <p:pic>
        <p:nvPicPr>
          <p:cNvPr id="621" name="Google Shape;621;g1345027217e_1_24" descr="Clipboard Badge with solid fill">
            <a:extLst>
              <a:ext uri="{FF2B5EF4-FFF2-40B4-BE49-F238E27FC236}">
                <a16:creationId xmlns:a16="http://schemas.microsoft.com/office/drawing/2014/main" id="{6D304BF7-21A3-140E-07D6-A089EB0E212A}"/>
              </a:ext>
            </a:extLst>
          </p:cNvPr>
          <p:cNvPicPr preferRelativeResize="0"/>
          <p:nvPr/>
        </p:nvPicPr>
        <p:blipFill>
          <a:blip>
            <a:extLst>
              <a:ext uri="{96DAC541-7B7A-43D3-8B79-37D633B846F1}">
                <asvg:svgBlip xmlns:asvg="http://schemas.microsoft.com/office/drawing/2016/SVG/main" r:embed="rId6"/>
              </a:ext>
            </a:extLst>
          </a:blip>
          <a:srcRect/>
          <a:stretch/>
        </p:blipFill>
        <p:spPr>
          <a:xfrm>
            <a:off x="9583802" y="2869063"/>
            <a:ext cx="1152869" cy="1152869"/>
          </a:xfrm>
          <a:prstGeom prst="rect">
            <a:avLst/>
          </a:prstGeom>
          <a:noFill/>
          <a:ln>
            <a:noFill/>
          </a:ln>
        </p:spPr>
      </p:pic>
      <p:pic>
        <p:nvPicPr>
          <p:cNvPr id="622" name="Google Shape;622;g1345027217e_1_24">
            <a:extLst>
              <a:ext uri="{FF2B5EF4-FFF2-40B4-BE49-F238E27FC236}">
                <a16:creationId xmlns:a16="http://schemas.microsoft.com/office/drawing/2014/main" id="{E21C8C4C-971D-EA15-50FE-B3E9D86FE08E}"/>
              </a:ext>
            </a:extLst>
          </p:cNvPr>
          <p:cNvPicPr preferRelativeResize="0"/>
          <p:nvPr/>
        </p:nvPicPr>
        <p:blipFill rotWithShape="1">
          <a:blip r:embed="rId7">
            <a:alphaModFix/>
          </a:blip>
          <a:srcRect l="17674" t="34120" r="17680" b="34310"/>
          <a:stretch/>
        </p:blipFill>
        <p:spPr>
          <a:xfrm>
            <a:off x="990600" y="5988724"/>
            <a:ext cx="1071503" cy="523197"/>
          </a:xfrm>
          <a:prstGeom prst="rect">
            <a:avLst/>
          </a:prstGeom>
          <a:noFill/>
          <a:ln>
            <a:noFill/>
          </a:ln>
        </p:spPr>
      </p:pic>
      <p:sp>
        <p:nvSpPr>
          <p:cNvPr id="623" name="Google Shape;623;g1345027217e_1_24">
            <a:extLst>
              <a:ext uri="{FF2B5EF4-FFF2-40B4-BE49-F238E27FC236}">
                <a16:creationId xmlns:a16="http://schemas.microsoft.com/office/drawing/2014/main" id="{DA0C066C-88CC-965A-42A2-DB9C92B5F84D}"/>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
        <p:nvSpPr>
          <p:cNvPr id="2" name="Google Shape;630;g1352e3c3f49_1_0">
            <a:extLst>
              <a:ext uri="{FF2B5EF4-FFF2-40B4-BE49-F238E27FC236}">
                <a16:creationId xmlns:a16="http://schemas.microsoft.com/office/drawing/2014/main" id="{D25C1C70-5D2D-B16D-CCAA-4BF8EFC15C5E}"/>
              </a:ext>
            </a:extLst>
          </p:cNvPr>
          <p:cNvSpPr txBox="1">
            <a:spLocks noGrp="1"/>
          </p:cNvSpPr>
          <p:nvPr>
            <p:ph type="title"/>
          </p:nvPr>
        </p:nvSpPr>
        <p:spPr>
          <a:xfrm>
            <a:off x="415925" y="840272"/>
            <a:ext cx="11360700" cy="7635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chemeClr val="dk1"/>
              </a:buClr>
              <a:buSzPts val="7667"/>
              <a:buFont typeface="Arial"/>
              <a:buNone/>
            </a:pPr>
            <a:r>
              <a:rPr lang="en-US" sz="4400" b="0" i="0" u="none" strike="noStrike" cap="none">
                <a:solidFill>
                  <a:schemeClr val="dk1"/>
                </a:solidFill>
                <a:latin typeface="Arial Black"/>
                <a:ea typeface="Arial Black"/>
                <a:cs typeface="Arial Black"/>
                <a:sym typeface="Arial Black"/>
              </a:rPr>
              <a:t>Your Team Includes</a:t>
            </a:r>
            <a:endParaRPr sz="4400" b="0"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1484146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0DCFC2A3-9710-9AEC-D57F-683AB4A2AD18}"/>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34A4A2F8-BF28-1AD7-BFD2-B698D8A18A99}"/>
              </a:ext>
            </a:extLst>
          </p:cNvPr>
          <p:cNvSpPr txBox="1">
            <a:spLocks noGrp="1"/>
          </p:cNvSpPr>
          <p:nvPr>
            <p:ph type="title"/>
          </p:nvPr>
        </p:nvSpPr>
        <p:spPr>
          <a:xfrm>
            <a:off x="490100" y="1452483"/>
            <a:ext cx="5393700" cy="19764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Plan for Today: </a:t>
            </a:r>
            <a:endParaRPr sz="4400">
              <a:latin typeface="Arial Black"/>
              <a:ea typeface="Arial Black"/>
              <a:cs typeface="Arial Black"/>
              <a:sym typeface="Arial Black"/>
            </a:endParaRPr>
          </a:p>
        </p:txBody>
      </p:sp>
      <p:sp>
        <p:nvSpPr>
          <p:cNvPr id="639" name="Google Shape;639;g12f261aa162_0_337">
            <a:extLst>
              <a:ext uri="{FF2B5EF4-FFF2-40B4-BE49-F238E27FC236}">
                <a16:creationId xmlns:a16="http://schemas.microsoft.com/office/drawing/2014/main" id="{6205E115-C7F6-8DB4-F7DB-B2C4E0C1FFCE}"/>
              </a:ext>
            </a:extLst>
          </p:cNvPr>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p>
            <a:pPr marL="285750" indent="-285750">
              <a:spcAft>
                <a:spcPts val="1600"/>
              </a:spcAft>
            </a:pPr>
            <a:r>
              <a:rPr lang="en-US" sz="2000">
                <a:solidFill>
                  <a:schemeClr val="tx1"/>
                </a:solidFill>
                <a:latin typeface="Arial"/>
                <a:ea typeface="Arial"/>
                <a:cs typeface="Arial"/>
                <a:sym typeface="Arial"/>
              </a:rPr>
              <a:t>Understand the difference between Quality and Compliance</a:t>
            </a:r>
          </a:p>
          <a:p>
            <a:pPr marL="285750" indent="-285750">
              <a:spcAft>
                <a:spcPts val="1600"/>
              </a:spcAft>
            </a:pPr>
            <a:r>
              <a:rPr lang="en-US" sz="2000">
                <a:solidFill>
                  <a:schemeClr val="tx1"/>
                </a:solidFill>
                <a:latin typeface="Arial"/>
                <a:ea typeface="Arial"/>
                <a:cs typeface="Arial"/>
                <a:sym typeface="Arial"/>
              </a:rPr>
              <a:t>Understand the elements of effective quality improvement planning and continuous quality improvement</a:t>
            </a:r>
          </a:p>
          <a:p>
            <a:pPr marL="285750" indent="-285750">
              <a:spcAft>
                <a:spcPts val="1600"/>
              </a:spcAft>
            </a:pPr>
            <a:r>
              <a:rPr lang="en-US" sz="2000">
                <a:solidFill>
                  <a:schemeClr val="tx1"/>
                </a:solidFill>
                <a:latin typeface="Arial"/>
                <a:ea typeface="Arial"/>
                <a:cs typeface="Arial"/>
                <a:sym typeface="Arial"/>
              </a:rPr>
              <a:t>Review quality and monitoring requirements for the Kentucky 1915(</a:t>
            </a:r>
            <a:r>
              <a:rPr lang="en-US" sz="2000" err="1">
                <a:solidFill>
                  <a:schemeClr val="tx1"/>
                </a:solidFill>
                <a:latin typeface="Arial"/>
                <a:ea typeface="Arial"/>
                <a:cs typeface="Arial"/>
                <a:sym typeface="Arial"/>
              </a:rPr>
              <a:t>i</a:t>
            </a:r>
            <a:r>
              <a:rPr lang="en-US" sz="2000">
                <a:solidFill>
                  <a:schemeClr val="tx1"/>
                </a:solidFill>
                <a:latin typeface="Arial"/>
                <a:ea typeface="Arial"/>
                <a:cs typeface="Arial"/>
                <a:sym typeface="Arial"/>
              </a:rPr>
              <a:t>) RISE program</a:t>
            </a:r>
          </a:p>
          <a:p>
            <a:pPr marL="285750" indent="-285750">
              <a:spcAft>
                <a:spcPts val="1600"/>
              </a:spcAft>
            </a:pPr>
            <a:r>
              <a:rPr lang="en-US" sz="2000">
                <a:solidFill>
                  <a:schemeClr val="tx1"/>
                </a:solidFill>
                <a:latin typeface="Arial"/>
                <a:ea typeface="Arial"/>
                <a:cs typeface="Arial"/>
                <a:sym typeface="Arial"/>
              </a:rPr>
              <a:t>Review considerations for monitoring, compliance, and quality improvement planning </a:t>
            </a:r>
          </a:p>
        </p:txBody>
      </p:sp>
      <p:sp>
        <p:nvSpPr>
          <p:cNvPr id="640" name="Google Shape;640;g12f261aa162_0_337">
            <a:extLst>
              <a:ext uri="{FF2B5EF4-FFF2-40B4-BE49-F238E27FC236}">
                <a16:creationId xmlns:a16="http://schemas.microsoft.com/office/drawing/2014/main" id="{2C9F8F23-15AD-6687-9F3E-EA3F3AFF5254}"/>
              </a:ext>
            </a:extLst>
          </p:cNvPr>
          <p:cNvSpPr txBox="1">
            <a:spLocks noGrp="1"/>
          </p:cNvSpPr>
          <p:nvPr>
            <p:ph type="subTitle" idx="1"/>
          </p:nvPr>
        </p:nvSpPr>
        <p:spPr>
          <a:xfrm>
            <a:off x="299747" y="3303875"/>
            <a:ext cx="5393700" cy="671784"/>
          </a:xfrm>
          <a:prstGeom prst="rect">
            <a:avLst/>
          </a:prstGeom>
          <a:noFill/>
          <a:ln>
            <a:noFill/>
          </a:ln>
        </p:spPr>
        <p:txBody>
          <a:bodyPr spcFirstLastPara="1" wrap="square" lIns="121900" tIns="121900" rIns="121900" bIns="121900" anchor="t" anchorCtr="0">
            <a:normAutofit/>
          </a:bodyPr>
          <a:lstStyle/>
          <a:p>
            <a:pPr marL="0" lvl="0" indent="0" algn="ctr" rtl="0">
              <a:lnSpc>
                <a:spcPct val="100000"/>
              </a:lnSpc>
              <a:spcBef>
                <a:spcPts val="0"/>
              </a:spcBef>
              <a:spcAft>
                <a:spcPts val="0"/>
              </a:spcAft>
              <a:buSzPts val="2800"/>
              <a:buNone/>
            </a:pPr>
            <a:r>
              <a:rPr lang="en-US" sz="2300" b="1">
                <a:latin typeface="Arial"/>
                <a:ea typeface="Arial"/>
                <a:cs typeface="Arial"/>
                <a:sym typeface="Arial"/>
              </a:rPr>
              <a:t>Session 6</a:t>
            </a:r>
            <a:endParaRPr sz="2300" b="1">
              <a:latin typeface="Arial"/>
              <a:ea typeface="Arial"/>
              <a:cs typeface="Arial"/>
              <a:sym typeface="Arial"/>
            </a:endParaRPr>
          </a:p>
        </p:txBody>
      </p:sp>
      <p:pic>
        <p:nvPicPr>
          <p:cNvPr id="641" name="Google Shape;641;g12f261aa162_0_337">
            <a:extLst>
              <a:ext uri="{FF2B5EF4-FFF2-40B4-BE49-F238E27FC236}">
                <a16:creationId xmlns:a16="http://schemas.microsoft.com/office/drawing/2014/main" id="{7B014500-67D1-2066-1398-3C8AA588CF96}"/>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A50D67B2-F715-AB65-E067-CCAA6464B7FC}"/>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1849164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a:extLst>
            <a:ext uri="{FF2B5EF4-FFF2-40B4-BE49-F238E27FC236}">
              <a16:creationId xmlns:a16="http://schemas.microsoft.com/office/drawing/2014/main" id="{87954DDF-9993-3532-30FB-79EAE7DA1ADB}"/>
            </a:ext>
          </a:extLst>
        </p:cNvPr>
        <p:cNvGrpSpPr/>
        <p:nvPr/>
      </p:nvGrpSpPr>
      <p:grpSpPr>
        <a:xfrm>
          <a:off x="0" y="0"/>
          <a:ext cx="0" cy="0"/>
          <a:chOff x="0" y="0"/>
          <a:chExt cx="0" cy="0"/>
        </a:xfrm>
      </p:grpSpPr>
      <p:sp>
        <p:nvSpPr>
          <p:cNvPr id="638" name="Google Shape;638;g12f261aa162_0_337">
            <a:extLst>
              <a:ext uri="{FF2B5EF4-FFF2-40B4-BE49-F238E27FC236}">
                <a16:creationId xmlns:a16="http://schemas.microsoft.com/office/drawing/2014/main" id="{450125BB-E1F7-D345-9317-C07DC135D636}"/>
              </a:ext>
            </a:extLst>
          </p:cNvPr>
          <p:cNvSpPr txBox="1">
            <a:spLocks noGrp="1"/>
          </p:cNvSpPr>
          <p:nvPr>
            <p:ph type="title"/>
          </p:nvPr>
        </p:nvSpPr>
        <p:spPr>
          <a:xfrm>
            <a:off x="490100" y="1920602"/>
            <a:ext cx="5393700" cy="1976400"/>
          </a:xfrm>
          <a:prstGeom prst="rect">
            <a:avLst/>
          </a:prstGeom>
          <a:noFill/>
          <a:ln>
            <a:noFill/>
          </a:ln>
        </p:spPr>
        <p:txBody>
          <a:bodyPr spcFirstLastPara="1" wrap="square" lIns="121900" tIns="121900" rIns="121900" bIns="121900" anchor="b" anchorCtr="0">
            <a:normAutofit/>
          </a:bodyPr>
          <a:lstStyle/>
          <a:p>
            <a:pPr marL="0" lvl="0" indent="0" algn="ctr" rtl="0">
              <a:lnSpc>
                <a:spcPct val="100000"/>
              </a:lnSpc>
              <a:spcBef>
                <a:spcPts val="0"/>
              </a:spcBef>
              <a:spcAft>
                <a:spcPts val="0"/>
              </a:spcAft>
              <a:buSzPts val="5600"/>
              <a:buNone/>
            </a:pPr>
            <a:r>
              <a:rPr lang="en-US" sz="4400">
                <a:latin typeface="Arial Black"/>
                <a:ea typeface="Arial Black"/>
                <a:cs typeface="Arial Black"/>
                <a:sym typeface="Arial Black"/>
              </a:rPr>
              <a:t>Shared Documents</a:t>
            </a:r>
            <a:endParaRPr sz="4400">
              <a:latin typeface="Arial Black"/>
              <a:ea typeface="Arial Black"/>
              <a:cs typeface="Arial Black"/>
              <a:sym typeface="Arial Black"/>
            </a:endParaRPr>
          </a:p>
        </p:txBody>
      </p:sp>
      <p:sp>
        <p:nvSpPr>
          <p:cNvPr id="639" name="Google Shape;639;g12f261aa162_0_337">
            <a:extLst>
              <a:ext uri="{FF2B5EF4-FFF2-40B4-BE49-F238E27FC236}">
                <a16:creationId xmlns:a16="http://schemas.microsoft.com/office/drawing/2014/main" id="{E11AC9B0-CEB8-9748-7DEF-689A67DE7FC6}"/>
              </a:ext>
            </a:extLst>
          </p:cNvPr>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p>
            <a:pPr fontAlgn="base"/>
            <a:r>
              <a:rPr lang="en-US" sz="2000" b="1">
                <a:latin typeface="Arial"/>
                <a:cs typeface="Arial"/>
              </a:rPr>
              <a:t>Session #1: </a:t>
            </a:r>
            <a:r>
              <a:rPr lang="en-US" sz="2000">
                <a:latin typeface="Arial"/>
                <a:cs typeface="Arial"/>
              </a:rPr>
              <a:t>Work Plan </a:t>
            </a:r>
          </a:p>
          <a:p>
            <a:pPr fontAlgn="base"/>
            <a:r>
              <a:rPr lang="en-US" sz="2000" b="1">
                <a:latin typeface="Arial"/>
                <a:cs typeface="Arial"/>
              </a:rPr>
              <a:t>Session #2:</a:t>
            </a:r>
            <a:r>
              <a:rPr lang="en-US" sz="2000">
                <a:latin typeface="Arial"/>
                <a:cs typeface="Arial"/>
              </a:rPr>
              <a:t> Participant Enrollment Tools </a:t>
            </a:r>
          </a:p>
          <a:p>
            <a:pPr fontAlgn="base"/>
            <a:r>
              <a:rPr lang="en-US" sz="2000" b="1">
                <a:latin typeface="Arial"/>
                <a:cs typeface="Arial"/>
              </a:rPr>
              <a:t>Session #3: </a:t>
            </a:r>
            <a:r>
              <a:rPr lang="en-US" sz="2000">
                <a:latin typeface="Arial"/>
                <a:cs typeface="Arial"/>
              </a:rPr>
              <a:t>CSH Services Budget Tool </a:t>
            </a:r>
          </a:p>
          <a:p>
            <a:pPr fontAlgn="base"/>
            <a:r>
              <a:rPr lang="en-US" sz="2000" b="1">
                <a:latin typeface="Arial"/>
                <a:cs typeface="Arial"/>
              </a:rPr>
              <a:t>Session #4:</a:t>
            </a:r>
            <a:r>
              <a:rPr lang="en-US" sz="2000">
                <a:latin typeface="Arial"/>
                <a:cs typeface="Arial"/>
              </a:rPr>
              <a:t> Policies and Procedures Template</a:t>
            </a:r>
          </a:p>
          <a:p>
            <a:pPr fontAlgn="base"/>
            <a:r>
              <a:rPr lang="en-US" sz="2000" b="1">
                <a:latin typeface="Arial"/>
                <a:cs typeface="Arial"/>
              </a:rPr>
              <a:t> Session #5: </a:t>
            </a:r>
            <a:r>
              <a:rPr lang="en-US" sz="2000">
                <a:latin typeface="Arial"/>
                <a:cs typeface="Arial"/>
              </a:rPr>
              <a:t>Documentation and Billing Guidance </a:t>
            </a:r>
          </a:p>
          <a:p>
            <a:pPr fontAlgn="base"/>
            <a:r>
              <a:rPr lang="en-US" sz="2000" b="1">
                <a:solidFill>
                  <a:srgbClr val="E69138"/>
                </a:solidFill>
                <a:latin typeface="Arial"/>
                <a:cs typeface="Arial"/>
              </a:rPr>
              <a:t>Session #6:</a:t>
            </a:r>
            <a:r>
              <a:rPr lang="en-US" sz="2000">
                <a:solidFill>
                  <a:srgbClr val="E69138"/>
                </a:solidFill>
                <a:latin typeface="Arial"/>
                <a:cs typeface="Arial"/>
              </a:rPr>
              <a:t> Ensuring Quality Services Resource</a:t>
            </a:r>
          </a:p>
        </p:txBody>
      </p:sp>
      <p:pic>
        <p:nvPicPr>
          <p:cNvPr id="641" name="Google Shape;641;g12f261aa162_0_337">
            <a:extLst>
              <a:ext uri="{FF2B5EF4-FFF2-40B4-BE49-F238E27FC236}">
                <a16:creationId xmlns:a16="http://schemas.microsoft.com/office/drawing/2014/main" id="{F3C00D75-FDC2-502D-C1A9-2169439CB385}"/>
              </a:ext>
            </a:extLst>
          </p:cNvPr>
          <p:cNvPicPr preferRelativeResize="0"/>
          <p:nvPr/>
        </p:nvPicPr>
        <p:blipFill rotWithShape="1">
          <a:blip r:embed="rId4">
            <a:alphaModFix/>
          </a:blip>
          <a:srcRect l="17674" t="34120" r="17680" b="34310"/>
          <a:stretch/>
        </p:blipFill>
        <p:spPr>
          <a:xfrm>
            <a:off x="990600" y="5988724"/>
            <a:ext cx="1071503" cy="523197"/>
          </a:xfrm>
          <a:prstGeom prst="rect">
            <a:avLst/>
          </a:prstGeom>
          <a:noFill/>
          <a:ln>
            <a:noFill/>
          </a:ln>
        </p:spPr>
      </p:pic>
      <p:sp>
        <p:nvSpPr>
          <p:cNvPr id="642" name="Google Shape;642;g12f261aa162_0_337">
            <a:extLst>
              <a:ext uri="{FF2B5EF4-FFF2-40B4-BE49-F238E27FC236}">
                <a16:creationId xmlns:a16="http://schemas.microsoft.com/office/drawing/2014/main" id="{DE57882D-BE6E-54B2-8921-722249DCAFCA}"/>
              </a:ext>
            </a:extLst>
          </p:cNvPr>
          <p:cNvSpPr txBox="1"/>
          <p:nvPr/>
        </p:nvSpPr>
        <p:spPr>
          <a:xfrm>
            <a:off x="9958800" y="6041363"/>
            <a:ext cx="1318800" cy="523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a:ln>
                  <a:noFill/>
                </a:ln>
                <a:solidFill>
                  <a:srgbClr val="FF9900"/>
                </a:solidFill>
                <a:effectLst/>
                <a:uLnTx/>
                <a:uFillTx/>
                <a:latin typeface="Arial"/>
                <a:ea typeface="Arial"/>
                <a:cs typeface="Arial"/>
                <a:sym typeface="Arial"/>
              </a:rPr>
              <a:t>csh.org</a:t>
            </a:r>
            <a:endParaRPr kumimoji="0" sz="2200" b="1" i="0" u="none" strike="noStrike" kern="0" cap="none" spc="0" normalizeH="0" baseline="0" noProof="0">
              <a:ln>
                <a:noFill/>
              </a:ln>
              <a:solidFill>
                <a:srgbClr val="FF9900"/>
              </a:solidFill>
              <a:effectLst/>
              <a:uLnTx/>
              <a:uFillTx/>
              <a:latin typeface="Arial"/>
              <a:ea typeface="Arial"/>
              <a:cs typeface="Arial"/>
              <a:sym typeface="Arial"/>
            </a:endParaRPr>
          </a:p>
        </p:txBody>
      </p:sp>
    </p:spTree>
    <p:extLst>
      <p:ext uri="{BB962C8B-B14F-4D97-AF65-F5344CB8AC3E}">
        <p14:creationId xmlns:p14="http://schemas.microsoft.com/office/powerpoint/2010/main" val="365507531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59f8c0-3bcf-4725-b99c-b340a2225f79">
      <Terms xmlns="http://schemas.microsoft.com/office/infopath/2007/PartnerControls"/>
    </lcf76f155ced4ddcb4097134ff3c332f>
    <TaxCatchAll xmlns="698c33cc-7501-42af-8cc1-a44d33b218f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070CB426AA354A865C5ECACE4855F9" ma:contentTypeVersion="14" ma:contentTypeDescription="Create a new document." ma:contentTypeScope="" ma:versionID="e728ee5ce4d8b653c1004fb3e0d2b8a0">
  <xsd:schema xmlns:xsd="http://www.w3.org/2001/XMLSchema" xmlns:xs="http://www.w3.org/2001/XMLSchema" xmlns:p="http://schemas.microsoft.com/office/2006/metadata/properties" xmlns:ns2="0759f8c0-3bcf-4725-b99c-b340a2225f79" xmlns:ns3="698c33cc-7501-42af-8cc1-a44d33b218fb" targetNamespace="http://schemas.microsoft.com/office/2006/metadata/properties" ma:root="true" ma:fieldsID="419fa850e8b360dd833f2de2576b7224" ns2:_="" ns3:_="">
    <xsd:import namespace="0759f8c0-3bcf-4725-b99c-b340a2225f79"/>
    <xsd:import namespace="698c33cc-7501-42af-8cc1-a44d33b218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9f8c0-3bcf-4725-b99c-b340a2225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47ce960-2eed-402e-805c-21ba1457341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8c33cc-7501-42af-8cc1-a44d33b218f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efa1f3b-7a05-44c7-b52c-96f5b4fdb78d}" ma:internalName="TaxCatchAll" ma:showField="CatchAllData" ma:web="698c33cc-7501-42af-8cc1-a44d33b218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05CDEC-7C36-4DAE-8D49-84AC80636164}">
  <ds:schemaRefs>
    <ds:schemaRef ds:uri="http://purl.org/dc/elements/1.1/"/>
    <ds:schemaRef ds:uri="http://schemas.openxmlformats.org/package/2006/metadata/core-properties"/>
    <ds:schemaRef ds:uri="0759f8c0-3bcf-4725-b99c-b340a2225f79"/>
    <ds:schemaRef ds:uri="http://schemas.microsoft.com/office/2006/documentManagement/types"/>
    <ds:schemaRef ds:uri="http://purl.org/dc/terms/"/>
    <ds:schemaRef ds:uri="698c33cc-7501-42af-8cc1-a44d33b218fb"/>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D1F9CC4-B3CB-4D16-AD9A-02B45FB08680}">
  <ds:schemaRefs>
    <ds:schemaRef ds:uri="0759f8c0-3bcf-4725-b99c-b340a2225f79"/>
    <ds:schemaRef ds:uri="698c33cc-7501-42af-8cc1-a44d33b218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9C49FC-87E6-4427-B028-ED3938024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Session </Template>
  <TotalTime>0</TotalTime>
  <Words>5807</Words>
  <Application>Microsoft Office PowerPoint</Application>
  <PresentationFormat>Widescreen</PresentationFormat>
  <Paragraphs>546</Paragraphs>
  <Slides>42</Slides>
  <Notes>40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Simple Light</vt:lpstr>
      <vt:lpstr>PowerPoint Presentation</vt:lpstr>
      <vt:lpstr>Your Training Team</vt:lpstr>
      <vt:lpstr>Quick recap from our last session</vt:lpstr>
      <vt:lpstr>Since our last session, we hope you have had time to: </vt:lpstr>
      <vt:lpstr>Training Cycle</vt:lpstr>
      <vt:lpstr>Medicaid Academy Schedule</vt:lpstr>
      <vt:lpstr>Your Team Includes</vt:lpstr>
      <vt:lpstr>Plan for Today: </vt:lpstr>
      <vt:lpstr>Shared Documents</vt:lpstr>
      <vt:lpstr>Quality and Compliance Activities</vt:lpstr>
      <vt:lpstr>What is Compliance? </vt:lpstr>
      <vt:lpstr>What is Quality Improvement? </vt:lpstr>
      <vt:lpstr>Why is Quality Improvement Important?</vt:lpstr>
      <vt:lpstr>Taking a Quality Improvement Approach</vt:lpstr>
      <vt:lpstr>Model Framework for Quality Improvement</vt:lpstr>
      <vt:lpstr>Quality Practices Result in Positive Outcomes</vt:lpstr>
      <vt:lpstr>Quality Practices Vary by Funder</vt:lpstr>
      <vt:lpstr>Growing Your Quality Improvement Program</vt:lpstr>
      <vt:lpstr>Common Quality Improvement Plan Elements</vt:lpstr>
      <vt:lpstr>Staffing and Supervision Considerations</vt:lpstr>
      <vt:lpstr>Gathering and Incorporating Stakeholder Input</vt:lpstr>
      <vt:lpstr>PowerPoint Presentation</vt:lpstr>
      <vt:lpstr>What Do You Do With All the Inputs?</vt:lpstr>
      <vt:lpstr>Quality Improvement Strategies</vt:lpstr>
      <vt:lpstr>Remember the Importance of Internal Monitoring</vt:lpstr>
      <vt:lpstr>Closing the Quality Planning Loop</vt:lpstr>
      <vt:lpstr>Reminder: quality and compliance don’t end when you receive the contract! </vt:lpstr>
      <vt:lpstr>PowerPoint Presentation</vt:lpstr>
      <vt:lpstr>1915(i) RISE Provider Policy and Procedures Legislation </vt:lpstr>
      <vt:lpstr>Kentucky 1915(i) RISE Policy and Procedures Submission Details</vt:lpstr>
      <vt:lpstr>More Details on the Required Quality Improvement Plan</vt:lpstr>
      <vt:lpstr>Kentucky Medicaid Quality Requirements</vt:lpstr>
      <vt:lpstr>Continuum of Quality Improvement Standards and Measures</vt:lpstr>
      <vt:lpstr>Interconnected Quality Measures</vt:lpstr>
      <vt:lpstr>PowerPoint Presentation</vt:lpstr>
      <vt:lpstr>PowerPoint Presentation</vt:lpstr>
      <vt:lpstr>Simple Outcome Measurement Plan</vt:lpstr>
      <vt:lpstr>Outcome Measurement Plan</vt:lpstr>
      <vt:lpstr>Outcome Measurement Plan</vt:lpstr>
      <vt:lpstr>Key Takeaways from Today</vt:lpstr>
      <vt:lpstr>Up Next: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Abiola Animashaun-Amutah</dc:creator>
  <cp:lastModifiedBy>Abiola Animashaun-Amutah</cp:lastModifiedBy>
  <cp:revision>2</cp:revision>
  <dcterms:created xsi:type="dcterms:W3CDTF">2026-05-06T18:16:25Z</dcterms:created>
  <dcterms:modified xsi:type="dcterms:W3CDTF">2026-05-14T14:10:28Z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0x01010029070CB426AA354A865C5ECACE4855F9</vt:lpwstr>
  </property>
  <property fmtid="{D5CDD505-2E9C-101B-9397-08002B2CF9AE}" pid="3" name="MediaServiceImageTags">
    <vt:lpwstr/>
  </property>
</Properties>
</file>