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omments/modernComment_13D_C6504FF3.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4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7A_2C053F7F.xml" ContentType="application/vnd.ms-powerpoint.comments+xml"/>
  <Override PartName="/ppt/notesSlides/notesSlide14.xml" ContentType="application/vnd.openxmlformats-officedocument.presentationml.notesSlide+xml"/>
  <Override PartName="/ppt/comments/modernComment_2A9_110E3CC1.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79_9DC77136.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48_5FBE1DA2.xml" ContentType="application/vnd.ms-powerpoint.comments+xml"/>
  <Override PartName="/ppt/notesSlides/notesSlide29.xml" ContentType="application/vnd.openxmlformats-officedocument.presentationml.notesSlide+xml"/>
  <Override PartName="/ppt/comments/modernComment_273_D7C4BD8B.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2A5_E280FBFD.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2B9_8CF4EFCD.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2BB_915CCB46.xml" ContentType="application/vnd.ms-powerpoint.comments+xml"/>
  <Override PartName="/ppt/notesSlides/notesSlide40.xml" ContentType="application/vnd.openxmlformats-officedocument.presentationml.notesSlide+xml"/>
  <Override PartName="/ppt/comments/modernComment_2BC_3C93C2B8.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2BF_62E14CBC.xml" ContentType="application/vnd.ms-powerpoint.comments+xml"/>
  <Override PartName="/ppt/notesSlides/notesSlide43.xml" ContentType="application/vnd.openxmlformats-officedocument.presentationml.notesSlide+xml"/>
  <Override PartName="/ppt/comments/modernComment_2C0_E606B78E.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2AF_C6EE4760.xml" ContentType="application/vnd.ms-powerpoint.comments+xml"/>
  <Override PartName="/ppt/notesSlides/notesSlide49.xml" ContentType="application/vnd.openxmlformats-officedocument.presentationml.notesSlide+xml"/>
  <Override PartName="/ppt/comments/modernComment_17C_50B08967.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7" r:id="rId5"/>
  </p:sldMasterIdLst>
  <p:notesMasterIdLst>
    <p:notesMasterId r:id="rId65"/>
  </p:notesMasterIdLst>
  <p:sldIdLst>
    <p:sldId id="256" r:id="rId6"/>
    <p:sldId id="672" r:id="rId7"/>
    <p:sldId id="671" r:id="rId8"/>
    <p:sldId id="690" r:id="rId9"/>
    <p:sldId id="315" r:id="rId10"/>
    <p:sldId id="316" r:id="rId11"/>
    <p:sldId id="674" r:id="rId12"/>
    <p:sldId id="317" r:id="rId13"/>
    <p:sldId id="333" r:id="rId14"/>
    <p:sldId id="260" r:id="rId15"/>
    <p:sldId id="360" r:id="rId16"/>
    <p:sldId id="361" r:id="rId17"/>
    <p:sldId id="676" r:id="rId18"/>
    <p:sldId id="378" r:id="rId19"/>
    <p:sldId id="681" r:id="rId20"/>
    <p:sldId id="366" r:id="rId21"/>
    <p:sldId id="691" r:id="rId22"/>
    <p:sldId id="367" r:id="rId23"/>
    <p:sldId id="368" r:id="rId24"/>
    <p:sldId id="369" r:id="rId25"/>
    <p:sldId id="372" r:id="rId26"/>
    <p:sldId id="682" r:id="rId27"/>
    <p:sldId id="370" r:id="rId28"/>
    <p:sldId id="374" r:id="rId29"/>
    <p:sldId id="376" r:id="rId30"/>
    <p:sldId id="377" r:id="rId31"/>
    <p:sldId id="680" r:id="rId32"/>
    <p:sldId id="668" r:id="rId33"/>
    <p:sldId id="692" r:id="rId34"/>
    <p:sldId id="701" r:id="rId35"/>
    <p:sldId id="328" r:id="rId36"/>
    <p:sldId id="627" r:id="rId37"/>
    <p:sldId id="638" r:id="rId38"/>
    <p:sldId id="675" r:id="rId39"/>
    <p:sldId id="677" r:id="rId40"/>
    <p:sldId id="678" r:id="rId41"/>
    <p:sldId id="693" r:id="rId42"/>
    <p:sldId id="694" r:id="rId43"/>
    <p:sldId id="695" r:id="rId44"/>
    <p:sldId id="696" r:id="rId45"/>
    <p:sldId id="697" r:id="rId46"/>
    <p:sldId id="698" r:id="rId47"/>
    <p:sldId id="699" r:id="rId48"/>
    <p:sldId id="700" r:id="rId49"/>
    <p:sldId id="702" r:id="rId50"/>
    <p:sldId id="703" r:id="rId51"/>
    <p:sldId id="704" r:id="rId52"/>
    <p:sldId id="705" r:id="rId53"/>
    <p:sldId id="688" r:id="rId54"/>
    <p:sldId id="683" r:id="rId55"/>
    <p:sldId id="264" r:id="rId56"/>
    <p:sldId id="687" r:id="rId57"/>
    <p:sldId id="380" r:id="rId58"/>
    <p:sldId id="381" r:id="rId59"/>
    <p:sldId id="689" r:id="rId60"/>
    <p:sldId id="684" r:id="rId61"/>
    <p:sldId id="379" r:id="rId62"/>
    <p:sldId id="388" r:id="rId63"/>
    <p:sldId id="332" r:id="rId64"/>
  </p:sldIdLst>
  <p:sldSz cx="12192000" cy="6858000"/>
  <p:notesSz cx="6858000" cy="9144000"/>
  <p:embeddedFontLst>
    <p:embeddedFont>
      <p:font typeface="Arial Black" panose="020B0A04020102020204" pitchFamily="34" charset="0"/>
      <p:regular r:id="rId66"/>
      <p:bold r:id="rId67"/>
    </p:embeddedFont>
    <p:embeddedFont>
      <p:font typeface="Gill Sans MT" panose="020B0502020104020203" pitchFamily="34" charset="0"/>
      <p:regular r:id="rId68"/>
      <p:bold r:id="rId69"/>
      <p:italic r:id="rId70"/>
      <p:boldItalic r:id="rId71"/>
    </p:embeddedFont>
    <p:embeddedFont>
      <p:font typeface="Montserrat" panose="00000500000000000000" pitchFamily="2" charset="0"/>
      <p:regular r:id="rId72"/>
      <p:bold r:id="rId73"/>
      <p:italic r:id="rId74"/>
      <p:boldItalic r:id="rId75"/>
    </p:embeddedFont>
    <p:embeddedFont>
      <p:font typeface="Montserrat ExtraBold" panose="00000900000000000000" pitchFamily="2" charset="0"/>
      <p:bold r:id="rId76"/>
      <p:boldItalic r:id="rId77"/>
    </p:embeddedFont>
    <p:embeddedFont>
      <p:font typeface="Montserrat Light" panose="00000400000000000000" pitchFamily="2" charset="0"/>
      <p:regular r:id="rId78"/>
      <p:bold r:id="rId79"/>
      <p:italic r:id="rId80"/>
      <p:boldItalic r:id="rId81"/>
    </p:embeddedFont>
    <p:embeddedFont>
      <p:font typeface="Segoe UI" panose="020B0502040204020203"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9AA0A6"/>
          </p15:clr>
        </p15:guide>
        <p15:guide id="2" orient="horz" pos="144">
          <p15:clr>
            <a:srgbClr val="9AA0A6"/>
          </p15:clr>
        </p15:guide>
        <p15:guide id="3" orient="horz" pos="2656">
          <p15:clr>
            <a:srgbClr val="9AA0A6"/>
          </p15:clr>
        </p15:guide>
        <p15:guide id="4" orient="horz" pos="2952">
          <p15:clr>
            <a:srgbClr val="9AA0A6"/>
          </p15:clr>
        </p15:guide>
        <p15:guide id="5" orient="horz" pos="2321">
          <p15:clr>
            <a:srgbClr val="9AA0A6"/>
          </p15:clr>
        </p15:guide>
        <p15:guide id="6" orient="horz" pos="494">
          <p15:clr>
            <a:srgbClr val="9AA0A6"/>
          </p15:clr>
        </p15:guide>
        <p15:guide id="7" orient="horz" pos="2160">
          <p15:clr>
            <a:srgbClr val="9AA0A6"/>
          </p15:clr>
        </p15:guide>
        <p15:guide id="8" pos="672">
          <p15:clr>
            <a:srgbClr val="9AA0A6"/>
          </p15:clr>
        </p15:guide>
        <p15:guide id="9" orient="horz" pos="1384">
          <p15:clr>
            <a:srgbClr val="9AA0A6"/>
          </p15:clr>
        </p15:guide>
        <p15:guide id="10" orient="horz" pos="4054">
          <p15:clr>
            <a:srgbClr val="9AA0A6"/>
          </p15:clr>
        </p15:guide>
        <p15:guide id="11" orient="horz" pos="587">
          <p15:clr>
            <a:srgbClr val="9AA0A6"/>
          </p15:clr>
        </p15:guide>
        <p15:guide id="12" pos="4149">
          <p15:clr>
            <a:srgbClr val="9AA0A6"/>
          </p15:clr>
        </p15:guide>
        <p15:guide id="13" orient="horz" pos="3806">
          <p15:clr>
            <a:srgbClr val="9AA0A6"/>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14" roundtripDataSignature="AMtx7mjX+nFC/h9E5utGMj9rfspEM1osq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CF0E1B-BAF7-7FCE-7D22-BA8A0C8D25D1}" name="Nancy McGraw" initials="NM" userId="S::nancy.mcgraw@csh.org::01d96d00-00c6-4408-b0db-a4aa23894580" providerId="AD"/>
  <p188:author id="{32B5C534-E499-485D-5C33-6C7F7EB20E61}" name="Jesse Dean (he/him)" initials="J(" userId="S::jesse.dean@csh.org::05612ceb-d914-42e8-a5d3-dfb1ccfbe20f" providerId="AD"/>
  <p188:author id="{D960063C-9328-48C4-BB02-69F74762A14F}" name="Amber Buening (she/they)" initials="AB" userId="S::amber.buening@csh.org::d5b5f06b-5a7c-461f-a718-d2c57e82ce3d" providerId="AD"/>
  <p188:author id="{77E16D59-4C4F-BD69-FEC0-63A5C9898236}" name="Brigitt Jandreau" initials="BJ" userId="S::brigitt.jandreau@csh.org::74f7ab5c-b7a1-48c3-9bee-5d35a72a94e0" providerId="AD"/>
  <p188:author id="{D7FD899D-0428-C862-04FE-251E3D7DA296}" name="Lawrence Vinson" initials="" userId="S::lawrence.vinson@csh.org::bf9a848c-87c5-4e17-a097-5feba05c57da" providerId="AD"/>
  <p188:author id="{8B0EE6B3-312C-451E-23C3-6C2DA5B34B93}" name="Abiola Animashaun-Amutah" initials="AA" userId="S::abiola.amutah@csh.org::23de3d0b-2851-456a-aa7c-334667bcae09" providerId="AD"/>
  <p188:author id="{907D60D5-E25B-21D0-5363-2EE46B4B8EE3}" name="Kanani Medeiros (he/his)" initials="KM" userId="S::steven.medeiros@csh.org::ef240da2-1541-412c-ba6a-ecf797901b68" providerId="AD"/>
  <p188:author id="{470F24E3-94EE-7A83-6657-52DA556A79F4}" name="Marcella Maguire" initials="MM" userId="S::marcella.maguire@csh.org::be996bb1-5c5c-4d19-970e-b2993ab45f30" providerId="AD"/>
  <p188:author id="{FF2144E4-D262-E021-7E36-7A9BC24D280B}" name="Brooke Page" initials="BP" userId="S::brooke.page@csh.org::c874f4e0-6ff1-4d0e-ae28-f47e2d5f2ac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6300"/>
    <a:srgbClr val="C50B5B"/>
    <a:srgbClr val="BE6812"/>
    <a:srgbClr val="5A145C"/>
    <a:srgbClr val="9A1806"/>
    <a:srgbClr val="474948"/>
    <a:srgbClr val="E69138"/>
    <a:srgbClr val="F8971D"/>
    <a:srgbClr val="00A1DA"/>
    <a:srgbClr val="FCD5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792030-B4E5-47B8-9215-7EF655FC4355}">
  <a:tblStyle styleId="{01792030-B4E5-47B8-9215-7EF655FC435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guide pos="576"/>
        <p:guide orient="horz" pos="144"/>
        <p:guide orient="horz" pos="2656"/>
        <p:guide orient="horz" pos="2952"/>
        <p:guide orient="horz" pos="2321"/>
        <p:guide orient="horz" pos="494"/>
        <p:guide orient="horz" pos="2160"/>
        <p:guide pos="672"/>
        <p:guide orient="horz" pos="1384"/>
        <p:guide orient="horz" pos="4054"/>
        <p:guide orient="horz" pos="587"/>
        <p:guide pos="4149"/>
        <p:guide orient="horz" pos="380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3.fntdata"/><Relationship Id="rId84" Type="http://schemas.openxmlformats.org/officeDocument/2006/relationships/font" Target="fonts/font19.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4.fntdata"/><Relationship Id="rId77" Type="http://schemas.openxmlformats.org/officeDocument/2006/relationships/font" Target="fonts/font12.fntdata"/><Relationship Id="rId118"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2.fntdata"/><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14" Type="http://customschemas.google.com/relationships/presentationmetadata" Target="metadata"/><Relationship Id="rId119"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fntdata"/><Relationship Id="rId115"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font" Target="fonts/font17.fntdata"/><Relationship Id="rId19" Type="http://schemas.openxmlformats.org/officeDocument/2006/relationships/slide" Target="slides/slide14.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83E94F05-E928-45A4-8561-C65602AA0F67}" authorId="{470F24E3-94EE-7A83-6657-52DA556A79F4}" status="resolved" created="2026-03-09T14:13:32.030" complete="100000">
    <pc:sldMkLst xmlns:pc="http://schemas.microsoft.com/office/powerpoint/2013/main/command">
      <pc:docMk/>
      <pc:sldMk cId="0" sldId="260"/>
    </pc:sldMkLst>
    <p188:txBody>
      <a:bodyPr/>
      <a:lstStyle/>
      <a:p>
        <a:r>
          <a:rPr lang="en-US"/>
          <a:t>Are these Medicaid in general, or 1915(i) RISE compliant.  We should focus on the later and our messaging should reflect that. </a:t>
        </a:r>
      </a:p>
    </p188:txBody>
  </p188:cm>
</p188:cmLst>
</file>

<file path=ppt/comments/modernComment_13D_C6504FF3.xml><?xml version="1.0" encoding="utf-8"?>
<p188:cmLst xmlns:a="http://schemas.openxmlformats.org/drawingml/2006/main" xmlns:r="http://schemas.openxmlformats.org/officeDocument/2006/relationships" xmlns:p188="http://schemas.microsoft.com/office/powerpoint/2018/8/main">
  <p188:cm id="{45BDE4B7-F4C4-4C12-A8E8-4ECE2B3FB327}" authorId="{470F24E3-94EE-7A83-6657-52DA556A79F4}" status="resolved" created="2026-02-20T18:28:07.718" startDate="2026-02-20T18:28:07.718" dueDate="2026-02-20T18:28:07.718" assignedTo="{8B0EE6B3-312C-451E-23C3-6C2DA5B34B93}" complete="100000" title="@Abiola Animashaun-Amutah This needs to be edited so that ONLY upcoming sessions and their links remain.">
    <pc:sldMkLst xmlns:pc="http://schemas.microsoft.com/office/powerpoint/2013/main/command">
      <pc:docMk/>
      <pc:sldMk cId="3327152115" sldId="317"/>
    </pc:sldMkLst>
    <p188:txBody>
      <a:bodyPr/>
      <a:lstStyle/>
      <a:p>
        <a:r>
          <a:rPr lang="en-US"/>
          <a:t>[@Abiola Animashaun-Amutah]  This needs to be edited so that ONLY upcoming sessions and their links remain. </a:t>
        </a:r>
      </a:p>
    </p188:txBody>
    <p188:extLst>
      <p:ext xmlns:p="http://schemas.openxmlformats.org/presentationml/2006/main" uri="{5BB2D875-25FF-4072-B9AC-8F64D62656EB}">
        <p228:taskDetails xmlns:p228="http://schemas.microsoft.com/office/powerpoint/2022/08/main">
          <p228:history>
            <p228:event time="2026-02-20T18:28:07.718" id="{B78C7DF8-F655-4E91-8B66-AE054B78C3D0}">
              <p228:atrbtn authorId="{470F24E3-94EE-7A83-6657-52DA556A79F4}"/>
              <p228:anchr>
                <p228:comment id="{45BDE4B7-F4C4-4C12-A8E8-4ECE2B3FB327}"/>
              </p228:anchr>
              <p228:add/>
            </p228:event>
            <p228:event time="2026-02-20T18:28:07.718" id="{A7E66C04-BF11-42E4-93A0-E22EDC842DE9}">
              <p228:atrbtn authorId="{470F24E3-94EE-7A83-6657-52DA556A79F4}"/>
              <p228:anchr>
                <p228:comment id="{45BDE4B7-F4C4-4C12-A8E8-4ECE2B3FB327}"/>
              </p228:anchr>
              <p228:asgn authorId="{8B0EE6B3-312C-451E-23C3-6C2DA5B34B93}"/>
            </p228:event>
            <p228:event time="2026-02-20T18:28:07.718" id="{9476F6EF-89E6-489F-A367-55D29C90069F}">
              <p228:atrbtn authorId="{470F24E3-94EE-7A83-6657-52DA556A79F4}"/>
              <p228:anchr>
                <p228:comment id="{45BDE4B7-F4C4-4C12-A8E8-4ECE2B3FB327}"/>
              </p228:anchr>
              <p228:title val="@Abiola Animashaun-Amutah This needs to be edited so that ONLY upcoming sessions and their links remain."/>
            </p228:event>
            <p228:event time="2026-02-20T18:28:07.718" id="{B5E26B03-C085-45E8-8FD7-732EBC3FC2B1}">
              <p228:atrbtn authorId="{470F24E3-94EE-7A83-6657-52DA556A79F4}"/>
              <p228:anchr>
                <p228:comment id="{45BDE4B7-F4C4-4C12-A8E8-4ECE2B3FB327}"/>
              </p228:anchr>
              <p228:date stDt="2026-02-20T18:28:07.718" endDt="2026-02-20T18:28:07.718"/>
            </p228:event>
            <p228:event time="2026-02-24T19:15:51.622" id="{BFA6623D-86F6-4EE5-A368-A35D41C1782B}">
              <p228:atrbtn authorId="{8B0EE6B3-312C-451E-23C3-6C2DA5B34B93}"/>
              <p228:anchr>
                <p228:comment id="{00000000-0000-0000-0000-000000000000}"/>
              </p228:anchr>
              <p228:pcntCmplt val="100000"/>
            </p228:event>
          </p228:history>
        </p228:taskDetails>
      </p:ext>
    </p188:extLst>
  </p188:cm>
</p188:cmLst>
</file>

<file path=ppt/comments/modernComment_148_5FBE1DA2.xml><?xml version="1.0" encoding="utf-8"?>
<p188:cmLst xmlns:a="http://schemas.openxmlformats.org/drawingml/2006/main" xmlns:r="http://schemas.openxmlformats.org/officeDocument/2006/relationships" xmlns:p188="http://schemas.microsoft.com/office/powerpoint/2018/8/main">
  <p188:cm id="{14FE42AD-D082-4AD2-876A-48B49FAB3046}" authorId="{470F24E3-94EE-7A83-6657-52DA556A79F4}" status="resolved" created="2026-02-20T18:30:10.851" complete="100000">
    <pc:sldMkLst xmlns:pc="http://schemas.microsoft.com/office/powerpoint/2013/main/command">
      <pc:docMk/>
      <pc:sldMk cId="1606294946" sldId="328"/>
    </pc:sldMkLst>
    <p188:replyLst>
      <p188:reply id="{302651C4-3A56-44F1-9B80-5D648CE1B55B}" authorId="{8B0EE6B3-312C-451E-23C3-6C2DA5B34B93}" created="2026-02-25T18:19:16.279">
        <p188:txBody>
          <a:bodyPr/>
          <a:lstStyle/>
          <a:p>
            <a:r>
              <a:rPr lang="en-US"/>
              <a:t>I copied this slide from the slide deck shared on 2/19.</a:t>
            </a:r>
          </a:p>
        </p188:txBody>
      </p188:reply>
    </p188:replyLst>
    <p188:txBody>
      <a:bodyPr/>
      <a:lstStyle/>
      <a:p>
        <a:r>
          <a:rPr lang="en-US"/>
          <a:t>[@Abiola Animashaun-Amutah] Check and be sure this matches our FINAL version of the Session #2 similar slide.  State folks had LOTS of feedback on this one and it changed often. </a:t>
        </a:r>
      </a:p>
    </p188:txBody>
  </p188:cm>
  <p188:cm id="{E981AB6C-37E3-45F0-8FA0-2F39D14C308A}" authorId="{470F24E3-94EE-7A83-6657-52DA556A79F4}" status="resolved" created="2026-02-20T18:32:54.860" complete="100000">
    <pc:sldMkLst xmlns:pc="http://schemas.microsoft.com/office/powerpoint/2013/main/command">
      <pc:docMk/>
      <pc:sldMk cId="1606294946" sldId="328"/>
    </pc:sldMkLst>
    <p188:replyLst>
      <p188:reply id="{259CB6BF-7D42-4AAF-A29C-20D4A2519B0F}" authorId="{8B0EE6B3-312C-451E-23C3-6C2DA5B34B93}" created="2026-02-25T17:04:46.160">
        <p188:txBody>
          <a:bodyPr/>
          <a:lstStyle/>
          <a:p>
            <a:r>
              <a:rPr lang="en-US"/>
              <a:t>The Policies and Procedures Checklist is listed only in the ALM system, have to go through modules to get to the document. </a:t>
            </a:r>
          </a:p>
        </p188:txBody>
      </p188:reply>
    </p188:replyLst>
    <p188:txBody>
      <a:bodyPr/>
      <a:lstStyle/>
      <a:p>
        <a:r>
          <a:rPr lang="en-US"/>
          <a:t>Do we have a link to the P&amp;P checklist?  Would be good to add here.  </a:t>
        </a:r>
      </a:p>
    </p188:txBody>
  </p188:cm>
</p188:cmLst>
</file>

<file path=ppt/comments/modernComment_179_9DC77136.xml><?xml version="1.0" encoding="utf-8"?>
<p188:cmLst xmlns:a="http://schemas.openxmlformats.org/drawingml/2006/main" xmlns:r="http://schemas.openxmlformats.org/officeDocument/2006/relationships" xmlns:p188="http://schemas.microsoft.com/office/powerpoint/2018/8/main">
  <p188:cm id="{FADED7AE-0E40-442C-983E-ED2EB3D89CB1}" authorId="{470F24E3-94EE-7A83-6657-52DA556A79F4}" status="resolved" created="2026-02-20T18:56:31.433" complete="100000">
    <pc:sldMkLst xmlns:pc="http://schemas.microsoft.com/office/powerpoint/2013/main/command">
      <pc:docMk/>
      <pc:sldMk cId="2647093558" sldId="377"/>
    </pc:sldMkLst>
    <p188:txBody>
      <a:bodyPr/>
      <a:lstStyle/>
      <a:p>
        <a:r>
          <a:rPr lang="en-US"/>
          <a:t>FOR the HIPAA section. </a:t>
        </a:r>
      </a:p>
    </p188:txBody>
  </p188:cm>
</p188:cmLst>
</file>

<file path=ppt/comments/modernComment_17A_2C053F7F.xml><?xml version="1.0" encoding="utf-8"?>
<p188:cmLst xmlns:a="http://schemas.openxmlformats.org/drawingml/2006/main" xmlns:r="http://schemas.openxmlformats.org/officeDocument/2006/relationships" xmlns:p188="http://schemas.microsoft.com/office/powerpoint/2018/8/main">
  <p188:cm id="{09405573-DF1F-452F-92AC-F088696047FA}" authorId="{470F24E3-94EE-7A83-6657-52DA556A79F4}" status="resolved" created="2026-03-09T14:14:25.880" complete="100000">
    <pc:sldMkLst xmlns:pc="http://schemas.microsoft.com/office/powerpoint/2013/main/command">
      <pc:docMk/>
      <pc:sldMk cId="738541439" sldId="378"/>
    </pc:sldMkLst>
    <p188:txBody>
      <a:bodyPr/>
      <a:lstStyle/>
      <a:p>
        <a:r>
          <a:rPr lang="en-US"/>
          <a:t>whoever presents this please note there is new federal pressure on states to ensure "program integrity" which is Medicaid speak for anti Fraud. Give them that context and language. </a:t>
        </a:r>
      </a:p>
    </p188:txBody>
  </p188:cm>
</p188:cmLst>
</file>

<file path=ppt/comments/modernComment_17C_50B08967.xml><?xml version="1.0" encoding="utf-8"?>
<p188:cmLst xmlns:a="http://schemas.openxmlformats.org/drawingml/2006/main" xmlns:r="http://schemas.openxmlformats.org/officeDocument/2006/relationships" xmlns:p188="http://schemas.microsoft.com/office/powerpoint/2018/8/main">
  <p188:cm id="{BDA967C7-2C92-4819-A67D-F3AFBC20345B}" authorId="{470F24E3-94EE-7A83-6657-52DA556A79F4}" status="resolved" created="2026-02-20T18:44:51.999" complete="100000">
    <pc:sldMkLst xmlns:pc="http://schemas.microsoft.com/office/powerpoint/2013/main/command">
      <pc:docMk/>
      <pc:sldMk cId="1353746791" sldId="380"/>
    </pc:sldMkLst>
    <p188:replyLst>
      <p188:reply id="{7611294F-C8A0-46C5-B0E5-D71D1BBD012F}" authorId="{8B0EE6B3-312C-451E-23C3-6C2DA5B34B93}" created="2026-03-02T16:49:39.941">
        <p188:txBody>
          <a:bodyPr/>
          <a:lstStyle/>
          <a:p>
            <a:r>
              <a:rPr lang="en-US"/>
              <a:t>See slide updates for KY-specific focus.</a:t>
            </a:r>
          </a:p>
        </p188:txBody>
      </p188:reply>
    </p188:replyLst>
    <p188:txBody>
      <a:bodyPr/>
      <a:lstStyle/>
      <a:p>
        <a:r>
          <a:rPr lang="en-US"/>
          <a:t>I like this slide, and its great for general agency culture, but I am trying to figure out where it goes in the P&amp;P framework. What KY required policy does it align with? </a:t>
        </a:r>
      </a:p>
    </p188:txBody>
  </p188:cm>
</p188:cmLst>
</file>

<file path=ppt/comments/modernComment_273_D7C4BD8B.xml><?xml version="1.0" encoding="utf-8"?>
<p188:cmLst xmlns:a="http://schemas.openxmlformats.org/drawingml/2006/main" xmlns:r="http://schemas.openxmlformats.org/officeDocument/2006/relationships" xmlns:p188="http://schemas.microsoft.com/office/powerpoint/2018/8/main">
  <p188:cm id="{54B199DF-C03D-4E5E-AAF2-F5C5F3C56894}" authorId="{470F24E3-94EE-7A83-6657-52DA556A79F4}" status="resolved" created="2026-03-09T14:19:38.065" complete="100000">
    <pc:sldMkLst xmlns:pc="http://schemas.microsoft.com/office/powerpoint/2013/main/command">
      <pc:docMk/>
      <pc:sldMk cId="3619995019" sldId="627"/>
    </pc:sldMkLst>
    <p188:txBody>
      <a:bodyPr/>
      <a:lstStyle/>
      <a:p>
        <a:r>
          <a:rPr lang="en-US"/>
          <a:t>Need to note that we are focusing here, because the Policy manual submission is required in the Step 3, Certification Packet. </a:t>
        </a:r>
      </a:p>
    </p188:txBody>
  </p188:cm>
</p188:cmLst>
</file>

<file path=ppt/comments/modernComment_2A5_E280FBFD.xml><?xml version="1.0" encoding="utf-8"?>
<p188:cmLst xmlns:a="http://schemas.openxmlformats.org/drawingml/2006/main" xmlns:r="http://schemas.openxmlformats.org/officeDocument/2006/relationships" xmlns:p188="http://schemas.microsoft.com/office/powerpoint/2018/8/main">
  <p188:cm id="{AD12EEEC-4455-4E75-9606-0845C676050F}" authorId="{8B0EE6B3-312C-451E-23C3-6C2DA5B34B93}" created="2026-03-02T21:49:46.942">
    <pc:sldMkLst xmlns:pc="http://schemas.microsoft.com/office/powerpoint/2013/main/command">
      <pc:docMk/>
      <pc:sldMk cId="3800103933" sldId="677"/>
    </pc:sldMkLst>
    <p188:txBody>
      <a:bodyPr/>
      <a:lstStyle/>
      <a:p>
        <a:r>
          <a:rPr lang="en-US"/>
          <a:t>For state staff, is there a way to indicate in the Policy and Procedures Manual which services the agency plans to provide (say, for the next calendar year)? If so, can agencies skip sections that do not pertain to requirements for tenancy support services?</a:t>
        </a:r>
      </a:p>
    </p188:txBody>
  </p188:cm>
</p188:cmLst>
</file>

<file path=ppt/comments/modernComment_2A9_110E3CC1.xml><?xml version="1.0" encoding="utf-8"?>
<p188:cmLst xmlns:a="http://schemas.openxmlformats.org/drawingml/2006/main" xmlns:r="http://schemas.openxmlformats.org/officeDocument/2006/relationships" xmlns:p188="http://schemas.microsoft.com/office/powerpoint/2018/8/main">
  <p188:cm id="{239289C3-09DF-4617-A685-076115C379CD}" authorId="{8B0EE6B3-312C-451E-23C3-6C2DA5B34B93}" created="2026-02-10T18:05:46.809">
    <ac:deMkLst xmlns:ac="http://schemas.microsoft.com/office/drawing/2013/main/command">
      <pc:docMk xmlns:pc="http://schemas.microsoft.com/office/powerpoint/2013/main/command"/>
      <pc:sldMk xmlns:pc="http://schemas.microsoft.com/office/powerpoint/2013/main/command" cId="286145729" sldId="681"/>
      <ac:spMk id="639" creationId="{CD97FFCA-B39D-7B52-C502-8D56316A8F16}"/>
    </ac:deMkLst>
    <p188:txBody>
      <a:bodyPr/>
      <a:lstStyle/>
      <a:p>
        <a:r>
          <a:rPr lang="en-US"/>
          <a:t>For state staff, are there specific sections of Chapter 216B that we should highlight for iRISE providers?</a:t>
        </a:r>
      </a:p>
    </p188:txBody>
  </p188:cm>
</p188:cmLst>
</file>

<file path=ppt/comments/modernComment_2AF_C6EE4760.xml><?xml version="1.0" encoding="utf-8"?>
<p188:cmLst xmlns:a="http://schemas.openxmlformats.org/drawingml/2006/main" xmlns:r="http://schemas.openxmlformats.org/officeDocument/2006/relationships" xmlns:p188="http://schemas.microsoft.com/office/powerpoint/2018/8/main">
  <p188:cm id="{B39F24AE-85AB-4BCA-ABF4-A2DCF7E93F62}" authorId="{470F24E3-94EE-7A83-6657-52DA556A79F4}" status="resolved" created="2026-02-20T18:48:38.466" complete="100000">
    <pc:sldMkLst xmlns:pc="http://schemas.microsoft.com/office/powerpoint/2013/main/command">
      <pc:docMk/>
      <pc:sldMk cId="3337504608" sldId="687"/>
    </pc:sldMkLst>
    <p188:replyLst>
      <p188:reply id="{F4FD82EB-C6ED-4CB8-ABEC-47D1DF02DCC8}" authorId="{8B0EE6B3-312C-451E-23C3-6C2DA5B34B93}" created="2026-03-02T16:55:37.069">
        <p188:txBody>
          <a:bodyPr/>
          <a:lstStyle/>
          <a:p>
            <a:r>
              <a:rPr lang="en-US"/>
              <a:t>During Office Hours #1, providers specifically asked for how the provider readiness assessment survey information was being used for the Medicaid Academy series. I included this slide to make the transition focusing on them cleaner. Content for the Policy Manual is listed in slides above this.</a:t>
            </a:r>
          </a:p>
        </p188:txBody>
      </p188:reply>
    </p188:replyLst>
    <p188:txBody>
      <a:bodyPr/>
      <a:lstStyle/>
      <a:p>
        <a:r>
          <a:rPr lang="en-US"/>
          <a:t>Suggest a next slide be a Table of Contents for a RISE policy manual and use that format to organize your next slides. </a:t>
        </a:r>
      </a:p>
    </p188:txBody>
  </p188:cm>
</p188:cmLst>
</file>

<file path=ppt/comments/modernComment_2B9_8CF4EFCD.xml><?xml version="1.0" encoding="utf-8"?>
<p188:cmLst xmlns:a="http://schemas.openxmlformats.org/drawingml/2006/main" xmlns:r="http://schemas.openxmlformats.org/officeDocument/2006/relationships" xmlns:p188="http://schemas.microsoft.com/office/powerpoint/2018/8/main">
  <p188:cm id="{D19650CB-7973-4CF8-9241-24266112FF4C}" authorId="{8B0EE6B3-312C-451E-23C3-6C2DA5B34B93}" created="2026-03-02T21:45:51.695">
    <ac:txMkLst xmlns:ac="http://schemas.microsoft.com/office/drawing/2013/main/command">
      <pc:docMk xmlns:pc="http://schemas.microsoft.com/office/powerpoint/2013/main/command"/>
      <pc:sldMk xmlns:pc="http://schemas.microsoft.com/office/powerpoint/2013/main/command" cId="2364862413" sldId="697"/>
      <ac:spMk id="3" creationId="{03C25964-00AF-1460-9047-3BC902896B2F}"/>
      <ac:txMk cp="477" len="100">
        <ac:context len="578" hash="1037545355"/>
      </ac:txMk>
    </ac:txMkLst>
    <p188:pos x="9289550" y="3184355"/>
    <p188:txBody>
      <a:bodyPr/>
      <a:lstStyle/>
      <a:p>
        <a:r>
          <a:rPr lang="en-US"/>
          <a:t>For state staff, are there specific roles that agencies are required to have across all 1915(i) RISE services? If people have questions about the roles that are required to be submitted, should agencies refer to the 1915(i) SPA amendment sections to learn which staff should be included, or is there a separate document that staff can refer to?</a:t>
        </a:r>
      </a:p>
    </p188:txBody>
  </p188:cm>
</p188:cmLst>
</file>

<file path=ppt/comments/modernComment_2BB_915CCB46.xml><?xml version="1.0" encoding="utf-8"?>
<p188:cmLst xmlns:a="http://schemas.openxmlformats.org/drawingml/2006/main" xmlns:r="http://schemas.openxmlformats.org/officeDocument/2006/relationships" xmlns:p188="http://schemas.microsoft.com/office/powerpoint/2018/8/main">
  <p188:cm id="{22022BFC-7778-4981-B39D-9C81D6343895}" authorId="{8B0EE6B3-312C-451E-23C3-6C2DA5B34B93}" created="2026-03-02T17:56:53.510">
    <ac:txMkLst xmlns:ac="http://schemas.microsoft.com/office/drawing/2013/main/command">
      <pc:docMk xmlns:pc="http://schemas.microsoft.com/office/powerpoint/2013/main/command"/>
      <pc:sldMk xmlns:pc="http://schemas.microsoft.com/office/powerpoint/2013/main/command" cId="2438777670" sldId="699"/>
      <ac:spMk id="3" creationId="{77607881-FFF3-0988-1A0D-121A93C2DC88}"/>
      <ac:txMk cp="174" len="115">
        <ac:context len="659" hash="941288057"/>
      </ac:txMk>
    </ac:txMkLst>
    <p188:pos x="8950503" y="1643864"/>
    <p188:txBody>
      <a:bodyPr/>
      <a:lstStyle/>
      <a:p>
        <a:r>
          <a:rPr lang="en-US"/>
          <a:t>For state staff, is this policy requirement for organizations that will provide home modification services, or for providers that will provide any 1915(i) RISE services?</a:t>
        </a:r>
      </a:p>
    </p188:txBody>
  </p188:cm>
  <p188:cm id="{95B9C077-4E14-4DBF-8AA7-DE10A3C720B7}" authorId="{8B0EE6B3-312C-451E-23C3-6C2DA5B34B93}" created="2026-03-02T18:27:35.267">
    <ac:txMkLst xmlns:ac="http://schemas.microsoft.com/office/drawing/2013/main/command">
      <pc:docMk xmlns:pc="http://schemas.microsoft.com/office/powerpoint/2013/main/command"/>
      <pc:sldMk xmlns:pc="http://schemas.microsoft.com/office/powerpoint/2013/main/command" cId="2438777670" sldId="699"/>
      <ac:spMk id="3" creationId="{77607881-FFF3-0988-1A0D-121A93C2DC88}"/>
      <ac:txMk cp="329" len="47">
        <ac:context len="659" hash="941288057"/>
      </ac:txMk>
    </ac:txMkLst>
    <p188:pos x="5796337" y="2722652"/>
    <p188:txBody>
      <a:bodyPr/>
      <a:lstStyle/>
      <a:p>
        <a:r>
          <a:rPr lang="en-US"/>
          <a:t>For state staff, is this policy requirement for organizations that will provide home modification services, or for providers that will provide any 1915(i) RISE services?</a:t>
        </a:r>
      </a:p>
    </p188:txBody>
  </p188:cm>
  <p188:cm id="{8A66F03F-208C-4B44-97BE-C018D29AB6FA}" authorId="{8B0EE6B3-312C-451E-23C3-6C2DA5B34B93}" created="2026-03-02T18:35:58.245">
    <ac:txMkLst xmlns:ac="http://schemas.microsoft.com/office/drawing/2013/main/command">
      <pc:docMk xmlns:pc="http://schemas.microsoft.com/office/powerpoint/2013/main/command"/>
      <pc:sldMk xmlns:pc="http://schemas.microsoft.com/office/powerpoint/2013/main/command" cId="2438777670" sldId="699"/>
      <ac:spMk id="3" creationId="{77607881-FFF3-0988-1A0D-121A93C2DC88}"/>
      <ac:txMk cp="377" len="89">
        <ac:context len="659" hash="941288057"/>
      </ac:txMk>
    </ac:txMkLst>
    <p188:pos x="9423114" y="2866490"/>
    <p188:txBody>
      <a:bodyPr/>
      <a:lstStyle/>
      <a:p>
        <a:r>
          <a:rPr lang="en-US"/>
          <a:t>For state staff, can this be emitted if a state does not plan to provide nutritional services at the time of becoming a 1915(i) RISE provider, but plans to in the future?</a:t>
        </a:r>
      </a:p>
    </p188:txBody>
  </p188:cm>
</p188:cmLst>
</file>

<file path=ppt/comments/modernComment_2BC_3C93C2B8.xml><?xml version="1.0" encoding="utf-8"?>
<p188:cmLst xmlns:a="http://schemas.openxmlformats.org/drawingml/2006/main" xmlns:r="http://schemas.openxmlformats.org/officeDocument/2006/relationships" xmlns:p188="http://schemas.microsoft.com/office/powerpoint/2018/8/main">
  <p188:cm id="{F1C146A7-C37E-4BAB-8E88-E9329E8EABF8}" authorId="{8B0EE6B3-312C-451E-23C3-6C2DA5B34B93}" created="2026-03-02T20:53:38.257">
    <pc:sldMkLst xmlns:pc="http://schemas.microsoft.com/office/powerpoint/2013/main/command">
      <pc:docMk/>
      <pc:sldMk cId="1016316600" sldId="700"/>
    </pc:sldMkLst>
    <p188:txBody>
      <a:bodyPr/>
      <a:lstStyle/>
      <a:p>
        <a:r>
          <a:rPr lang="en-US"/>
          <a:t>For state staff, if a provider agency only plans to provide tenancy support services, do they need to include this manual section?</a:t>
        </a:r>
      </a:p>
    </p188:txBody>
  </p188:cm>
</p188:cmLst>
</file>

<file path=ppt/comments/modernComment_2BF_62E14CBC.xml><?xml version="1.0" encoding="utf-8"?>
<p188:cmLst xmlns:a="http://schemas.openxmlformats.org/drawingml/2006/main" xmlns:r="http://schemas.openxmlformats.org/officeDocument/2006/relationships" xmlns:p188="http://schemas.microsoft.com/office/powerpoint/2018/8/main">
  <p188:cm id="{DAD76448-8877-4DAB-B3B0-769BF5B59329}" authorId="{8B0EE6B3-312C-451E-23C3-6C2DA5B34B93}" created="2026-03-02T21:08:11.849">
    <ac:txMkLst xmlns:ac="http://schemas.microsoft.com/office/drawing/2013/main/command">
      <pc:docMk xmlns:pc="http://schemas.microsoft.com/office/powerpoint/2013/main/command"/>
      <pc:sldMk xmlns:pc="http://schemas.microsoft.com/office/powerpoint/2013/main/command" cId="1658932412" sldId="703"/>
      <ac:spMk id="3" creationId="{EED9A337-6DC0-1B19-7700-917A39A57957}"/>
      <ac:txMk cp="356" len="76">
        <ac:context len="433" hash="672906642"/>
      </ac:txMk>
    </ac:txMkLst>
    <p188:pos x="9549829" y="2352783"/>
    <p188:txBody>
      <a:bodyPr/>
      <a:lstStyle/>
      <a:p>
        <a:r>
          <a:rPr lang="en-US"/>
          <a:t>For state staff, do agencies need to create their own Human Rights Committee as part of the 1915(i) RISE program? Or, is there a state committee that providers will be required to be a part of once enrolled as a RISE provider?</a:t>
        </a:r>
      </a:p>
    </p188:txBody>
  </p188:cm>
</p188:cmLst>
</file>

<file path=ppt/comments/modernComment_2C0_E606B78E.xml><?xml version="1.0" encoding="utf-8"?>
<p188:cmLst xmlns:a="http://schemas.openxmlformats.org/drawingml/2006/main" xmlns:r="http://schemas.openxmlformats.org/officeDocument/2006/relationships" xmlns:p188="http://schemas.microsoft.com/office/powerpoint/2018/8/main">
  <p188:cm id="{AC0CA141-B277-4933-B977-46B9D4CA1ABB}" authorId="{8B0EE6B3-312C-451E-23C3-6C2DA5B34B93}" created="2026-03-02T21:24:55.806">
    <ac:txMkLst xmlns:ac="http://schemas.microsoft.com/office/drawing/2013/main/command">
      <pc:docMk xmlns:pc="http://schemas.microsoft.com/office/powerpoint/2013/main/command"/>
      <pc:sldMk xmlns:pc="http://schemas.microsoft.com/office/powerpoint/2013/main/command" cId="3859199886" sldId="704"/>
      <ac:spMk id="3" creationId="{45F635DD-60D0-0BED-32B2-2725A8F1268E}"/>
      <ac:txMk cp="151" len="23">
        <ac:context len="371" hash="3932358174"/>
      </ac:txMk>
    </ac:txMkLst>
    <p188:pos x="2974368" y="1921268"/>
    <p188:txBody>
      <a:bodyPr/>
      <a:lstStyle/>
      <a:p>
        <a:r>
          <a:rPr lang="en-US"/>
          <a:t>For state staff, what does “permanent solution” mean for this policy? How does the MWMA system interact with Therap? Does this mean that Therap is a temporary system and providers will need to submit information into the MWMA once approved as a Medicaid provider?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4ABBED-7F95-41CC-9BE3-7CB3F2D727E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56B78404-9EA9-4DB0-9DE5-16854A2E9BF9}">
      <dgm:prSet phldrT="[Text]" phldr="0"/>
      <dgm:spPr/>
      <dgm:t>
        <a:bodyPr/>
        <a:lstStyle/>
        <a:p>
          <a:pPr rtl="0"/>
          <a:r>
            <a:rPr lang="en-US">
              <a:latin typeface="Arial"/>
            </a:rPr>
            <a:t>Week 1- LEARN in a training session with CSH</a:t>
          </a:r>
          <a:endParaRPr lang="en-US"/>
        </a:p>
      </dgm:t>
    </dgm:pt>
    <dgm:pt modelId="{CEBD461E-B496-428E-BA3E-6D77907A7471}" type="parTrans" cxnId="{9A7D368A-5F6A-4FAF-932A-C221525F5020}">
      <dgm:prSet/>
      <dgm:spPr/>
      <dgm:t>
        <a:bodyPr/>
        <a:lstStyle/>
        <a:p>
          <a:endParaRPr lang="en-US"/>
        </a:p>
      </dgm:t>
    </dgm:pt>
    <dgm:pt modelId="{CA98FA57-16B8-49B5-8B9A-0B6428778852}" type="sibTrans" cxnId="{9A7D368A-5F6A-4FAF-932A-C221525F5020}">
      <dgm:prSet/>
      <dgm:spPr/>
      <dgm:t>
        <a:bodyPr/>
        <a:lstStyle/>
        <a:p>
          <a:endParaRPr lang="en-US"/>
        </a:p>
      </dgm:t>
    </dgm:pt>
    <dgm:pt modelId="{55A956DE-D528-4464-B99E-959608EB4544}">
      <dgm:prSet phldrT="[Text]" phldr="0"/>
      <dgm:spPr/>
      <dgm:t>
        <a:bodyPr/>
        <a:lstStyle/>
        <a:p>
          <a:pPr rtl="0"/>
          <a:r>
            <a:rPr lang="en-US">
              <a:latin typeface="Arial"/>
            </a:rPr>
            <a:t>Week 2- Q&amp;A about the above topic with CSH</a:t>
          </a:r>
          <a:endParaRPr lang="en-US"/>
        </a:p>
      </dgm:t>
    </dgm:pt>
    <dgm:pt modelId="{BA483D27-F0CC-43C9-98E9-A5A0DBE34026}" type="parTrans" cxnId="{D6304BBB-6546-42AA-AAE2-E262772D583F}">
      <dgm:prSet/>
      <dgm:spPr/>
      <dgm:t>
        <a:bodyPr/>
        <a:lstStyle/>
        <a:p>
          <a:endParaRPr lang="en-US"/>
        </a:p>
      </dgm:t>
    </dgm:pt>
    <dgm:pt modelId="{CEF62FE9-FFE3-4BBD-A067-932A28432C79}" type="sibTrans" cxnId="{D6304BBB-6546-42AA-AAE2-E262772D583F}">
      <dgm:prSet/>
      <dgm:spPr/>
      <dgm:t>
        <a:bodyPr/>
        <a:lstStyle/>
        <a:p>
          <a:endParaRPr lang="en-US"/>
        </a:p>
      </dgm:t>
    </dgm:pt>
    <dgm:pt modelId="{C0DDF749-6373-4AEA-86DE-C48F60E0ACBB}">
      <dgm:prSet phldrT="[Text]" phldr="0"/>
      <dgm:spPr/>
      <dgm:t>
        <a:bodyPr/>
        <a:lstStyle/>
        <a:p>
          <a:pPr rtl="0"/>
          <a:r>
            <a:rPr lang="en-US">
              <a:latin typeface="Arial"/>
            </a:rPr>
            <a:t>Week 3- Internal meetings to update workplans</a:t>
          </a:r>
          <a:endParaRPr lang="en-US"/>
        </a:p>
      </dgm:t>
    </dgm:pt>
    <dgm:pt modelId="{8A5AECB9-801E-441A-8295-EA834BEC79DE}" type="parTrans" cxnId="{46A8FBA3-B0AA-4B3A-BDE8-024D5D0089B8}">
      <dgm:prSet/>
      <dgm:spPr/>
      <dgm:t>
        <a:bodyPr/>
        <a:lstStyle/>
        <a:p>
          <a:endParaRPr lang="en-US"/>
        </a:p>
      </dgm:t>
    </dgm:pt>
    <dgm:pt modelId="{F8BC6A79-7CB9-434E-8C6D-2DD81BAB2E6C}" type="sibTrans" cxnId="{46A8FBA3-B0AA-4B3A-BDE8-024D5D0089B8}">
      <dgm:prSet/>
      <dgm:spPr/>
      <dgm:t>
        <a:bodyPr/>
        <a:lstStyle/>
        <a:p>
          <a:endParaRPr lang="en-US"/>
        </a:p>
      </dgm:t>
    </dgm:pt>
    <dgm:pt modelId="{68262824-DE8E-462F-9A68-5DDA4EF9409A}" type="pres">
      <dgm:prSet presAssocID="{6C4ABBED-7F95-41CC-9BE3-7CB3F2D727E9}" presName="Name0" presStyleCnt="0">
        <dgm:presLayoutVars>
          <dgm:dir/>
          <dgm:resizeHandles val="exact"/>
        </dgm:presLayoutVars>
      </dgm:prSet>
      <dgm:spPr/>
    </dgm:pt>
    <dgm:pt modelId="{BDA1F4FD-18CF-4720-9F5E-CD5880905B96}" type="pres">
      <dgm:prSet presAssocID="{6C4ABBED-7F95-41CC-9BE3-7CB3F2D727E9}" presName="cycle" presStyleCnt="0"/>
      <dgm:spPr/>
    </dgm:pt>
    <dgm:pt modelId="{9281D9D2-124A-4E1D-9105-B8856154D3E8}" type="pres">
      <dgm:prSet presAssocID="{56B78404-9EA9-4DB0-9DE5-16854A2E9BF9}" presName="nodeFirstNode" presStyleLbl="node1" presStyleIdx="0" presStyleCnt="3">
        <dgm:presLayoutVars>
          <dgm:bulletEnabled val="1"/>
        </dgm:presLayoutVars>
      </dgm:prSet>
      <dgm:spPr/>
    </dgm:pt>
    <dgm:pt modelId="{BC06B11A-26D3-42E4-9923-BD1F10C4ED41}" type="pres">
      <dgm:prSet presAssocID="{CA98FA57-16B8-49B5-8B9A-0B6428778852}" presName="sibTransFirstNode" presStyleLbl="bgShp" presStyleIdx="0" presStyleCnt="1" custLinFactNeighborX="-1206" custLinFactNeighborY="1523"/>
      <dgm:spPr/>
    </dgm:pt>
    <dgm:pt modelId="{B6AF7AF5-3AA2-466D-A0DD-1C1DFB527026}" type="pres">
      <dgm:prSet presAssocID="{55A956DE-D528-4464-B99E-959608EB4544}" presName="nodeFollowingNodes" presStyleLbl="node1" presStyleIdx="1" presStyleCnt="3">
        <dgm:presLayoutVars>
          <dgm:bulletEnabled val="1"/>
        </dgm:presLayoutVars>
      </dgm:prSet>
      <dgm:spPr/>
    </dgm:pt>
    <dgm:pt modelId="{E03F617E-A913-46A8-B8BF-45A6E68A3B8C}" type="pres">
      <dgm:prSet presAssocID="{C0DDF749-6373-4AEA-86DE-C48F60E0ACBB}" presName="nodeFollowingNodes" presStyleLbl="node1" presStyleIdx="2" presStyleCnt="3">
        <dgm:presLayoutVars>
          <dgm:bulletEnabled val="1"/>
        </dgm:presLayoutVars>
      </dgm:prSet>
      <dgm:spPr/>
    </dgm:pt>
  </dgm:ptLst>
  <dgm:cxnLst>
    <dgm:cxn modelId="{6DFF0812-D0FB-49AF-AC19-0D8C67B26EAD}" type="presOf" srcId="{C0DDF749-6373-4AEA-86DE-C48F60E0ACBB}" destId="{E03F617E-A913-46A8-B8BF-45A6E68A3B8C}" srcOrd="0" destOrd="0" presId="urn:microsoft.com/office/officeart/2005/8/layout/cycle3"/>
    <dgm:cxn modelId="{9A7D368A-5F6A-4FAF-932A-C221525F5020}" srcId="{6C4ABBED-7F95-41CC-9BE3-7CB3F2D727E9}" destId="{56B78404-9EA9-4DB0-9DE5-16854A2E9BF9}" srcOrd="0" destOrd="0" parTransId="{CEBD461E-B496-428E-BA3E-6D77907A7471}" sibTransId="{CA98FA57-16B8-49B5-8B9A-0B6428778852}"/>
    <dgm:cxn modelId="{46A8FBA3-B0AA-4B3A-BDE8-024D5D0089B8}" srcId="{6C4ABBED-7F95-41CC-9BE3-7CB3F2D727E9}" destId="{C0DDF749-6373-4AEA-86DE-C48F60E0ACBB}" srcOrd="2" destOrd="0" parTransId="{8A5AECB9-801E-441A-8295-EA834BEC79DE}" sibTransId="{F8BC6A79-7CB9-434E-8C6D-2DD81BAB2E6C}"/>
    <dgm:cxn modelId="{CB2E1DAB-199B-4D13-91F1-3768A8CFC740}" type="presOf" srcId="{6C4ABBED-7F95-41CC-9BE3-7CB3F2D727E9}" destId="{68262824-DE8E-462F-9A68-5DDA4EF9409A}" srcOrd="0" destOrd="0" presId="urn:microsoft.com/office/officeart/2005/8/layout/cycle3"/>
    <dgm:cxn modelId="{D6304BBB-6546-42AA-AAE2-E262772D583F}" srcId="{6C4ABBED-7F95-41CC-9BE3-7CB3F2D727E9}" destId="{55A956DE-D528-4464-B99E-959608EB4544}" srcOrd="1" destOrd="0" parTransId="{BA483D27-F0CC-43C9-98E9-A5A0DBE34026}" sibTransId="{CEF62FE9-FFE3-4BBD-A067-932A28432C79}"/>
    <dgm:cxn modelId="{56947ECF-040C-42B1-A547-4F2FC75BA767}" type="presOf" srcId="{55A956DE-D528-4464-B99E-959608EB4544}" destId="{B6AF7AF5-3AA2-466D-A0DD-1C1DFB527026}" srcOrd="0" destOrd="0" presId="urn:microsoft.com/office/officeart/2005/8/layout/cycle3"/>
    <dgm:cxn modelId="{32C7EEE0-B495-49CB-A912-86B4D00A5F0B}" type="presOf" srcId="{56B78404-9EA9-4DB0-9DE5-16854A2E9BF9}" destId="{9281D9D2-124A-4E1D-9105-B8856154D3E8}" srcOrd="0" destOrd="0" presId="urn:microsoft.com/office/officeart/2005/8/layout/cycle3"/>
    <dgm:cxn modelId="{5F3B84FF-D22D-492B-898A-D0DA4F2CA04B}" type="presOf" srcId="{CA98FA57-16B8-49B5-8B9A-0B6428778852}" destId="{BC06B11A-26D3-42E4-9923-BD1F10C4ED41}" srcOrd="0" destOrd="0" presId="urn:microsoft.com/office/officeart/2005/8/layout/cycle3"/>
    <dgm:cxn modelId="{C345F69A-6147-4145-A6ED-EEB048832578}" type="presParOf" srcId="{68262824-DE8E-462F-9A68-5DDA4EF9409A}" destId="{BDA1F4FD-18CF-4720-9F5E-CD5880905B96}" srcOrd="0" destOrd="0" presId="urn:microsoft.com/office/officeart/2005/8/layout/cycle3"/>
    <dgm:cxn modelId="{DB5F9CF5-A884-4900-9A1E-A9E07C23A917}" type="presParOf" srcId="{BDA1F4FD-18CF-4720-9F5E-CD5880905B96}" destId="{9281D9D2-124A-4E1D-9105-B8856154D3E8}" srcOrd="0" destOrd="0" presId="urn:microsoft.com/office/officeart/2005/8/layout/cycle3"/>
    <dgm:cxn modelId="{CEA7B90C-4002-4F3C-8CBF-370E86AC0F1F}" type="presParOf" srcId="{BDA1F4FD-18CF-4720-9F5E-CD5880905B96}" destId="{BC06B11A-26D3-42E4-9923-BD1F10C4ED41}" srcOrd="1" destOrd="0" presId="urn:microsoft.com/office/officeart/2005/8/layout/cycle3"/>
    <dgm:cxn modelId="{C1CD807B-A906-42C2-B0B9-35C1A38B764C}" type="presParOf" srcId="{BDA1F4FD-18CF-4720-9F5E-CD5880905B96}" destId="{B6AF7AF5-3AA2-466D-A0DD-1C1DFB527026}" srcOrd="2" destOrd="0" presId="urn:microsoft.com/office/officeart/2005/8/layout/cycle3"/>
    <dgm:cxn modelId="{FBF6E8D9-265E-4E86-B45C-9E204965F941}" type="presParOf" srcId="{BDA1F4FD-18CF-4720-9F5E-CD5880905B96}" destId="{E03F617E-A913-46A8-B8BF-45A6E68A3B8C}"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6B11A-26D3-42E4-9923-BD1F10C4ED41}">
      <dsp:nvSpPr>
        <dsp:cNvPr id="0" name=""/>
        <dsp:cNvSpPr/>
      </dsp:nvSpPr>
      <dsp:spPr>
        <a:xfrm>
          <a:off x="921948" y="-163717"/>
          <a:ext cx="4259963" cy="4259963"/>
        </a:xfrm>
        <a:prstGeom prst="circularArrow">
          <a:avLst>
            <a:gd name="adj1" fmla="val 5689"/>
            <a:gd name="adj2" fmla="val 340510"/>
            <a:gd name="adj3" fmla="val 12464851"/>
            <a:gd name="adj4" fmla="val 18239064"/>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1D9D2-124A-4E1D-9105-B8856154D3E8}">
      <dsp:nvSpPr>
        <dsp:cNvPr id="0" name=""/>
        <dsp:cNvSpPr/>
      </dsp:nvSpPr>
      <dsp:spPr>
        <a:xfrm>
          <a:off x="1618325" y="1150"/>
          <a:ext cx="2969960" cy="1484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rial"/>
            </a:rPr>
            <a:t>Week 1- LEARN in a training session with CSH</a:t>
          </a:r>
          <a:endParaRPr lang="en-US" sz="2600" kern="1200"/>
        </a:p>
      </dsp:txBody>
      <dsp:txXfrm>
        <a:off x="1690816" y="73641"/>
        <a:ext cx="2824978" cy="1339998"/>
      </dsp:txXfrm>
    </dsp:sp>
    <dsp:sp modelId="{B6AF7AF5-3AA2-466D-A0DD-1C1DFB527026}">
      <dsp:nvSpPr>
        <dsp:cNvPr id="0" name=""/>
        <dsp:cNvSpPr/>
      </dsp:nvSpPr>
      <dsp:spPr>
        <a:xfrm>
          <a:off x="3232870" y="2797625"/>
          <a:ext cx="2969960" cy="1484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rial"/>
            </a:rPr>
            <a:t>Week 2- Q&amp;A about the above topic with CSH</a:t>
          </a:r>
          <a:endParaRPr lang="en-US" sz="2600" kern="1200"/>
        </a:p>
      </dsp:txBody>
      <dsp:txXfrm>
        <a:off x="3305361" y="2870116"/>
        <a:ext cx="2824978" cy="1339998"/>
      </dsp:txXfrm>
    </dsp:sp>
    <dsp:sp modelId="{E03F617E-A913-46A8-B8BF-45A6E68A3B8C}">
      <dsp:nvSpPr>
        <dsp:cNvPr id="0" name=""/>
        <dsp:cNvSpPr/>
      </dsp:nvSpPr>
      <dsp:spPr>
        <a:xfrm>
          <a:off x="3779" y="2797625"/>
          <a:ext cx="2969960" cy="1484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rial"/>
            </a:rPr>
            <a:t>Week 3- Internal meetings to update workplans</a:t>
          </a:r>
          <a:endParaRPr lang="en-US" sz="2600" kern="1200"/>
        </a:p>
      </dsp:txBody>
      <dsp:txXfrm>
        <a:off x="76270" y="2870116"/>
        <a:ext cx="2824978" cy="133999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hs.gov/hipaa/for-professionals/security/laws-regulations/index.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a:extLst>
            <a:ext uri="{FF2B5EF4-FFF2-40B4-BE49-F238E27FC236}">
              <a16:creationId xmlns:a16="http://schemas.microsoft.com/office/drawing/2014/main" id="{E2A68E1B-6060-6192-A6E4-FA27448E96CC}"/>
            </a:ext>
          </a:extLst>
        </p:cNvPr>
        <p:cNvGrpSpPr/>
        <p:nvPr/>
      </p:nvGrpSpPr>
      <p:grpSpPr>
        <a:xfrm>
          <a:off x="0" y="0"/>
          <a:ext cx="0" cy="0"/>
          <a:chOff x="0" y="0"/>
          <a:chExt cx="0" cy="0"/>
        </a:xfrm>
      </p:grpSpPr>
      <p:sp>
        <p:nvSpPr>
          <p:cNvPr id="644" name="Google Shape;644;p4:notes">
            <a:extLst>
              <a:ext uri="{FF2B5EF4-FFF2-40B4-BE49-F238E27FC236}">
                <a16:creationId xmlns:a16="http://schemas.microsoft.com/office/drawing/2014/main" id="{0DE25F43-87C4-5981-BF27-0BB85AE4C34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4:notes">
            <a:extLst>
              <a:ext uri="{FF2B5EF4-FFF2-40B4-BE49-F238E27FC236}">
                <a16:creationId xmlns:a16="http://schemas.microsoft.com/office/drawing/2014/main" id="{216991A4-84B2-F52A-F891-AB269A0C60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769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a:extLst>
            <a:ext uri="{FF2B5EF4-FFF2-40B4-BE49-F238E27FC236}">
              <a16:creationId xmlns:a16="http://schemas.microsoft.com/office/drawing/2014/main" id="{10B3BD10-D015-C77C-4C9D-9B57B5691F65}"/>
            </a:ext>
          </a:extLst>
        </p:cNvPr>
        <p:cNvGrpSpPr/>
        <p:nvPr/>
      </p:nvGrpSpPr>
      <p:grpSpPr>
        <a:xfrm>
          <a:off x="0" y="0"/>
          <a:ext cx="0" cy="0"/>
          <a:chOff x="0" y="0"/>
          <a:chExt cx="0" cy="0"/>
        </a:xfrm>
      </p:grpSpPr>
      <p:sp>
        <p:nvSpPr>
          <p:cNvPr id="644" name="Google Shape;644;p4:notes">
            <a:extLst>
              <a:ext uri="{FF2B5EF4-FFF2-40B4-BE49-F238E27FC236}">
                <a16:creationId xmlns:a16="http://schemas.microsoft.com/office/drawing/2014/main" id="{8F7563C8-23F3-DEA0-F60A-67333ACC412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4:notes">
            <a:extLst>
              <a:ext uri="{FF2B5EF4-FFF2-40B4-BE49-F238E27FC236}">
                <a16:creationId xmlns:a16="http://schemas.microsoft.com/office/drawing/2014/main" id="{35462586-E005-FAAE-14E6-14906C6E78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9056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6142E177-8122-FBAC-C0F2-CC042C51B323}"/>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579B6F07-9CD0-32D1-FD26-51A54050DEA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8602001F-DE0D-C46D-CE3A-4ADA060CB5D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20DFBF0E-4B13-0D4B-2CAB-4F86F861ACC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7607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FA0E3EA1-D256-552C-33AA-997243B19331}"/>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199146A7-1DF4-49D3-2796-C76A25BCB2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F5D9D834-4019-13D7-DF3E-EC7B50690CF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a:solidFill>
                  <a:schemeClr val="tx1"/>
                </a:solidFill>
                <a:effectLst/>
                <a:latin typeface="Calibri"/>
                <a:ea typeface="Calibri"/>
                <a:cs typeface="Calibri"/>
                <a:sym typeface="Calibri"/>
              </a:rPr>
              <a:t>The AKS is a criminal law that prohibits the knowing and willful payment of "remuneration" to induce or reward patient referrals or the generation of business involving any item or service payable by the Federal health care programs (e.g., drugs, supplies, or health care services for Medicare or Medicaid patients). Remuneration includes anything of value and can take many forms besides cash, such as free rent, expensive hotel stays and meals, and excessive compensation for medical directorships or consultancies. </a:t>
            </a:r>
            <a:r>
              <a:rPr lang="en-US" sz="1200" b="1" i="0" u="none" strike="noStrike" kern="1200" cap="none">
                <a:solidFill>
                  <a:schemeClr val="tx1"/>
                </a:solidFill>
                <a:effectLst/>
                <a:latin typeface="Calibri"/>
                <a:ea typeface="Calibri"/>
                <a:cs typeface="Calibri"/>
                <a:sym typeface="Calibri"/>
              </a:rPr>
              <a:t>In some industries, it is acceptable to reward those who refer business to you. However, in the Federal health care programs, paying for referrals is a crime</a:t>
            </a:r>
            <a:endParaRPr lang="en-US"/>
          </a:p>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A0D717EC-B857-3433-B3F8-7CF5FFDCB60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4100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851E6EFF-A7C8-877C-FCF6-7B727074984A}"/>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A5C6AE51-1995-B357-03E2-B4D5AD82E7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E5081970-8931-C5F8-861D-0D039786639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E71464ED-5DE4-94DE-E149-A4C98E0D088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33448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a:extLst>
            <a:ext uri="{FF2B5EF4-FFF2-40B4-BE49-F238E27FC236}">
              <a16:creationId xmlns:a16="http://schemas.microsoft.com/office/drawing/2014/main" id="{B5415314-A5FF-5604-648C-38917D40CEE2}"/>
            </a:ext>
          </a:extLst>
        </p:cNvPr>
        <p:cNvGrpSpPr/>
        <p:nvPr/>
      </p:nvGrpSpPr>
      <p:grpSpPr>
        <a:xfrm>
          <a:off x="0" y="0"/>
          <a:ext cx="0" cy="0"/>
          <a:chOff x="0" y="0"/>
          <a:chExt cx="0" cy="0"/>
        </a:xfrm>
      </p:grpSpPr>
      <p:sp>
        <p:nvSpPr>
          <p:cNvPr id="644" name="Google Shape;644;p4:notes">
            <a:extLst>
              <a:ext uri="{FF2B5EF4-FFF2-40B4-BE49-F238E27FC236}">
                <a16:creationId xmlns:a16="http://schemas.microsoft.com/office/drawing/2014/main" id="{9A377F41-E35F-ED5C-4373-8974FD22C6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4:notes">
            <a:extLst>
              <a:ext uri="{FF2B5EF4-FFF2-40B4-BE49-F238E27FC236}">
                <a16:creationId xmlns:a16="http://schemas.microsoft.com/office/drawing/2014/main" id="{6150C543-F3B7-B14A-1383-EE67DB2DB74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8112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a:extLst>
            <a:ext uri="{FF2B5EF4-FFF2-40B4-BE49-F238E27FC236}">
              <a16:creationId xmlns:a16="http://schemas.microsoft.com/office/drawing/2014/main" id="{E069E124-6B6F-914C-205B-554F3BF9F803}"/>
            </a:ext>
          </a:extLst>
        </p:cNvPr>
        <p:cNvGrpSpPr/>
        <p:nvPr/>
      </p:nvGrpSpPr>
      <p:grpSpPr>
        <a:xfrm>
          <a:off x="0" y="0"/>
          <a:ext cx="0" cy="0"/>
          <a:chOff x="0" y="0"/>
          <a:chExt cx="0" cy="0"/>
        </a:xfrm>
      </p:grpSpPr>
      <p:sp>
        <p:nvSpPr>
          <p:cNvPr id="798" name="Google Shape;798;g1345027217e_1_107:notes">
            <a:extLst>
              <a:ext uri="{FF2B5EF4-FFF2-40B4-BE49-F238E27FC236}">
                <a16:creationId xmlns:a16="http://schemas.microsoft.com/office/drawing/2014/main" id="{98C54E73-FE2B-AF30-64CB-FE0566BF24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345027217e_1_107:notes">
            <a:extLst>
              <a:ext uri="{FF2B5EF4-FFF2-40B4-BE49-F238E27FC236}">
                <a16:creationId xmlns:a16="http://schemas.microsoft.com/office/drawing/2014/main" id="{CCD3E5FC-9DC7-F296-DABD-49E2BA409B7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1345027217e_1_107:notes">
            <a:extLst>
              <a:ext uri="{FF2B5EF4-FFF2-40B4-BE49-F238E27FC236}">
                <a16:creationId xmlns:a16="http://schemas.microsoft.com/office/drawing/2014/main" id="{C4D90CCA-7CB5-69ED-05FD-1CEDE1C2AE5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250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581E0930-57A9-B173-FF84-A1424F086B96}"/>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5B67874E-ACEA-0ABA-1AEF-BAC5DE81FDC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7BBB7DAC-8B7D-EF2E-5828-8F1F20098F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3132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1061B7BB-7F65-7D7D-CDEF-093E119D403F}"/>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9E04CAE7-7DC4-BEBA-D345-C7277F7446A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11C1F896-EB7D-EC08-1C3E-159689FF86A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hlinkClick r:id="rId3"/>
              </a:rPr>
              <a:t>https://www.hhs.gov/hipaa/for-professionals/security/laws-regulations/index.html</a:t>
            </a:r>
            <a:r>
              <a:rPr lang="en-US"/>
              <a:t> </a:t>
            </a:r>
          </a:p>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56E8E448-C0A9-FD15-4A11-CEC808C6AD4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4959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a:extLst>
            <a:ext uri="{FF2B5EF4-FFF2-40B4-BE49-F238E27FC236}">
              <a16:creationId xmlns:a16="http://schemas.microsoft.com/office/drawing/2014/main" id="{A96875C9-210B-FC40-1800-B658185F6CFF}"/>
            </a:ext>
          </a:extLst>
        </p:cNvPr>
        <p:cNvGrpSpPr/>
        <p:nvPr/>
      </p:nvGrpSpPr>
      <p:grpSpPr>
        <a:xfrm>
          <a:off x="0" y="0"/>
          <a:ext cx="0" cy="0"/>
          <a:chOff x="0" y="0"/>
          <a:chExt cx="0" cy="0"/>
        </a:xfrm>
      </p:grpSpPr>
      <p:sp>
        <p:nvSpPr>
          <p:cNvPr id="798" name="Google Shape;798;g1345027217e_1_107:notes">
            <a:extLst>
              <a:ext uri="{FF2B5EF4-FFF2-40B4-BE49-F238E27FC236}">
                <a16:creationId xmlns:a16="http://schemas.microsoft.com/office/drawing/2014/main" id="{F1079A1D-FC1F-AD39-8418-B808D387E0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345027217e_1_107:notes">
            <a:extLst>
              <a:ext uri="{FF2B5EF4-FFF2-40B4-BE49-F238E27FC236}">
                <a16:creationId xmlns:a16="http://schemas.microsoft.com/office/drawing/2014/main" id="{A97EE722-805B-DF86-F69A-D21197AD6C5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1345027217e_1_107:notes">
            <a:extLst>
              <a:ext uri="{FF2B5EF4-FFF2-40B4-BE49-F238E27FC236}">
                <a16:creationId xmlns:a16="http://schemas.microsoft.com/office/drawing/2014/main" id="{AF1FCCC9-E4C9-6B1F-CD64-0F1727CBEBE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7584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345027217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1345027217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indent="-95250">
              <a:buClr>
                <a:schemeClr val="dk1"/>
              </a:buClr>
              <a:buSzPts val="1200"/>
            </a:pPr>
            <a:r>
              <a:rPr lang="en-US"/>
              <a:t>Leah W</a:t>
            </a:r>
          </a:p>
        </p:txBody>
      </p:sp>
      <p:sp>
        <p:nvSpPr>
          <p:cNvPr id="549" name="Google Shape;549;g1345027217e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9A867CB2-0CB7-7979-8E53-33627878E7E4}"/>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AB625558-36D1-12B3-2276-6E4F48EBE2E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E905FBDA-20F5-18DE-43E4-BBD168075A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4438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a:extLst>
            <a:ext uri="{FF2B5EF4-FFF2-40B4-BE49-F238E27FC236}">
              <a16:creationId xmlns:a16="http://schemas.microsoft.com/office/drawing/2014/main" id="{54CB1601-5529-0FFD-78A7-6D7CB0630F45}"/>
            </a:ext>
          </a:extLst>
        </p:cNvPr>
        <p:cNvGrpSpPr/>
        <p:nvPr/>
      </p:nvGrpSpPr>
      <p:grpSpPr>
        <a:xfrm>
          <a:off x="0" y="0"/>
          <a:ext cx="0" cy="0"/>
          <a:chOff x="0" y="0"/>
          <a:chExt cx="0" cy="0"/>
        </a:xfrm>
      </p:grpSpPr>
      <p:sp>
        <p:nvSpPr>
          <p:cNvPr id="644" name="Google Shape;644;p4:notes">
            <a:extLst>
              <a:ext uri="{FF2B5EF4-FFF2-40B4-BE49-F238E27FC236}">
                <a16:creationId xmlns:a16="http://schemas.microsoft.com/office/drawing/2014/main" id="{334AC829-5C4C-33D5-22C7-30D98E30B3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4:notes">
            <a:extLst>
              <a:ext uri="{FF2B5EF4-FFF2-40B4-BE49-F238E27FC236}">
                <a16:creationId xmlns:a16="http://schemas.microsoft.com/office/drawing/2014/main" id="{C9019319-89DD-D814-459F-107BE10A59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1740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a:extLst>
            <a:ext uri="{FF2B5EF4-FFF2-40B4-BE49-F238E27FC236}">
              <a16:creationId xmlns:a16="http://schemas.microsoft.com/office/drawing/2014/main" id="{63519670-108D-9040-8A13-25C8AEE7CBC2}"/>
            </a:ext>
          </a:extLst>
        </p:cNvPr>
        <p:cNvGrpSpPr/>
        <p:nvPr/>
      </p:nvGrpSpPr>
      <p:grpSpPr>
        <a:xfrm>
          <a:off x="0" y="0"/>
          <a:ext cx="0" cy="0"/>
          <a:chOff x="0" y="0"/>
          <a:chExt cx="0" cy="0"/>
        </a:xfrm>
      </p:grpSpPr>
      <p:sp>
        <p:nvSpPr>
          <p:cNvPr id="798" name="Google Shape;798;g1345027217e_1_107:notes">
            <a:extLst>
              <a:ext uri="{FF2B5EF4-FFF2-40B4-BE49-F238E27FC236}">
                <a16:creationId xmlns:a16="http://schemas.microsoft.com/office/drawing/2014/main" id="{52497B37-9C9A-950A-50CC-D0B63E3F40E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345027217e_1_107:notes">
            <a:extLst>
              <a:ext uri="{FF2B5EF4-FFF2-40B4-BE49-F238E27FC236}">
                <a16:creationId xmlns:a16="http://schemas.microsoft.com/office/drawing/2014/main" id="{B409C858-3BF6-6986-BAA4-813159598B9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1345027217e_1_107:notes">
            <a:extLst>
              <a:ext uri="{FF2B5EF4-FFF2-40B4-BE49-F238E27FC236}">
                <a16:creationId xmlns:a16="http://schemas.microsoft.com/office/drawing/2014/main" id="{83B6C0ED-7FB6-EFA2-FC9D-D0DFDEF8085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9649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1709A265-B624-7234-2780-9C062867D299}"/>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FB5FAB93-8443-39C1-6394-AE353D51773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B5B86E3F-8FB6-4339-968E-9B4D79A81CF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5E638D46-2542-03EB-F696-35C363BEFF1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13707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BD1EAE23-D9A1-F40C-78A5-E58FFD905318}"/>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E049F278-C9EB-074E-C1DA-A0BA203DDB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2751F52A-3C38-1B35-05B7-4EFB7C1A9E6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b="0" i="0" u="none" strike="noStrike" kern="1200" cap="none">
                <a:solidFill>
                  <a:schemeClr val="tx1"/>
                </a:solidFill>
                <a:effectLst/>
                <a:latin typeface="Calibri"/>
                <a:ea typeface="Calibri"/>
                <a:cs typeface="Calibri"/>
                <a:sym typeface="Calibri"/>
              </a:rPr>
              <a:t>A risk analysis process includes, but is not limited to, the following activities: Evaluate the likelihood and impact of potential risks to e-PHI;</a:t>
            </a:r>
            <a:r>
              <a:rPr lang="en-US" sz="1200" b="0" i="0" u="none" strike="noStrike" kern="1200" cap="none" baseline="30000">
                <a:solidFill>
                  <a:schemeClr val="tx1"/>
                </a:solidFill>
                <a:effectLst/>
                <a:latin typeface="Calibri"/>
                <a:ea typeface="Calibri"/>
                <a:cs typeface="Calibri"/>
                <a:sym typeface="Calibri"/>
              </a:rPr>
              <a:t>8</a:t>
            </a:r>
            <a:endParaRPr lang="en-US" sz="1200" b="0" i="0" u="none" strike="noStrike" kern="1200" cap="none">
              <a:solidFill>
                <a:schemeClr val="tx1"/>
              </a:solidFill>
              <a:effectLst/>
              <a:latin typeface="Calibri"/>
              <a:ea typeface="Calibri"/>
              <a:cs typeface="Calibri"/>
              <a:sym typeface="Calibri"/>
            </a:endParaRPr>
          </a:p>
          <a:p>
            <a:r>
              <a:rPr lang="en-US" sz="1200" b="0" i="0" u="none" strike="noStrike" kern="1200" cap="none">
                <a:solidFill>
                  <a:schemeClr val="tx1"/>
                </a:solidFill>
                <a:effectLst/>
                <a:latin typeface="Calibri"/>
                <a:ea typeface="Calibri"/>
                <a:cs typeface="Calibri"/>
                <a:sym typeface="Calibri"/>
              </a:rPr>
              <a:t>Implement appropriate security measures to address the risks identified in the risk analysis;</a:t>
            </a:r>
            <a:r>
              <a:rPr lang="en-US" sz="1200" b="0" i="0" u="none" strike="noStrike" kern="1200" cap="none" baseline="30000">
                <a:solidFill>
                  <a:schemeClr val="tx1"/>
                </a:solidFill>
                <a:effectLst/>
                <a:latin typeface="Calibri"/>
                <a:ea typeface="Calibri"/>
                <a:cs typeface="Calibri"/>
                <a:sym typeface="Calibri"/>
              </a:rPr>
              <a:t>9</a:t>
            </a:r>
            <a:endParaRPr lang="en-US" sz="1200" b="0" i="0" u="none" strike="noStrike" kern="1200" cap="none">
              <a:solidFill>
                <a:schemeClr val="tx1"/>
              </a:solidFill>
              <a:effectLst/>
              <a:latin typeface="Calibri"/>
              <a:ea typeface="Calibri"/>
              <a:cs typeface="Calibri"/>
              <a:sym typeface="Calibri"/>
            </a:endParaRPr>
          </a:p>
          <a:p>
            <a:r>
              <a:rPr lang="en-US" sz="1200" b="0" i="0" u="none" strike="noStrike" kern="1200" cap="none">
                <a:solidFill>
                  <a:schemeClr val="tx1"/>
                </a:solidFill>
                <a:effectLst/>
                <a:latin typeface="Calibri"/>
                <a:ea typeface="Calibri"/>
                <a:cs typeface="Calibri"/>
                <a:sym typeface="Calibri"/>
              </a:rPr>
              <a:t>Document the chosen security measures and, where required, the rationale for adopting those measures;</a:t>
            </a:r>
            <a:r>
              <a:rPr lang="en-US" sz="1200" b="0" i="0" u="none" strike="noStrike" kern="1200" cap="none" baseline="30000">
                <a:solidFill>
                  <a:schemeClr val="tx1"/>
                </a:solidFill>
                <a:effectLst/>
                <a:latin typeface="Calibri"/>
                <a:ea typeface="Calibri"/>
                <a:cs typeface="Calibri"/>
                <a:sym typeface="Calibri"/>
              </a:rPr>
              <a:t>10</a:t>
            </a:r>
            <a:r>
              <a:rPr lang="en-US" sz="1200" b="0" i="0" u="none" strike="noStrike" kern="1200" cap="none">
                <a:solidFill>
                  <a:schemeClr val="tx1"/>
                </a:solidFill>
                <a:effectLst/>
                <a:latin typeface="Calibri"/>
                <a:ea typeface="Calibri"/>
                <a:cs typeface="Calibri"/>
                <a:sym typeface="Calibri"/>
              </a:rPr>
              <a:t> and</a:t>
            </a:r>
          </a:p>
          <a:p>
            <a:r>
              <a:rPr lang="en-US" sz="1200" b="0" i="0" u="none" strike="noStrike" kern="1200" cap="none">
                <a:solidFill>
                  <a:schemeClr val="tx1"/>
                </a:solidFill>
                <a:effectLst/>
                <a:latin typeface="Calibri"/>
                <a:ea typeface="Calibri"/>
                <a:cs typeface="Calibri"/>
                <a:sym typeface="Calibri"/>
              </a:rPr>
              <a:t>Maintain continuous, reasonable, and appropriate security protections.</a:t>
            </a:r>
            <a:r>
              <a:rPr lang="en-US" sz="1200" b="0" i="0" u="none" strike="noStrike" kern="1200" cap="none" baseline="30000">
                <a:solidFill>
                  <a:schemeClr val="tx1"/>
                </a:solidFill>
                <a:effectLst/>
                <a:latin typeface="Calibri"/>
                <a:ea typeface="Calibri"/>
                <a:cs typeface="Calibri"/>
                <a:sym typeface="Calibri"/>
              </a:rPr>
              <a:t>11 </a:t>
            </a:r>
            <a:endParaRPr lang="en-US" sz="1200" b="0" i="0" u="none" strike="noStrike" kern="1200" cap="none">
              <a:solidFill>
                <a:schemeClr val="tx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7EF13B81-A40E-318D-1BFC-96E6EB699CB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871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A10ED6D6-C324-8311-729B-1F052E39F89D}"/>
            </a:ext>
          </a:extLst>
        </p:cNvPr>
        <p:cNvGrpSpPr/>
        <p:nvPr/>
      </p:nvGrpSpPr>
      <p:grpSpPr>
        <a:xfrm>
          <a:off x="0" y="0"/>
          <a:ext cx="0" cy="0"/>
          <a:chOff x="0" y="0"/>
          <a:chExt cx="0" cy="0"/>
        </a:xfrm>
      </p:grpSpPr>
      <p:sp>
        <p:nvSpPr>
          <p:cNvPr id="165" name="Google Shape;165;g1345027217e_1_77:notes">
            <a:extLst>
              <a:ext uri="{FF2B5EF4-FFF2-40B4-BE49-F238E27FC236}">
                <a16:creationId xmlns:a16="http://schemas.microsoft.com/office/drawing/2014/main" id="{7EAB6EF6-46CF-CB41-E0A8-E734DFA8221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345027217e_1_77:notes">
            <a:extLst>
              <a:ext uri="{FF2B5EF4-FFF2-40B4-BE49-F238E27FC236}">
                <a16:creationId xmlns:a16="http://schemas.microsoft.com/office/drawing/2014/main" id="{62115CF2-9F40-7FE9-91C8-48EBA9AFA6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5960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a:extLst>
            <a:ext uri="{FF2B5EF4-FFF2-40B4-BE49-F238E27FC236}">
              <a16:creationId xmlns:a16="http://schemas.microsoft.com/office/drawing/2014/main" id="{513D4D20-E4FD-008B-A278-227F8A746871}"/>
            </a:ext>
          </a:extLst>
        </p:cNvPr>
        <p:cNvGrpSpPr/>
        <p:nvPr/>
      </p:nvGrpSpPr>
      <p:grpSpPr>
        <a:xfrm>
          <a:off x="0" y="0"/>
          <a:ext cx="0" cy="0"/>
          <a:chOff x="0" y="0"/>
          <a:chExt cx="0" cy="0"/>
        </a:xfrm>
      </p:grpSpPr>
      <p:sp>
        <p:nvSpPr>
          <p:cNvPr id="798" name="Google Shape;798;g1345027217e_1_107:notes">
            <a:extLst>
              <a:ext uri="{FF2B5EF4-FFF2-40B4-BE49-F238E27FC236}">
                <a16:creationId xmlns:a16="http://schemas.microsoft.com/office/drawing/2014/main" id="{1731A799-19BC-2E05-77D3-AAF27E0ADE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345027217e_1_107:notes">
            <a:extLst>
              <a:ext uri="{FF2B5EF4-FFF2-40B4-BE49-F238E27FC236}">
                <a16:creationId xmlns:a16="http://schemas.microsoft.com/office/drawing/2014/main" id="{2996F6E8-B5AD-D855-5AF2-726DA1CC201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1345027217e_1_107:notes">
            <a:extLst>
              <a:ext uri="{FF2B5EF4-FFF2-40B4-BE49-F238E27FC236}">
                <a16:creationId xmlns:a16="http://schemas.microsoft.com/office/drawing/2014/main" id="{65A4FF2E-4BBA-E858-A171-D425ECC73D8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1552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a:extLst>
            <a:ext uri="{FF2B5EF4-FFF2-40B4-BE49-F238E27FC236}">
              <a16:creationId xmlns:a16="http://schemas.microsoft.com/office/drawing/2014/main" id="{85018024-680A-5AC9-6002-69B615AA80ED}"/>
            </a:ext>
          </a:extLst>
        </p:cNvPr>
        <p:cNvGrpSpPr/>
        <p:nvPr/>
      </p:nvGrpSpPr>
      <p:grpSpPr>
        <a:xfrm>
          <a:off x="0" y="0"/>
          <a:ext cx="0" cy="0"/>
          <a:chOff x="0" y="0"/>
          <a:chExt cx="0" cy="0"/>
        </a:xfrm>
      </p:grpSpPr>
      <p:sp>
        <p:nvSpPr>
          <p:cNvPr id="798" name="Google Shape;798;g1345027217e_1_107:notes">
            <a:extLst>
              <a:ext uri="{FF2B5EF4-FFF2-40B4-BE49-F238E27FC236}">
                <a16:creationId xmlns:a16="http://schemas.microsoft.com/office/drawing/2014/main" id="{123AEEAB-EDAF-87D7-0AFC-516189C2D6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345027217e_1_107:notes">
            <a:extLst>
              <a:ext uri="{FF2B5EF4-FFF2-40B4-BE49-F238E27FC236}">
                <a16:creationId xmlns:a16="http://schemas.microsoft.com/office/drawing/2014/main" id="{7CCE2E15-971B-4E30-E2A5-17AA72FED59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1345027217e_1_107:notes">
            <a:extLst>
              <a:ext uri="{FF2B5EF4-FFF2-40B4-BE49-F238E27FC236}">
                <a16:creationId xmlns:a16="http://schemas.microsoft.com/office/drawing/2014/main" id="{F33E8132-06CA-96A3-CC57-7CDA79D0D16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33148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1F4BCB4A-79C8-8BEE-AB56-BA2A6350AF8E}"/>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83AF1814-61EE-8365-295F-7E7116AAC0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B817E3E2-549B-86EF-D2D8-A4DC9EB2D64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3DA16960-6CCB-AB32-2FBD-6CF7BEC545F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1673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Tx/>
              <a:buSzTx/>
              <a:defRPr/>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9E209F7-4E21-4F35-B3FA-CAED3BB7857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8334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Lawrence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9612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DE2B4BC8-2E9D-8511-3077-034BAE7E04A6}"/>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F1B27432-50B0-7503-DEC9-9038431A2F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498A5554-7B56-2B97-774D-9F8BDDC68F1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0EDFE508-08E4-F6A7-BFB1-B09FD52D59D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22510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B3E76163-32A2-EBA2-549A-B2D964E09422}"/>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13E6E058-40F3-08EF-A4BA-64261CAE9B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5D7CCAB3-4291-C0B3-C737-36E01C706B8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664F59FE-6AEC-11CD-1BC3-7C366A6C7BA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7101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1620553A-C882-F253-0317-80DDE2D4B75F}"/>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5D321F5F-E022-9F60-4F90-2C15F430EB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16656F69-110D-75E0-B450-07FD9AD251D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1F863A74-E0AB-BFC5-C22E-A98EB7573A5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3921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C5939128-C5B3-0C13-C8A1-7A3BB78450D9}"/>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D7107AF2-9953-462C-5E31-A4A767A6615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0E035EFB-866E-3D9A-4E90-D7E5F479A0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0610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0B9E2CA6-11A3-5300-EB9E-C1F7A8FD9527}"/>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4F08D4A3-09AD-197E-F401-A8C362669F6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44762075-4053-0A73-D2B5-536254DBC2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240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387FA241-B2CE-A994-8392-C771E48B0C93}"/>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1F2DC5D1-09E3-91D3-2116-DE20958CD55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B1B4C41B-785D-6E77-CDE6-326C58F7911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7006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3A58F18E-8CA9-8AF3-7F7B-4066ECE769C2}"/>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E80B94F0-929F-45A7-724B-CC15C3D25C2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5D0ABEE7-D220-39CA-08F5-8241D550C2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6316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40731723-3FF8-16B2-EF88-5E2A3139785C}"/>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76BE74B7-3AA7-41A2-54C9-818F58236FE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D656BB84-CAB7-7321-6559-A27872F06A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8770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37E038C9-84BE-B9C2-823B-BC5146C020C8}"/>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B0644228-45DF-B19B-9EBB-D3BEE4CE78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E1C369FC-75C7-D982-E6E3-230634FE24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3588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4D584D80-E3FB-E1AF-7210-6A9ADD2A145E}"/>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A20225AD-BFCB-1AE6-F3CD-E0E1CA1D84D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78303FDC-6F01-0C6D-ABC5-3C36C0D268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16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a:extLst>
            <a:ext uri="{FF2B5EF4-FFF2-40B4-BE49-F238E27FC236}">
              <a16:creationId xmlns:a16="http://schemas.microsoft.com/office/drawing/2014/main" id="{2041ED72-EB16-1133-4338-4D39D919B5C1}"/>
            </a:ext>
          </a:extLst>
        </p:cNvPr>
        <p:cNvGrpSpPr/>
        <p:nvPr/>
      </p:nvGrpSpPr>
      <p:grpSpPr>
        <a:xfrm>
          <a:off x="0" y="0"/>
          <a:ext cx="0" cy="0"/>
          <a:chOff x="0" y="0"/>
          <a:chExt cx="0" cy="0"/>
        </a:xfrm>
      </p:grpSpPr>
      <p:sp>
        <p:nvSpPr>
          <p:cNvPr id="600" name="Google Shape;600;g1345027217e_1_24:notes">
            <a:extLst>
              <a:ext uri="{FF2B5EF4-FFF2-40B4-BE49-F238E27FC236}">
                <a16:creationId xmlns:a16="http://schemas.microsoft.com/office/drawing/2014/main" id="{230CEF39-9206-118B-BC43-12342DE156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1345027217e_1_24:notes">
            <a:extLst>
              <a:ext uri="{FF2B5EF4-FFF2-40B4-BE49-F238E27FC236}">
                <a16:creationId xmlns:a16="http://schemas.microsoft.com/office/drawing/2014/main" id="{5F504883-AB87-C608-BA2B-C5B30E1B8CC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602" name="Google Shape;602;g1345027217e_1_24:notes">
            <a:extLst>
              <a:ext uri="{FF2B5EF4-FFF2-40B4-BE49-F238E27FC236}">
                <a16:creationId xmlns:a16="http://schemas.microsoft.com/office/drawing/2014/main" id="{D01A6A36-D8BC-825E-5544-6C8C44EEAB5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4974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2E19435B-C39A-7D87-40A5-E807A07EB12E}"/>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4D3971AF-1700-CB6A-2AD5-6312E7EBCD7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899D7194-81E3-0927-3A45-80E7B6C1C5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9106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079EB442-0B4A-C0F0-0B88-5873C1472E16}"/>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962E2F14-9C46-5E82-2EE8-43F269E6072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7DD5F5D3-6F48-CEDE-5419-BEB7AF7D96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5293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32DB7A4E-197B-BEC9-C091-C859F13178FF}"/>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991BF709-8840-009B-6F6E-F7D57199680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EF2AF5C5-B8E7-A5B4-0FFA-1AC45C06F68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4815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4038E968-964A-52BA-5F24-D4FB3CD3BEA2}"/>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E70E5DFA-3B42-C66B-3B5B-C62AFFDA40E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C729FB41-AF46-91D2-7702-3BE6A7957C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2538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CAA8EB36-650D-1015-D3C0-E45D3BE6EB8C}"/>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0AA3C048-0D21-0028-20F8-7B84754A6DC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6D266E7A-786E-1615-6E54-BE38AE9023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676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D69DC351-BC6A-FB34-7F22-D8FEE26FF996}"/>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1C64E161-E48B-B264-E3E6-84F90B39BEF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30804B6B-C5B2-5866-476F-31B287790A8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69E0A102-38CE-098E-51C9-ABED79D84F3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266825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4BFE9FE3-4221-CC18-DDBC-FAAC7E052E8B}"/>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5AE55C0C-1210-D772-D356-130235238E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49CEABCD-9CA0-A38E-EC27-64C999D4429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AB3F64EC-3EAF-A5D4-DD4D-877F088B543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2711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345027217e_1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1345027217e_1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2B96575E-F697-A9CD-DF8C-AB6AC566A80D}"/>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7766B933-497E-5009-DA62-ADBFF0E636B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C465C1CA-AF7D-B31C-2E76-D261900503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92024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29384D50-3463-72AC-4F8E-45F56934A49C}"/>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7FE326BD-F105-1B32-E83F-CD49E28E931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some examples</a:t>
            </a:r>
          </a:p>
          <a:p>
            <a:pPr marL="0" lvl="0" indent="0" algn="l" rtl="0">
              <a:lnSpc>
                <a:spcPct val="100000"/>
              </a:lnSpc>
              <a:spcBef>
                <a:spcPts val="0"/>
              </a:spcBef>
              <a:spcAft>
                <a:spcPts val="0"/>
              </a:spcAft>
              <a:buSzPts val="1400"/>
              <a:buNone/>
            </a:pPr>
            <a:r>
              <a:rPr lang="en-US"/>
              <a:t>Leave some time for tables/groups to come up with ideas around a specific question and report back</a:t>
            </a:r>
          </a:p>
          <a:p>
            <a:pPr marL="0" lvl="0" indent="0" algn="l" rtl="0">
              <a:lnSpc>
                <a:spcPct val="100000"/>
              </a:lnSpc>
              <a:spcBef>
                <a:spcPts val="0"/>
              </a:spcBef>
              <a:spcAft>
                <a:spcPts val="0"/>
              </a:spcAft>
              <a:buSzPts val="1400"/>
              <a:buNone/>
            </a:pPr>
            <a:r>
              <a:rPr lang="en-US"/>
              <a:t>Have open lines of communication between you and employees. – </a:t>
            </a:r>
          </a:p>
          <a:p>
            <a:pPr marL="0" lvl="0" indent="0" algn="l" rtl="0">
              <a:lnSpc>
                <a:spcPct val="100000"/>
              </a:lnSpc>
              <a:spcBef>
                <a:spcPts val="0"/>
              </a:spcBef>
              <a:spcAft>
                <a:spcPts val="0"/>
              </a:spcAft>
              <a:buSzPts val="1400"/>
              <a:buNone/>
            </a:pPr>
            <a:r>
              <a:rPr lang="en-US"/>
              <a:t>Maintain an anonymous “hotline” to report issues to you. – </a:t>
            </a:r>
          </a:p>
          <a:p>
            <a:pPr marL="0" lvl="0" indent="0" algn="l" rtl="0">
              <a:lnSpc>
                <a:spcPct val="100000"/>
              </a:lnSpc>
              <a:spcBef>
                <a:spcPts val="0"/>
              </a:spcBef>
              <a:spcAft>
                <a:spcPts val="0"/>
              </a:spcAft>
              <a:buSzPts val="1400"/>
              <a:buNone/>
            </a:pPr>
            <a:r>
              <a:rPr lang="en-US"/>
              <a:t>Enforce a non-retaliation policy for employees who report potential problems. </a:t>
            </a:r>
          </a:p>
          <a:p>
            <a:pPr marL="0" lvl="0" indent="0" algn="l" rtl="0">
              <a:lnSpc>
                <a:spcPct val="100000"/>
              </a:lnSpc>
              <a:spcBef>
                <a:spcPts val="0"/>
              </a:spcBef>
              <a:spcAft>
                <a:spcPts val="0"/>
              </a:spcAft>
              <a:buSzPts val="1400"/>
              <a:buNone/>
            </a:pPr>
            <a:r>
              <a:rPr lang="en-US"/>
              <a:t>Establish a direct line of communication between you and the Board. – </a:t>
            </a:r>
          </a:p>
          <a:p>
            <a:pPr marL="0" lvl="0" indent="0" algn="l" rtl="0">
              <a:lnSpc>
                <a:spcPct val="100000"/>
              </a:lnSpc>
              <a:spcBef>
                <a:spcPts val="0"/>
              </a:spcBef>
              <a:spcAft>
                <a:spcPts val="0"/>
              </a:spcAft>
              <a:buSzPts val="1400"/>
              <a:buNone/>
            </a:pPr>
            <a:r>
              <a:rPr lang="en-US"/>
              <a:t>Use surveys or other tools to get feedback on training and on the compliance program.</a:t>
            </a:r>
          </a:p>
          <a:p>
            <a:pPr marL="0" lvl="0" indent="0" algn="l" rtl="0">
              <a:lnSpc>
                <a:spcPct val="100000"/>
              </a:lnSpc>
              <a:spcBef>
                <a:spcPts val="0"/>
              </a:spcBef>
              <a:spcAft>
                <a:spcPts val="0"/>
              </a:spcAft>
              <a:buSzPts val="1400"/>
              <a:buNone/>
            </a:pPr>
            <a:r>
              <a:rPr lang="en-US"/>
              <a:t>Use newsletters or internal websites to maintain visibility with employees. </a:t>
            </a:r>
          </a:p>
          <a:p>
            <a:pPr marL="0" lvl="0" indent="0" algn="l" rtl="0">
              <a:lnSpc>
                <a:spcPct val="100000"/>
              </a:lnSpc>
              <a:spcBef>
                <a:spcPts val="0"/>
              </a:spcBef>
              <a:spcAft>
                <a:spcPts val="0"/>
              </a:spcAft>
              <a:buSzPts val="1400"/>
              <a:buNone/>
            </a:pPr>
            <a:r>
              <a:rPr lang="en-US"/>
              <a:t>Regularly meet with the Board and brief them on the compliance program. </a:t>
            </a:r>
          </a:p>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F4104286-EEA4-34B0-29A0-A4894CDE62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3081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8A70A188-E36C-A9F2-DBC9-78F0DBD72BEF}"/>
            </a:ext>
          </a:extLst>
        </p:cNvPr>
        <p:cNvGrpSpPr/>
        <p:nvPr/>
      </p:nvGrpSpPr>
      <p:grpSpPr>
        <a:xfrm>
          <a:off x="0" y="0"/>
          <a:ext cx="0" cy="0"/>
          <a:chOff x="0" y="0"/>
          <a:chExt cx="0" cy="0"/>
        </a:xfrm>
      </p:grpSpPr>
      <p:sp>
        <p:nvSpPr>
          <p:cNvPr id="134" name="Google Shape;134;p14:notes">
            <a:extLst>
              <a:ext uri="{FF2B5EF4-FFF2-40B4-BE49-F238E27FC236}">
                <a16:creationId xmlns:a16="http://schemas.microsoft.com/office/drawing/2014/main" id="{24D070DD-2C81-C441-D966-319FA128FDB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4:notes">
            <a:extLst>
              <a:ext uri="{FF2B5EF4-FFF2-40B4-BE49-F238E27FC236}">
                <a16:creationId xmlns:a16="http://schemas.microsoft.com/office/drawing/2014/main" id="{FC82D33E-7943-5291-1E37-87C2BB3809A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2119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a:extLst>
            <a:ext uri="{FF2B5EF4-FFF2-40B4-BE49-F238E27FC236}">
              <a16:creationId xmlns:a16="http://schemas.microsoft.com/office/drawing/2014/main" id="{66EB8D38-8054-93E8-4FBA-862AD22EFB82}"/>
            </a:ext>
          </a:extLst>
        </p:cNvPr>
        <p:cNvGrpSpPr/>
        <p:nvPr/>
      </p:nvGrpSpPr>
      <p:grpSpPr>
        <a:xfrm>
          <a:off x="0" y="0"/>
          <a:ext cx="0" cy="0"/>
          <a:chOff x="0" y="0"/>
          <a:chExt cx="0" cy="0"/>
        </a:xfrm>
      </p:grpSpPr>
      <p:sp>
        <p:nvSpPr>
          <p:cNvPr id="644" name="Google Shape;644;p4:notes">
            <a:extLst>
              <a:ext uri="{FF2B5EF4-FFF2-40B4-BE49-F238E27FC236}">
                <a16:creationId xmlns:a16="http://schemas.microsoft.com/office/drawing/2014/main" id="{82E2F5FB-D20E-2E84-A016-F07B4BE2714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working on a one pager with all the trainings and links</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This might be better as a discussion vs just being told/given examples. Have people give examples of their training; maybe wish lists</a:t>
            </a:r>
          </a:p>
          <a:p>
            <a:pPr marL="0" lvl="0" indent="0" algn="l" rtl="0">
              <a:lnSpc>
                <a:spcPct val="100000"/>
              </a:lnSpc>
              <a:spcBef>
                <a:spcPts val="0"/>
              </a:spcBef>
              <a:spcAft>
                <a:spcPts val="0"/>
              </a:spcAft>
              <a:buSzPts val="1400"/>
              <a:buNone/>
            </a:pPr>
            <a:endParaRPr/>
          </a:p>
        </p:txBody>
      </p:sp>
      <p:sp>
        <p:nvSpPr>
          <p:cNvPr id="645" name="Google Shape;645;p4:notes">
            <a:extLst>
              <a:ext uri="{FF2B5EF4-FFF2-40B4-BE49-F238E27FC236}">
                <a16:creationId xmlns:a16="http://schemas.microsoft.com/office/drawing/2014/main" id="{0997460E-F4C0-27C1-6A82-7F6F43D25A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6795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9825E0B8-0D60-8F85-245B-B4488A4A6E04}"/>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6AEB2037-C5DD-B962-2F21-ADD70ED0B0B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a:t>Note that the document linked to, lists all required trainings from start up to ongoing operations.  State will be updating as the program evolves. Agencies should be organizing their LMS for RISE using this checklist.  </a:t>
            </a:r>
          </a:p>
        </p:txBody>
      </p:sp>
      <p:sp>
        <p:nvSpPr>
          <p:cNvPr id="748" name="Google Shape;748;g12ceb0b3d0f_0_12:notes">
            <a:extLst>
              <a:ext uri="{FF2B5EF4-FFF2-40B4-BE49-F238E27FC236}">
                <a16:creationId xmlns:a16="http://schemas.microsoft.com/office/drawing/2014/main" id="{D9DE6337-43FC-CA4E-332E-19921A882B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8578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81563AF2-0EB7-42B1-BB42-91554AA9BBE1}"/>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CA9BD2C2-EC31-4E89-758D-44B5C4DF9FD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611C967B-6F4D-89E7-D15D-3C5927E61C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1089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B3C376C2-E5B9-DB75-CA3E-EAA6C46DAC8F}"/>
            </a:ext>
          </a:extLst>
        </p:cNvPr>
        <p:cNvGrpSpPr/>
        <p:nvPr/>
      </p:nvGrpSpPr>
      <p:grpSpPr>
        <a:xfrm>
          <a:off x="0" y="0"/>
          <a:ext cx="0" cy="0"/>
          <a:chOff x="0" y="0"/>
          <a:chExt cx="0" cy="0"/>
        </a:xfrm>
      </p:grpSpPr>
      <p:sp>
        <p:nvSpPr>
          <p:cNvPr id="134" name="Google Shape;134;p14:notes">
            <a:extLst>
              <a:ext uri="{FF2B5EF4-FFF2-40B4-BE49-F238E27FC236}">
                <a16:creationId xmlns:a16="http://schemas.microsoft.com/office/drawing/2014/main" id="{019CB3F3-4D71-BCF0-85CB-1F76697A6B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4:notes">
            <a:extLst>
              <a:ext uri="{FF2B5EF4-FFF2-40B4-BE49-F238E27FC236}">
                <a16:creationId xmlns:a16="http://schemas.microsoft.com/office/drawing/2014/main" id="{5F299F65-2435-BA54-97DF-2BFCEB85C01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62106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0314472D-C7FB-82E6-F188-9A566BE86477}"/>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18B5D4AA-068D-9580-D56B-E5EC9840C1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7780D391-6B07-4252-B729-60647094E09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A4EE1AF5-F119-401D-EF5D-6C8934F6BDC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4570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a:extLst>
            <a:ext uri="{FF2B5EF4-FFF2-40B4-BE49-F238E27FC236}">
              <a16:creationId xmlns:a16="http://schemas.microsoft.com/office/drawing/2014/main" id="{3A1BE910-1AA3-5ECA-C06B-CF15549C6F3B}"/>
            </a:ext>
          </a:extLst>
        </p:cNvPr>
        <p:cNvGrpSpPr/>
        <p:nvPr/>
      </p:nvGrpSpPr>
      <p:grpSpPr>
        <a:xfrm>
          <a:off x="0" y="0"/>
          <a:ext cx="0" cy="0"/>
          <a:chOff x="0" y="0"/>
          <a:chExt cx="0" cy="0"/>
        </a:xfrm>
      </p:grpSpPr>
      <p:sp>
        <p:nvSpPr>
          <p:cNvPr id="681" name="Google Shape;681;g1345027217e_1_115:notes">
            <a:extLst>
              <a:ext uri="{FF2B5EF4-FFF2-40B4-BE49-F238E27FC236}">
                <a16:creationId xmlns:a16="http://schemas.microsoft.com/office/drawing/2014/main" id="{C21C8090-9FC7-E22E-BCFC-88A679B09B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345027217e_1_115:notes">
            <a:extLst>
              <a:ext uri="{FF2B5EF4-FFF2-40B4-BE49-F238E27FC236}">
                <a16:creationId xmlns:a16="http://schemas.microsoft.com/office/drawing/2014/main" id="{C6A59594-21D5-B47E-1D30-41D7D7180DE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g1345027217e_1_115:notes">
            <a:extLst>
              <a:ext uri="{FF2B5EF4-FFF2-40B4-BE49-F238E27FC236}">
                <a16:creationId xmlns:a16="http://schemas.microsoft.com/office/drawing/2014/main" id="{D5E1FBCB-AD81-D957-E68A-CE4F6E4CFA8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312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Lawrence</a:t>
            </a:r>
          </a:p>
          <a:p>
            <a:r>
              <a:rPr lang="en-US"/>
              <a:t>Here's the rhythm we'll follow for each of the six topics: a three-week cycle that repeats throughout the Academy.</a:t>
            </a:r>
          </a:p>
          <a:p>
            <a:endParaRPr lang="en-US"/>
          </a:p>
          <a:p>
            <a:r>
              <a:rPr lang="en-US"/>
              <a:t>Week 1 is the Learning Session—that's what we're doing right now. A focused training session where we cover the content, introduce the tools, and give you time to begin your work planning.</a:t>
            </a:r>
          </a:p>
          <a:p>
            <a:endParaRPr lang="en-US"/>
          </a:p>
          <a:p>
            <a:r>
              <a:rPr lang="en-US"/>
              <a:t>Week 2 is the Q&amp;A Office Hour. This is intentionally scheduled a week after the Learning Session because the best questions don't surface immediately. </a:t>
            </a:r>
          </a:p>
          <a:p>
            <a:endParaRPr lang="en-US"/>
          </a:p>
          <a:p>
            <a:r>
              <a:rPr lang="en-US"/>
              <a:t>Week 3 is your Internal Team Meeting time. This is when your full agency team—not just whoever attended the training—comes together to process the material. You'll review what was covered, discuss implications for your organization, and update your workplan with new tasks and deadlines.</a:t>
            </a:r>
          </a:p>
          <a:p>
            <a:endParaRPr lang="en-US"/>
          </a:p>
          <a:p>
            <a:r>
              <a:rPr lang="en-US"/>
              <a:t>This cycle repeats six times over 18 weeks. By the end, you'll have a comprehensive workplan that charts your path to sustainable Medicaid billing.</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147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EA537EDF-5E5C-49FE-F9F6-531A6949B3E6}"/>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2B065E90-2043-94B9-A0CD-38699D11CA1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4CC5F895-2A4A-3273-E866-7E66D7F78EF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200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F21CCAF1-20D4-C4C6-CB8C-F4B6EF87310C}"/>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85E2D2BE-6008-E826-D9DC-915C933C5A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0E298C65-3392-FE74-FF8C-3A888A14354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26A4236C-BFFF-0790-B0DC-D70F8B3A378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7443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g12f261aa162_0_296"/>
          <p:cNvSpPr>
            <a:spLocks noGrp="1"/>
          </p:cNvSpPr>
          <p:nvPr>
            <p:ph type="pic" idx="2"/>
          </p:nvPr>
        </p:nvSpPr>
        <p:spPr>
          <a:xfrm>
            <a:off x="0" y="0"/>
            <a:ext cx="12192000" cy="6858000"/>
          </a:xfrm>
          <a:prstGeom prst="rect">
            <a:avLst/>
          </a:prstGeom>
          <a:solidFill>
            <a:schemeClr val="lt1"/>
          </a:solidFill>
          <a:ln>
            <a:noFill/>
          </a:ln>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48"/>
        <p:cNvGrpSpPr/>
        <p:nvPr/>
      </p:nvGrpSpPr>
      <p:grpSpPr>
        <a:xfrm>
          <a:off x="0" y="0"/>
          <a:ext cx="0" cy="0"/>
          <a:chOff x="0" y="0"/>
          <a:chExt cx="0" cy="0"/>
        </a:xfrm>
      </p:grpSpPr>
      <p:sp>
        <p:nvSpPr>
          <p:cNvPr id="49" name="Google Shape;49;g12f261aa162_0_316"/>
          <p:cNvSpPr>
            <a:spLocks noGrp="1"/>
          </p:cNvSpPr>
          <p:nvPr>
            <p:ph type="pic" idx="2"/>
          </p:nvPr>
        </p:nvSpPr>
        <p:spPr>
          <a:xfrm>
            <a:off x="0" y="0"/>
            <a:ext cx="2971800" cy="6858000"/>
          </a:xfrm>
          <a:prstGeom prst="rect">
            <a:avLst/>
          </a:prstGeom>
          <a:solidFill>
            <a:schemeClr val="lt1"/>
          </a:solidFill>
          <a:ln>
            <a:no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sp>
        <p:nvSpPr>
          <p:cNvPr id="51" name="Google Shape;51;g12f261aa162_0_274"/>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52" name="Google Shape;52;g12f261aa162_0_274"/>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3" name="Google Shape;53;g12f261aa162_0_2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g12f261aa162_0_255"/>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68" name="Google Shape;68;g12f261aa162_0_255"/>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69" name="Google Shape;69;g12f261aa162_0_25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g12f261aa162_0_26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2" name="Google Shape;72;g12f261aa162_0_26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73" name="Google Shape;73;g12f261aa162_0_2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g12f261aa162_0_259"/>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76" name="Google Shape;76;g12f261aa162_0_25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g12f261aa162_0_27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9" name="Google Shape;79;g12f261aa162_0_27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
        <p:cNvGrpSpPr/>
        <p:nvPr/>
      </p:nvGrpSpPr>
      <p:grpSpPr>
        <a:xfrm>
          <a:off x="0" y="0"/>
          <a:ext cx="0" cy="0"/>
          <a:chOff x="0" y="0"/>
          <a:chExt cx="0" cy="0"/>
        </a:xfrm>
      </p:grpSpPr>
      <p:sp>
        <p:nvSpPr>
          <p:cNvPr id="81" name="Google Shape;81;g12f261aa162_0_287"/>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82" name="Google Shape;82;g12f261aa162_0_2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3"/>
        <p:cNvGrpSpPr/>
        <p:nvPr/>
      </p:nvGrpSpPr>
      <p:grpSpPr>
        <a:xfrm>
          <a:off x="0" y="0"/>
          <a:ext cx="0" cy="0"/>
          <a:chOff x="0" y="0"/>
          <a:chExt cx="0" cy="0"/>
        </a:xfrm>
      </p:grpSpPr>
      <p:sp>
        <p:nvSpPr>
          <p:cNvPr id="84" name="Google Shape;84;g12f261aa162_0_290"/>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85" name="Google Shape;85;g12f261aa162_0_290"/>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86" name="Google Shape;86;g12f261aa162_0_2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SH / Cover w/Title-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2AD6EC-E151-C343-88B5-3AA41A3A6E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735778"/>
            <a:ext cx="2684975" cy="1582463"/>
          </a:xfrm>
          <a:prstGeom prst="rect">
            <a:avLst/>
          </a:prstGeom>
        </p:spPr>
      </p:pic>
      <p:pic>
        <p:nvPicPr>
          <p:cNvPr id="8" name="Content Placeholder 3" descr="100kphoto2.jpg">
            <a:extLst>
              <a:ext uri="{FF2B5EF4-FFF2-40B4-BE49-F238E27FC236}">
                <a16:creationId xmlns:a16="http://schemas.microsoft.com/office/drawing/2014/main" id="{B25B3DC7-B38F-D74D-8AF7-D876F47D91E8}"/>
              </a:ext>
            </a:extLst>
          </p:cNvPr>
          <p:cNvPicPr>
            <a:picLocks noChangeAspect="1"/>
          </p:cNvPicPr>
          <p:nvPr userDrawn="1"/>
        </p:nvPicPr>
        <p:blipFill>
          <a:blip r:embed="rId3" cstate="print"/>
          <a:stretch>
            <a:fillRect/>
          </a:stretch>
        </p:blipFill>
        <p:spPr>
          <a:xfrm>
            <a:off x="-2086077" y="3589502"/>
            <a:ext cx="0" cy="0"/>
          </a:xfrm>
          <a:prstGeom prst="rect">
            <a:avLst/>
          </a:prstGeom>
        </p:spPr>
      </p:pic>
      <p:pic>
        <p:nvPicPr>
          <p:cNvPr id="10" name="Picture 2" descr="C:\Users\jessica.robinson\Dropbox\Keeping families together\Keepingfamiliestogether\RWJF_KFT_100519_2985.jpg">
            <a:extLst>
              <a:ext uri="{FF2B5EF4-FFF2-40B4-BE49-F238E27FC236}">
                <a16:creationId xmlns:a16="http://schemas.microsoft.com/office/drawing/2014/main" id="{8B0C8EC2-C2C5-EA41-9646-480835D58D2C}"/>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tretch/>
        </p:blipFill>
        <p:spPr bwMode="auto">
          <a:xfrm>
            <a:off x="-2772426" y="2545090"/>
            <a:ext cx="0" cy="0"/>
          </a:xfrm>
          <a:prstGeom prst="rect">
            <a:avLst/>
          </a:prstGeom>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8D4661-D710-0843-8456-5B2F9C28147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tretch/>
        </p:blipFill>
        <p:spPr>
          <a:xfrm>
            <a:off x="4619523" y="3561644"/>
            <a:ext cx="0" cy="0"/>
          </a:xfrm>
          <a:prstGeom prst="rect">
            <a:avLst/>
          </a:prstGeom>
        </p:spPr>
      </p:pic>
      <p:pic>
        <p:nvPicPr>
          <p:cNvPr id="20" name="Picture 19">
            <a:extLst>
              <a:ext uri="{FF2B5EF4-FFF2-40B4-BE49-F238E27FC236}">
                <a16:creationId xmlns:a16="http://schemas.microsoft.com/office/drawing/2014/main" id="{BCB10402-897C-AF4B-902E-21B4047248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tretch/>
        </p:blipFill>
        <p:spPr>
          <a:xfrm>
            <a:off x="-1" y="-29285"/>
            <a:ext cx="0" cy="0"/>
          </a:xfrm>
          <a:prstGeom prst="rect">
            <a:avLst/>
          </a:prstGeom>
        </p:spPr>
      </p:pic>
      <p:sp>
        <p:nvSpPr>
          <p:cNvPr id="110" name="Title 109">
            <a:extLst>
              <a:ext uri="{FF2B5EF4-FFF2-40B4-BE49-F238E27FC236}">
                <a16:creationId xmlns:a16="http://schemas.microsoft.com/office/drawing/2014/main" id="{38420ACE-927B-BD40-9451-956BA0B46F1C}"/>
              </a:ext>
            </a:extLst>
          </p:cNvPr>
          <p:cNvSpPr>
            <a:spLocks noGrp="1"/>
          </p:cNvSpPr>
          <p:nvPr>
            <p:ph type="title"/>
          </p:nvPr>
        </p:nvSpPr>
        <p:spPr>
          <a:xfrm>
            <a:off x="990600" y="2318242"/>
            <a:ext cx="6515100" cy="1110758"/>
          </a:xfrm>
        </p:spPr>
        <p:txBody>
          <a:bodyPr bIns="91440" anchor="b" anchorCtr="0">
            <a:normAutofit/>
          </a:bodyPr>
          <a:lstStyle>
            <a:lvl1pPr>
              <a:defRPr sz="4000">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2300016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cSld name="CSH / Sidebar Title + 2-Column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772CE9-3CEE-D744-A82E-1AB47031B1B7}"/>
              </a:ext>
            </a:extLst>
          </p:cNvPr>
          <p:cNvSpPr/>
          <p:nvPr/>
        </p:nvSpPr>
        <p:spPr>
          <a:xfrm>
            <a:off x="3" y="758952"/>
            <a:ext cx="3428998" cy="5337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381000" y="1219200"/>
            <a:ext cx="2705100" cy="4876799"/>
          </a:xfrm>
        </p:spPr>
        <p:txBody>
          <a:bodyPr bIns="182880" anchor="t" anchorCtr="0"/>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3848100" y="1216412"/>
            <a:ext cx="3657600" cy="4879587"/>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1219200"/>
            <a:ext cx="3657600" cy="487680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578ECE4-D0D1-0845-97B0-DA4A3E8F3E35}"/>
              </a:ext>
            </a:extLst>
          </p:cNvPr>
          <p:cNvSpPr>
            <a:spLocks noGrp="1"/>
          </p:cNvSpPr>
          <p:nvPr>
            <p:ph type="ftr" sz="quarter" idx="10"/>
          </p:nvPr>
        </p:nvSpPr>
        <p:spPr/>
        <p:txBody>
          <a:bodyPr/>
          <a:lstStyle/>
          <a:p>
            <a:r>
              <a:rPr lang="en-US"/>
              <a:t>© All rights reserved. No utilization or reproduction of this material is allowed without the written permission of CSH.</a:t>
            </a:r>
          </a:p>
        </p:txBody>
      </p:sp>
      <p:sp>
        <p:nvSpPr>
          <p:cNvPr id="7" name="Rectangle 6">
            <a:extLst>
              <a:ext uri="{FF2B5EF4-FFF2-40B4-BE49-F238E27FC236}">
                <a16:creationId xmlns:a16="http://schemas.microsoft.com/office/drawing/2014/main" id="{B6772CE9-3CEE-D744-A82E-1AB47031B1B7}"/>
              </a:ext>
            </a:extLst>
          </p:cNvPr>
          <p:cNvSpPr/>
          <p:nvPr userDrawn="1"/>
        </p:nvSpPr>
        <p:spPr>
          <a:xfrm>
            <a:off x="3" y="758952"/>
            <a:ext cx="3428998" cy="5337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0207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
        <p:cNvGrpSpPr/>
        <p:nvPr/>
      </p:nvGrpSpPr>
      <p:grpSpPr>
        <a:xfrm>
          <a:off x="0" y="0"/>
          <a:ext cx="0" cy="0"/>
          <a:chOff x="0" y="0"/>
          <a:chExt cx="0" cy="0"/>
        </a:xfrm>
      </p:grpSpPr>
      <p:sp>
        <p:nvSpPr>
          <p:cNvPr id="16" name="Google Shape;16;g12f261aa162_0_298"/>
          <p:cNvSpPr>
            <a:spLocks noGrp="1"/>
          </p:cNvSpPr>
          <p:nvPr>
            <p:ph type="pic" idx="2"/>
          </p:nvPr>
        </p:nvSpPr>
        <p:spPr>
          <a:xfrm>
            <a:off x="914401" y="0"/>
            <a:ext cx="8305800" cy="3429000"/>
          </a:xfrm>
          <a:prstGeom prst="rect">
            <a:avLst/>
          </a:prstGeom>
          <a:solidFill>
            <a:schemeClr val="lt1"/>
          </a:solidFill>
          <a:ln>
            <a:noFill/>
          </a:ln>
        </p:spPr>
        <p:txBody>
          <a:bodyPr/>
          <a:lstStyle/>
          <a:p>
            <a:endParaRPr lang="en-US"/>
          </a:p>
        </p:txBody>
      </p:sp>
      <p:sp>
        <p:nvSpPr>
          <p:cNvPr id="17" name="Google Shape;17;g12f261aa162_0_298"/>
          <p:cNvSpPr>
            <a:spLocks noGrp="1"/>
          </p:cNvSpPr>
          <p:nvPr>
            <p:ph type="pic" idx="3"/>
          </p:nvPr>
        </p:nvSpPr>
        <p:spPr>
          <a:xfrm>
            <a:off x="1" y="2138900"/>
            <a:ext cx="5067300" cy="4719000"/>
          </a:xfrm>
          <a:prstGeom prst="rect">
            <a:avLst/>
          </a:prstGeom>
          <a:solidFill>
            <a:schemeClr val="lt1"/>
          </a:solidFill>
          <a:ln>
            <a:no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g12f261aa162_0_29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EE72-88D5-8362-ECBE-048D175E5B9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0CA3E7-7A48-181F-D798-D88307707F1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5" name="Picture Placeholder 4">
            <a:extLst>
              <a:ext uri="{FF2B5EF4-FFF2-40B4-BE49-F238E27FC236}">
                <a16:creationId xmlns:a16="http://schemas.microsoft.com/office/drawing/2014/main" id="{5886DE88-5520-4DB0-3FC2-9C6BD6FC4403}"/>
              </a:ext>
            </a:extLst>
          </p:cNvPr>
          <p:cNvSpPr>
            <a:spLocks noGrp="1"/>
          </p:cNvSpPr>
          <p:nvPr>
            <p:ph type="pic" sz="quarter" idx="11" hasCustomPrompt="1"/>
          </p:nvPr>
        </p:nvSpPr>
        <p:spPr>
          <a:xfrm>
            <a:off x="415925" y="1431925"/>
            <a:ext cx="11360150" cy="4786313"/>
          </a:xfrm>
        </p:spPr>
        <p:txBody>
          <a:bodyPr/>
          <a:lstStyle>
            <a:lvl1pPr>
              <a:defRPr/>
            </a:lvl1pPr>
          </a:lstStyle>
          <a:p>
            <a:r>
              <a:rPr lang="en-US"/>
              <a:t>Insert picture of state map</a:t>
            </a:r>
          </a:p>
        </p:txBody>
      </p:sp>
    </p:spTree>
    <p:extLst>
      <p:ext uri="{BB962C8B-B14F-4D97-AF65-F5344CB8AC3E}">
        <p14:creationId xmlns:p14="http://schemas.microsoft.com/office/powerpoint/2010/main" val="2065567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SH / Cover w/Title-B">
    <p:spTree>
      <p:nvGrpSpPr>
        <p:cNvPr id="1" name=""/>
        <p:cNvGrpSpPr/>
        <p:nvPr/>
      </p:nvGrpSpPr>
      <p:grpSpPr>
        <a:xfrm>
          <a:off x="0" y="0"/>
          <a:ext cx="0" cy="0"/>
          <a:chOff x="0" y="0"/>
          <a:chExt cx="0" cy="0"/>
        </a:xfrm>
      </p:grpSpPr>
      <p:pic>
        <p:nvPicPr>
          <p:cNvPr id="8" name="Content Placeholder 3" descr="100kphoto2.jpg">
            <a:extLst>
              <a:ext uri="{FF2B5EF4-FFF2-40B4-BE49-F238E27FC236}">
                <a16:creationId xmlns:a16="http://schemas.microsoft.com/office/drawing/2014/main" id="{B25B3DC7-B38F-D74D-8AF7-D876F47D91E8}"/>
              </a:ext>
            </a:extLst>
          </p:cNvPr>
          <p:cNvPicPr>
            <a:picLocks noChangeAspect="1"/>
          </p:cNvPicPr>
          <p:nvPr userDrawn="1"/>
        </p:nvPicPr>
        <p:blipFill>
          <a:blip r:embed="rId2" cstate="print"/>
          <a:stretch>
            <a:fillRect/>
          </a:stretch>
        </p:blipFill>
        <p:spPr>
          <a:xfrm>
            <a:off x="-2086077" y="3589502"/>
            <a:ext cx="0" cy="0"/>
          </a:xfrm>
          <a:prstGeom prst="rect">
            <a:avLst/>
          </a:prstGeom>
        </p:spPr>
      </p:pic>
      <p:pic>
        <p:nvPicPr>
          <p:cNvPr id="10" name="Picture 2" descr="C:\Users\jessica.robinson\Dropbox\Keeping families together\Keepingfamiliestogether\RWJF_KFT_100519_2985.jpg">
            <a:extLst>
              <a:ext uri="{FF2B5EF4-FFF2-40B4-BE49-F238E27FC236}">
                <a16:creationId xmlns:a16="http://schemas.microsoft.com/office/drawing/2014/main" id="{8B0C8EC2-C2C5-EA41-9646-480835D58D2C}"/>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tretch/>
        </p:blipFill>
        <p:spPr bwMode="auto">
          <a:xfrm>
            <a:off x="-2772426" y="2545090"/>
            <a:ext cx="0" cy="0"/>
          </a:xfrm>
          <a:prstGeom prst="rect">
            <a:avLst/>
          </a:prstGeom>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8D4661-D710-0843-8456-5B2F9C28147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4619523" y="3561644"/>
            <a:ext cx="0" cy="0"/>
          </a:xfrm>
          <a:prstGeom prst="rect">
            <a:avLst/>
          </a:prstGeom>
        </p:spPr>
      </p:pic>
      <p:pic>
        <p:nvPicPr>
          <p:cNvPr id="20" name="Picture 19">
            <a:extLst>
              <a:ext uri="{FF2B5EF4-FFF2-40B4-BE49-F238E27FC236}">
                <a16:creationId xmlns:a16="http://schemas.microsoft.com/office/drawing/2014/main" id="{BCB10402-897C-AF4B-902E-21B40472486A}"/>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tretch/>
        </p:blipFill>
        <p:spPr>
          <a:xfrm>
            <a:off x="-1" y="-29285"/>
            <a:ext cx="0" cy="0"/>
          </a:xfrm>
          <a:prstGeom prst="rect">
            <a:avLst/>
          </a:prstGeom>
        </p:spPr>
      </p:pic>
      <p:sp>
        <p:nvSpPr>
          <p:cNvPr id="111" name="Title 109">
            <a:extLst>
              <a:ext uri="{FF2B5EF4-FFF2-40B4-BE49-F238E27FC236}">
                <a16:creationId xmlns:a16="http://schemas.microsoft.com/office/drawing/2014/main" id="{6751FC32-9224-4942-867D-92CD4FDAC5F7}"/>
              </a:ext>
            </a:extLst>
          </p:cNvPr>
          <p:cNvSpPr>
            <a:spLocks noGrp="1"/>
          </p:cNvSpPr>
          <p:nvPr>
            <p:ph type="title"/>
          </p:nvPr>
        </p:nvSpPr>
        <p:spPr>
          <a:xfrm>
            <a:off x="0" y="4498848"/>
            <a:ext cx="12192000" cy="2359152"/>
          </a:xfrm>
          <a:solidFill>
            <a:schemeClr val="accent1"/>
          </a:solidFill>
        </p:spPr>
        <p:txBody>
          <a:bodyPr lIns="1051560" tIns="274320" rIns="457200">
            <a:normAutofit/>
          </a:bodyPr>
          <a:lstStyle>
            <a:lvl1pPr>
              <a:defRPr sz="4800">
                <a:solidFill>
                  <a:schemeClr val="bg1"/>
                </a:solidFill>
                <a:latin typeface="+mj-lt"/>
              </a:defRPr>
            </a:lvl1pPr>
          </a:lstStyle>
          <a:p>
            <a:r>
              <a:rPr lang="en-US"/>
              <a:t>Click to edit Master title style</a:t>
            </a:r>
          </a:p>
        </p:txBody>
      </p:sp>
      <p:pic>
        <p:nvPicPr>
          <p:cNvPr id="11" name="Picture 10">
            <a:extLst>
              <a:ext uri="{FF2B5EF4-FFF2-40B4-BE49-F238E27FC236}">
                <a16:creationId xmlns:a16="http://schemas.microsoft.com/office/drawing/2014/main" id="{46503DF3-CD42-44A4-9499-A54ECC8847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0600" y="735778"/>
            <a:ext cx="2684975" cy="1582463"/>
          </a:xfrm>
          <a:prstGeom prst="rect">
            <a:avLst/>
          </a:prstGeom>
        </p:spPr>
      </p:pic>
    </p:spTree>
    <p:extLst>
      <p:ext uri="{BB962C8B-B14F-4D97-AF65-F5344CB8AC3E}">
        <p14:creationId xmlns:p14="http://schemas.microsoft.com/office/powerpoint/2010/main" val="26068595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2E11B4-0615-428A-8BB5-2E87114473D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E8D7527-E268-4C08-B91D-4024E2834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8E404-9940-413A-ABE0-263F2E98040D}"/>
              </a:ext>
            </a:extLst>
          </p:cNvPr>
          <p:cNvSpPr>
            <a:spLocks noGrp="1"/>
          </p:cNvSpPr>
          <p:nvPr>
            <p:ph type="sldNum" sz="quarter" idx="12"/>
          </p:nvPr>
        </p:nvSpPr>
        <p:spPr/>
        <p:txBody>
          <a:bodyPr/>
          <a:lstStyle/>
          <a:p>
            <a:fld id="{5727CFF0-8AF3-4D5D-9D11-7D9475288EEF}" type="slidenum">
              <a:rPr lang="en-US" smtClean="0"/>
              <a:t>‹#›</a:t>
            </a:fld>
            <a:endParaRPr lang="en-US"/>
          </a:p>
        </p:txBody>
      </p:sp>
      <p:sp>
        <p:nvSpPr>
          <p:cNvPr id="7" name="TextBox 6">
            <a:extLst>
              <a:ext uri="{FF2B5EF4-FFF2-40B4-BE49-F238E27FC236}">
                <a16:creationId xmlns:a16="http://schemas.microsoft.com/office/drawing/2014/main" id="{0B8878BB-E90B-4368-8C02-DDF575015DAA}"/>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sp>
        <p:nvSpPr>
          <p:cNvPr id="8" name="TextBox 7">
            <a:extLst>
              <a:ext uri="{FF2B5EF4-FFF2-40B4-BE49-F238E27FC236}">
                <a16:creationId xmlns:a16="http://schemas.microsoft.com/office/drawing/2014/main" id="{246F6FFB-8EE8-426E-B80B-B384D4BF2EFD}"/>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pic>
        <p:nvPicPr>
          <p:cNvPr id="9" name="Picture 8" descr="Text&#10;&#10;Description automatically generated with low confidence">
            <a:extLst>
              <a:ext uri="{FF2B5EF4-FFF2-40B4-BE49-F238E27FC236}">
                <a16:creationId xmlns:a16="http://schemas.microsoft.com/office/drawing/2014/main" id="{D6735375-96A8-4668-940F-0E2295CE2C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9544BE49-577C-4BB1-BF89-0DCF189F48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4923" y="776570"/>
            <a:ext cx="5582151" cy="2923984"/>
          </a:xfrm>
          <a:prstGeom prst="rect">
            <a:avLst/>
          </a:prstGeom>
        </p:spPr>
      </p:pic>
    </p:spTree>
    <p:extLst>
      <p:ext uri="{BB962C8B-B14F-4D97-AF65-F5344CB8AC3E}">
        <p14:creationId xmlns:p14="http://schemas.microsoft.com/office/powerpoint/2010/main" val="512048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4E41736-F673-4B14-9776-858B4D78CC77}"/>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sp>
        <p:nvSpPr>
          <p:cNvPr id="2" name="Title 1">
            <a:extLst>
              <a:ext uri="{FF2B5EF4-FFF2-40B4-BE49-F238E27FC236}">
                <a16:creationId xmlns:a16="http://schemas.microsoft.com/office/drawing/2014/main" id="{0F9EB302-324A-4201-BCB1-60B4E3CBA9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25D9C-14F1-4D3C-8D97-93F1B3DD9F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3795FA2-DC68-43E5-8C89-2BAFE03BB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CEE65-6CEF-494E-B623-A33853681D8B}"/>
              </a:ext>
            </a:extLst>
          </p:cNvPr>
          <p:cNvSpPr>
            <a:spLocks noGrp="1"/>
          </p:cNvSpPr>
          <p:nvPr>
            <p:ph type="sldNum" sz="quarter" idx="12"/>
          </p:nvPr>
        </p:nvSpPr>
        <p:spPr>
          <a:xfrm>
            <a:off x="255403" y="6361776"/>
            <a:ext cx="2743200" cy="365125"/>
          </a:xfrm>
        </p:spPr>
        <p:txBody>
          <a:bodyPr/>
          <a:lstStyle>
            <a:lvl1pPr algn="l">
              <a:defRPr/>
            </a:lvl1pPr>
          </a:lstStyle>
          <a:p>
            <a:fld id="{5727CFF0-8AF3-4D5D-9D11-7D9475288EEF}" type="slidenum">
              <a:rPr lang="en-US" smtClean="0"/>
              <a:pPr/>
              <a:t>‹#›</a:t>
            </a:fld>
            <a:endParaRPr lang="en-US"/>
          </a:p>
        </p:txBody>
      </p:sp>
      <p:sp>
        <p:nvSpPr>
          <p:cNvPr id="7" name="TextBox 6">
            <a:extLst>
              <a:ext uri="{FF2B5EF4-FFF2-40B4-BE49-F238E27FC236}">
                <a16:creationId xmlns:a16="http://schemas.microsoft.com/office/drawing/2014/main" id="{FA096516-FC95-455C-A5D5-7990EB75F2EA}"/>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pic>
        <p:nvPicPr>
          <p:cNvPr id="9" name="Picture 8" descr="Text&#10;&#10;Description automatically generated with low confidence">
            <a:extLst>
              <a:ext uri="{FF2B5EF4-FFF2-40B4-BE49-F238E27FC236}">
                <a16:creationId xmlns:a16="http://schemas.microsoft.com/office/drawing/2014/main" id="{B626BD3A-9F67-4923-B40B-8D99CB67E2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Tree>
    <p:extLst>
      <p:ext uri="{BB962C8B-B14F-4D97-AF65-F5344CB8AC3E}">
        <p14:creationId xmlns:p14="http://schemas.microsoft.com/office/powerpoint/2010/main" val="4051169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147C054-8EBE-47BE-B3D7-58A452655B77}"/>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sp>
        <p:nvSpPr>
          <p:cNvPr id="2" name="Title 1">
            <a:extLst>
              <a:ext uri="{FF2B5EF4-FFF2-40B4-BE49-F238E27FC236}">
                <a16:creationId xmlns:a16="http://schemas.microsoft.com/office/drawing/2014/main" id="{0DF4BD60-9E92-47A9-95C1-FEA0AB78B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7A595B-41E0-4FCC-8528-5FEE2F3A90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98E37681-3CC1-4196-945A-C751D072F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236A5-D64C-4CDE-8949-033E9CB1DB1C}"/>
              </a:ext>
            </a:extLst>
          </p:cNvPr>
          <p:cNvSpPr>
            <a:spLocks noGrp="1"/>
          </p:cNvSpPr>
          <p:nvPr>
            <p:ph type="sldNum" sz="quarter" idx="12"/>
          </p:nvPr>
        </p:nvSpPr>
        <p:spPr>
          <a:xfrm>
            <a:off x="255403" y="6356349"/>
            <a:ext cx="2743200" cy="365125"/>
          </a:xfrm>
        </p:spPr>
        <p:txBody>
          <a:bodyPr/>
          <a:lstStyle>
            <a:lvl1pPr algn="l">
              <a:defRPr/>
            </a:lvl1pPr>
          </a:lstStyle>
          <a:p>
            <a:fld id="{5727CFF0-8AF3-4D5D-9D11-7D9475288EEF}" type="slidenum">
              <a:rPr lang="en-US" smtClean="0"/>
              <a:pPr/>
              <a:t>‹#›</a:t>
            </a:fld>
            <a:endParaRPr lang="en-US"/>
          </a:p>
        </p:txBody>
      </p:sp>
      <p:sp>
        <p:nvSpPr>
          <p:cNvPr id="7" name="TextBox 6">
            <a:extLst>
              <a:ext uri="{FF2B5EF4-FFF2-40B4-BE49-F238E27FC236}">
                <a16:creationId xmlns:a16="http://schemas.microsoft.com/office/drawing/2014/main" id="{E4EE8464-5AD8-4D3B-BB03-7C65D0399542}"/>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pic>
        <p:nvPicPr>
          <p:cNvPr id="9" name="Picture 8" descr="Text&#10;&#10;Description automatically generated with low confidence">
            <a:extLst>
              <a:ext uri="{FF2B5EF4-FFF2-40B4-BE49-F238E27FC236}">
                <a16:creationId xmlns:a16="http://schemas.microsoft.com/office/drawing/2014/main" id="{251DBC64-5E7B-4302-B589-4F286B18E9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Tree>
    <p:extLst>
      <p:ext uri="{BB962C8B-B14F-4D97-AF65-F5344CB8AC3E}">
        <p14:creationId xmlns:p14="http://schemas.microsoft.com/office/powerpoint/2010/main" val="337727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E76915-6031-43EC-AAD3-36D2F11EC2F6}"/>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sp>
        <p:nvSpPr>
          <p:cNvPr id="2" name="Title 1">
            <a:extLst>
              <a:ext uri="{FF2B5EF4-FFF2-40B4-BE49-F238E27FC236}">
                <a16:creationId xmlns:a16="http://schemas.microsoft.com/office/drawing/2014/main" id="{91A39563-515C-4B3B-8A2E-EFB49C23A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7E4434-B008-4DA4-B1FF-E4CEA24CE2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FFD230-BFE8-4CB5-8C18-9BDBB081B5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BA3D2E8-834C-4D8C-A9B4-26C1FB871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901F9-B670-46CB-826A-9F0F76E04D1A}"/>
              </a:ext>
            </a:extLst>
          </p:cNvPr>
          <p:cNvSpPr>
            <a:spLocks noGrp="1"/>
          </p:cNvSpPr>
          <p:nvPr>
            <p:ph type="sldNum" sz="quarter" idx="12"/>
          </p:nvPr>
        </p:nvSpPr>
        <p:spPr>
          <a:xfrm>
            <a:off x="255403" y="6356350"/>
            <a:ext cx="2743200" cy="365125"/>
          </a:xfrm>
        </p:spPr>
        <p:txBody>
          <a:bodyPr/>
          <a:lstStyle>
            <a:lvl1pPr algn="l">
              <a:defRPr/>
            </a:lvl1pPr>
          </a:lstStyle>
          <a:p>
            <a:fld id="{5727CFF0-8AF3-4D5D-9D11-7D9475288EEF}" type="slidenum">
              <a:rPr lang="en-US" smtClean="0"/>
              <a:pPr/>
              <a:t>‹#›</a:t>
            </a:fld>
            <a:endParaRPr lang="en-US"/>
          </a:p>
        </p:txBody>
      </p:sp>
      <p:sp>
        <p:nvSpPr>
          <p:cNvPr id="8" name="TextBox 7">
            <a:extLst>
              <a:ext uri="{FF2B5EF4-FFF2-40B4-BE49-F238E27FC236}">
                <a16:creationId xmlns:a16="http://schemas.microsoft.com/office/drawing/2014/main" id="{67B8130C-B028-41B6-88B0-18B9FB087E6C}"/>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pic>
        <p:nvPicPr>
          <p:cNvPr id="10" name="Picture 9" descr="Text&#10;&#10;Description automatically generated with low confidence">
            <a:extLst>
              <a:ext uri="{FF2B5EF4-FFF2-40B4-BE49-F238E27FC236}">
                <a16:creationId xmlns:a16="http://schemas.microsoft.com/office/drawing/2014/main" id="{BAD79EFB-8A6C-45E0-9625-263C4AC509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Tree>
    <p:extLst>
      <p:ext uri="{BB962C8B-B14F-4D97-AF65-F5344CB8AC3E}">
        <p14:creationId xmlns:p14="http://schemas.microsoft.com/office/powerpoint/2010/main" val="3233934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AE07-425F-4ECB-A38E-852D64F24A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56E39A-8FAE-4C68-9B06-4C3288801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55176-2946-4C69-970F-04BEDEAC4D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F51E81-403E-4D5C-B062-01660AE671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DF9DA-4562-4768-B3E3-8C59B6ED9D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5062CE-E26D-40B7-83A8-DF3057B1D34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079AB9E-FAF7-4C02-8E4F-658D6F3098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4702A9-1B12-460D-A0A5-80CE7AFD40D0}"/>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4072893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F635-C29A-483F-9E31-8E43F391FB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55FE49-72DD-40FB-B3F7-F3C2514D902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FFD5414-11A3-44E5-BD85-989B3D98B4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819CF3-AC53-4903-B808-1A0F0274CC97}"/>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2264640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4E65C-1E6D-4FDE-9B1C-48FE02A2295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A95B0C8-0773-46C8-B3E7-8F447CDD50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736D20-1A4D-4939-B40B-1465C996935A}"/>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81480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8"/>
        <p:cNvGrpSpPr/>
        <p:nvPr/>
      </p:nvGrpSpPr>
      <p:grpSpPr>
        <a:xfrm>
          <a:off x="0" y="0"/>
          <a:ext cx="0" cy="0"/>
          <a:chOff x="0" y="0"/>
          <a:chExt cx="0" cy="0"/>
        </a:xfrm>
      </p:grpSpPr>
      <p:sp>
        <p:nvSpPr>
          <p:cNvPr id="19" name="Google Shape;19;g12f261aa162_0_309"/>
          <p:cNvSpPr>
            <a:spLocks noGrp="1"/>
          </p:cNvSpPr>
          <p:nvPr>
            <p:ph type="pic" idx="2"/>
          </p:nvPr>
        </p:nvSpPr>
        <p:spPr>
          <a:xfrm>
            <a:off x="5067300" y="1"/>
            <a:ext cx="2057400" cy="3429000"/>
          </a:xfrm>
          <a:prstGeom prst="rect">
            <a:avLst/>
          </a:prstGeom>
          <a:solidFill>
            <a:schemeClr val="lt1"/>
          </a:solidFill>
          <a:ln>
            <a:noFill/>
          </a:ln>
        </p:spPr>
      </p:sp>
      <p:sp>
        <p:nvSpPr>
          <p:cNvPr id="20" name="Google Shape;20;g12f261aa162_0_309"/>
          <p:cNvSpPr>
            <a:spLocks noGrp="1"/>
          </p:cNvSpPr>
          <p:nvPr>
            <p:ph type="pic" idx="3"/>
          </p:nvPr>
        </p:nvSpPr>
        <p:spPr>
          <a:xfrm>
            <a:off x="5067300" y="3429000"/>
            <a:ext cx="2057400" cy="3429000"/>
          </a:xfrm>
          <a:prstGeom prst="rect">
            <a:avLst/>
          </a:prstGeom>
          <a:solidFill>
            <a:schemeClr val="lt1"/>
          </a:solidFill>
          <a:ln>
            <a:noFill/>
          </a:ln>
        </p:spPr>
      </p:sp>
      <p:sp>
        <p:nvSpPr>
          <p:cNvPr id="21" name="Google Shape;21;g12f261aa162_0_309"/>
          <p:cNvSpPr>
            <a:spLocks noGrp="1"/>
          </p:cNvSpPr>
          <p:nvPr>
            <p:ph type="pic" idx="4"/>
          </p:nvPr>
        </p:nvSpPr>
        <p:spPr>
          <a:xfrm>
            <a:off x="7124700" y="3429000"/>
            <a:ext cx="2095500" cy="3429000"/>
          </a:xfrm>
          <a:prstGeom prst="rect">
            <a:avLst/>
          </a:prstGeom>
          <a:solidFill>
            <a:schemeClr val="lt1"/>
          </a:solidFill>
          <a:ln>
            <a:noFill/>
          </a:ln>
        </p:spPr>
      </p:sp>
      <p:sp>
        <p:nvSpPr>
          <p:cNvPr id="22" name="Google Shape;22;g12f261aa162_0_309"/>
          <p:cNvSpPr>
            <a:spLocks noGrp="1"/>
          </p:cNvSpPr>
          <p:nvPr>
            <p:ph type="pic" idx="5"/>
          </p:nvPr>
        </p:nvSpPr>
        <p:spPr>
          <a:xfrm>
            <a:off x="7124700" y="1354016"/>
            <a:ext cx="2095500" cy="2075100"/>
          </a:xfrm>
          <a:prstGeom prst="rect">
            <a:avLst/>
          </a:prstGeom>
          <a:solidFill>
            <a:schemeClr val="lt1"/>
          </a:solidFill>
          <a:ln>
            <a:noFill/>
          </a:ln>
        </p:spPr>
      </p:sp>
      <p:sp>
        <p:nvSpPr>
          <p:cNvPr id="23" name="Google Shape;23;g12f261aa162_0_309"/>
          <p:cNvSpPr>
            <a:spLocks noGrp="1"/>
          </p:cNvSpPr>
          <p:nvPr>
            <p:ph type="pic" idx="6"/>
          </p:nvPr>
        </p:nvSpPr>
        <p:spPr>
          <a:xfrm>
            <a:off x="9220200" y="1354016"/>
            <a:ext cx="2057400" cy="2075100"/>
          </a:xfrm>
          <a:prstGeom prst="rect">
            <a:avLst/>
          </a:prstGeom>
          <a:solidFill>
            <a:schemeClr val="lt1"/>
          </a:solidFill>
          <a:ln>
            <a:noFill/>
          </a:ln>
        </p:spPr>
      </p:sp>
      <p:sp>
        <p:nvSpPr>
          <p:cNvPr id="24" name="Google Shape;24;g12f261aa162_0_309"/>
          <p:cNvSpPr>
            <a:spLocks noGrp="1"/>
          </p:cNvSpPr>
          <p:nvPr>
            <p:ph type="pic" idx="7"/>
          </p:nvPr>
        </p:nvSpPr>
        <p:spPr>
          <a:xfrm>
            <a:off x="2971800" y="1354015"/>
            <a:ext cx="2095500" cy="3807000"/>
          </a:xfrm>
          <a:prstGeom prst="rect">
            <a:avLst/>
          </a:prstGeom>
          <a:solidFill>
            <a:schemeClr val="lt1"/>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211B-5611-4C54-866B-39A4B34A5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7E6960-C385-4DBD-BAAE-6F747E602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9C5F36-C52C-4BE1-B0C3-E31F78088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952C2-04A9-46E8-84E1-2762994382D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71F27D0-1BC8-4687-9285-1EEE6E44B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89121-A6F5-4E00-870B-DFE9DB1C46B6}"/>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1359277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3191-C7C1-4DF1-A908-7AB3EA44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CEA5C1-187D-4720-AEE8-0765A8B16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6349DA-8303-4A4A-B4C4-110C1C473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A6FFE1-DA1E-480B-8F9C-335E6FC6F34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E3F0FED-E1DC-443C-B9F3-F97F7652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5BBDF-AFE1-4F26-BABB-A8D1E34F5964}"/>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322227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AFD5-9BF9-48B2-92FD-643F6D7115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D7DC9-D47A-42B9-8E60-81CB096EF2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F504C-8910-4E56-B2A3-50F8B3DEAD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3E07ADF-A127-41E0-B854-5FBC072A1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FB8D1-BC60-430D-B10E-9DB235F09D8C}"/>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3425383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1323C-927D-473E-99A5-F38E06C583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2B21C7-F488-4B78-AA1F-87599AD2A5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3DCD9-1EC6-4111-A200-7234F2F563D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774D321-DF41-465B-B3C9-0D1A31CF2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FEE2C-9E85-4EEA-A2CE-CBDC68457F60}"/>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4110202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8"/>
        <p:cNvGrpSpPr/>
        <p:nvPr/>
      </p:nvGrpSpPr>
      <p:grpSpPr>
        <a:xfrm>
          <a:off x="0" y="0"/>
          <a:ext cx="0" cy="0"/>
          <a:chOff x="0" y="0"/>
          <a:chExt cx="0" cy="0"/>
        </a:xfrm>
      </p:grpSpPr>
      <p:sp>
        <p:nvSpPr>
          <p:cNvPr id="19" name="Google Shape;19;g12f261aa162_0_309"/>
          <p:cNvSpPr>
            <a:spLocks noGrp="1"/>
          </p:cNvSpPr>
          <p:nvPr>
            <p:ph type="pic" idx="2"/>
          </p:nvPr>
        </p:nvSpPr>
        <p:spPr>
          <a:xfrm>
            <a:off x="5067300" y="1"/>
            <a:ext cx="2057400" cy="3429000"/>
          </a:xfrm>
          <a:prstGeom prst="rect">
            <a:avLst/>
          </a:prstGeom>
          <a:solidFill>
            <a:schemeClr val="lt1"/>
          </a:solidFill>
          <a:ln>
            <a:noFill/>
          </a:ln>
        </p:spPr>
        <p:txBody>
          <a:bodyPr/>
          <a:lstStyle/>
          <a:p>
            <a:endParaRPr lang="en-US"/>
          </a:p>
        </p:txBody>
      </p:sp>
      <p:sp>
        <p:nvSpPr>
          <p:cNvPr id="20" name="Google Shape;20;g12f261aa162_0_309"/>
          <p:cNvSpPr>
            <a:spLocks noGrp="1"/>
          </p:cNvSpPr>
          <p:nvPr>
            <p:ph type="pic" idx="3"/>
          </p:nvPr>
        </p:nvSpPr>
        <p:spPr>
          <a:xfrm>
            <a:off x="5067300" y="3429000"/>
            <a:ext cx="2057400" cy="3429000"/>
          </a:xfrm>
          <a:prstGeom prst="rect">
            <a:avLst/>
          </a:prstGeom>
          <a:solidFill>
            <a:schemeClr val="lt1"/>
          </a:solidFill>
          <a:ln>
            <a:noFill/>
          </a:ln>
        </p:spPr>
        <p:txBody>
          <a:bodyPr/>
          <a:lstStyle/>
          <a:p>
            <a:endParaRPr lang="en-US"/>
          </a:p>
        </p:txBody>
      </p:sp>
      <p:sp>
        <p:nvSpPr>
          <p:cNvPr id="21" name="Google Shape;21;g12f261aa162_0_309"/>
          <p:cNvSpPr>
            <a:spLocks noGrp="1"/>
          </p:cNvSpPr>
          <p:nvPr>
            <p:ph type="pic" idx="4"/>
          </p:nvPr>
        </p:nvSpPr>
        <p:spPr>
          <a:xfrm>
            <a:off x="7124700" y="3429000"/>
            <a:ext cx="2095500" cy="3429000"/>
          </a:xfrm>
          <a:prstGeom prst="rect">
            <a:avLst/>
          </a:prstGeom>
          <a:solidFill>
            <a:schemeClr val="lt1"/>
          </a:solidFill>
          <a:ln>
            <a:noFill/>
          </a:ln>
        </p:spPr>
        <p:txBody>
          <a:bodyPr/>
          <a:lstStyle/>
          <a:p>
            <a:endParaRPr lang="en-US"/>
          </a:p>
        </p:txBody>
      </p:sp>
      <p:sp>
        <p:nvSpPr>
          <p:cNvPr id="22" name="Google Shape;22;g12f261aa162_0_309"/>
          <p:cNvSpPr>
            <a:spLocks noGrp="1"/>
          </p:cNvSpPr>
          <p:nvPr>
            <p:ph type="pic" idx="5"/>
          </p:nvPr>
        </p:nvSpPr>
        <p:spPr>
          <a:xfrm>
            <a:off x="7124700" y="1354016"/>
            <a:ext cx="2095500" cy="2075100"/>
          </a:xfrm>
          <a:prstGeom prst="rect">
            <a:avLst/>
          </a:prstGeom>
          <a:solidFill>
            <a:schemeClr val="lt1"/>
          </a:solidFill>
          <a:ln>
            <a:noFill/>
          </a:ln>
        </p:spPr>
        <p:txBody>
          <a:bodyPr/>
          <a:lstStyle/>
          <a:p>
            <a:endParaRPr lang="en-US"/>
          </a:p>
        </p:txBody>
      </p:sp>
      <p:sp>
        <p:nvSpPr>
          <p:cNvPr id="23" name="Google Shape;23;g12f261aa162_0_309"/>
          <p:cNvSpPr>
            <a:spLocks noGrp="1"/>
          </p:cNvSpPr>
          <p:nvPr>
            <p:ph type="pic" idx="6"/>
          </p:nvPr>
        </p:nvSpPr>
        <p:spPr>
          <a:xfrm>
            <a:off x="9220200" y="1354016"/>
            <a:ext cx="2057400" cy="2075100"/>
          </a:xfrm>
          <a:prstGeom prst="rect">
            <a:avLst/>
          </a:prstGeom>
          <a:solidFill>
            <a:schemeClr val="lt1"/>
          </a:solidFill>
          <a:ln>
            <a:noFill/>
          </a:ln>
        </p:spPr>
        <p:txBody>
          <a:bodyPr/>
          <a:lstStyle/>
          <a:p>
            <a:endParaRPr lang="en-US"/>
          </a:p>
        </p:txBody>
      </p:sp>
      <p:sp>
        <p:nvSpPr>
          <p:cNvPr id="24" name="Google Shape;24;g12f261aa162_0_309"/>
          <p:cNvSpPr>
            <a:spLocks noGrp="1"/>
          </p:cNvSpPr>
          <p:nvPr>
            <p:ph type="pic" idx="7"/>
          </p:nvPr>
        </p:nvSpPr>
        <p:spPr>
          <a:xfrm>
            <a:off x="2971800" y="1354015"/>
            <a:ext cx="2095500" cy="3807000"/>
          </a:xfrm>
          <a:prstGeom prst="rect">
            <a:avLst/>
          </a:prstGeom>
          <a:solidFill>
            <a:schemeClr val="lt1"/>
          </a:solidFill>
          <a:ln>
            <a:no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6"/>
        <p:cNvGrpSpPr/>
        <p:nvPr/>
      </p:nvGrpSpPr>
      <p:grpSpPr>
        <a:xfrm>
          <a:off x="0" y="0"/>
          <a:ext cx="0" cy="0"/>
          <a:chOff x="0" y="0"/>
          <a:chExt cx="0" cy="0"/>
        </a:xfrm>
      </p:grpSpPr>
      <p:sp>
        <p:nvSpPr>
          <p:cNvPr id="27" name="Google Shape;27;g12f261aa162_0_318"/>
          <p:cNvSpPr>
            <a:spLocks noGrp="1"/>
          </p:cNvSpPr>
          <p:nvPr>
            <p:ph type="pic" idx="2"/>
          </p:nvPr>
        </p:nvSpPr>
        <p:spPr>
          <a:xfrm>
            <a:off x="2971800" y="2522220"/>
            <a:ext cx="1845600" cy="1661100"/>
          </a:xfrm>
          <a:prstGeom prst="rect">
            <a:avLst/>
          </a:prstGeom>
          <a:solidFill>
            <a:srgbClr val="D8D8D8"/>
          </a:solidFill>
          <a:ln>
            <a:noFill/>
          </a:ln>
        </p:spPr>
      </p:sp>
      <p:sp>
        <p:nvSpPr>
          <p:cNvPr id="28" name="Google Shape;28;g12f261aa162_0_318"/>
          <p:cNvSpPr>
            <a:spLocks noGrp="1"/>
          </p:cNvSpPr>
          <p:nvPr>
            <p:ph type="pic" idx="3"/>
          </p:nvPr>
        </p:nvSpPr>
        <p:spPr>
          <a:xfrm>
            <a:off x="5071466" y="2522220"/>
            <a:ext cx="1845600" cy="1661100"/>
          </a:xfrm>
          <a:prstGeom prst="rect">
            <a:avLst/>
          </a:prstGeom>
          <a:solidFill>
            <a:srgbClr val="D8D8D8"/>
          </a:solidFill>
          <a:ln>
            <a:noFill/>
          </a:ln>
        </p:spPr>
      </p:sp>
      <p:sp>
        <p:nvSpPr>
          <p:cNvPr id="29" name="Google Shape;29;g12f261aa162_0_318"/>
          <p:cNvSpPr>
            <a:spLocks noGrp="1"/>
          </p:cNvSpPr>
          <p:nvPr>
            <p:ph type="pic" idx="4"/>
          </p:nvPr>
        </p:nvSpPr>
        <p:spPr>
          <a:xfrm>
            <a:off x="7124700" y="2522220"/>
            <a:ext cx="1845600" cy="1661100"/>
          </a:xfrm>
          <a:prstGeom prst="rect">
            <a:avLst/>
          </a:prstGeom>
          <a:solidFill>
            <a:srgbClr val="D8D8D8"/>
          </a:solidFill>
          <a:ln>
            <a:noFill/>
          </a:ln>
        </p:spPr>
      </p:sp>
      <p:sp>
        <p:nvSpPr>
          <p:cNvPr id="30" name="Google Shape;30;g12f261aa162_0_318"/>
          <p:cNvSpPr>
            <a:spLocks noGrp="1"/>
          </p:cNvSpPr>
          <p:nvPr>
            <p:ph type="pic" idx="5"/>
          </p:nvPr>
        </p:nvSpPr>
        <p:spPr>
          <a:xfrm>
            <a:off x="9220200" y="2522220"/>
            <a:ext cx="1845600" cy="1661100"/>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g12f261aa162_0_328"/>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12f261aa162_0_3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accent5"/>
              </a:buClr>
              <a:buSzPts val="1800"/>
              <a:buChar char="•"/>
              <a:defRPr/>
            </a:lvl2pPr>
            <a:lvl3pPr marL="1371600" lvl="2" indent="-342900" algn="l">
              <a:lnSpc>
                <a:spcPct val="90000"/>
              </a:lnSpc>
              <a:spcBef>
                <a:spcPts val="500"/>
              </a:spcBef>
              <a:spcAft>
                <a:spcPts val="0"/>
              </a:spcAft>
              <a:buClr>
                <a:schemeClr val="accent3"/>
              </a:buClr>
              <a:buSzPts val="1800"/>
              <a:buChar char="•"/>
              <a:defRPr/>
            </a:lvl3pPr>
            <a:lvl4pPr marL="1828800" lvl="3" indent="-342900" algn="l">
              <a:lnSpc>
                <a:spcPct val="90000"/>
              </a:lnSpc>
              <a:spcBef>
                <a:spcPts val="500"/>
              </a:spcBef>
              <a:spcAft>
                <a:spcPts val="0"/>
              </a:spcAft>
              <a:buClr>
                <a:schemeClr val="lt2"/>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g12f261aa162_0_278"/>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1" name="Google Shape;41;g12f261aa162_0_27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g12f261aa162_0_28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12f261aa162_0_281"/>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45" name="Google Shape;45;g12f261aa162_0_281"/>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6" name="Google Shape;46;g12f261aa162_0_281"/>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47" name="Google Shape;47;g12f261aa162_0_28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48"/>
        <p:cNvGrpSpPr/>
        <p:nvPr/>
      </p:nvGrpSpPr>
      <p:grpSpPr>
        <a:xfrm>
          <a:off x="0" y="0"/>
          <a:ext cx="0" cy="0"/>
          <a:chOff x="0" y="0"/>
          <a:chExt cx="0" cy="0"/>
        </a:xfrm>
      </p:grpSpPr>
      <p:sp>
        <p:nvSpPr>
          <p:cNvPr id="49" name="Google Shape;49;g12f261aa162_0_316"/>
          <p:cNvSpPr>
            <a:spLocks noGrp="1"/>
          </p:cNvSpPr>
          <p:nvPr>
            <p:ph type="pic" idx="2"/>
          </p:nvPr>
        </p:nvSpPr>
        <p:spPr>
          <a:xfrm>
            <a:off x="0" y="0"/>
            <a:ext cx="2971800" cy="6858000"/>
          </a:xfrm>
          <a:prstGeom prst="rect">
            <a:avLst/>
          </a:prstGeom>
          <a:solidFill>
            <a:schemeClr val="lt1"/>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2f261aa162_0_25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4400"/>
              <a:buFont typeface="Montserrat ExtraBold"/>
              <a:buNone/>
              <a:defRPr sz="44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12f261aa162_0_25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2pPr>
            <a:lvl3pPr marL="1371600" marR="0" lvl="2"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3pPr>
            <a:lvl4pPr marL="1828800" marR="0" lvl="3"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4pPr>
            <a:lvl5pPr marL="2286000" marR="0" lvl="4"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5pPr>
            <a:lvl6pPr marL="2743200" marR="0" lvl="5"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6pPr>
            <a:lvl7pPr marL="3200400" marR="0" lvl="6"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7pPr>
            <a:lvl8pPr marL="3657600" marR="0" lvl="7"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8pPr>
            <a:lvl9pPr marL="4114800" marR="0" lvl="8"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9pPr>
          </a:lstStyle>
          <a:p>
            <a:endParaRPr/>
          </a:p>
        </p:txBody>
      </p:sp>
      <p:sp>
        <p:nvSpPr>
          <p:cNvPr id="12" name="Google Shape;12;g12f261aa162_0_25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4088" r:id="rId3"/>
    <p:sldLayoutId id="2147483651" r:id="rId4"/>
    <p:sldLayoutId id="2147484091" r:id="rId5"/>
    <p:sldLayoutId id="2147483655" r:id="rId6"/>
    <p:sldLayoutId id="2147483656" r:id="rId7"/>
    <p:sldLayoutId id="2147483657" r:id="rId8"/>
    <p:sldLayoutId id="2147484092" r:id="rId9"/>
    <p:sldLayoutId id="2147483658" r:id="rId10"/>
    <p:sldLayoutId id="2147483659" r:id="rId11"/>
    <p:sldLayoutId id="2147483663" r:id="rId12"/>
    <p:sldLayoutId id="2147483664" r:id="rId13"/>
    <p:sldLayoutId id="2147483665" r:id="rId14"/>
    <p:sldLayoutId id="2147483666" r:id="rId15"/>
    <p:sldLayoutId id="2147483667" r:id="rId16"/>
    <p:sldLayoutId id="2147483668" r:id="rId17"/>
    <p:sldLayoutId id="2147484069" r:id="rId18"/>
    <p:sldLayoutId id="2147484073" r:id="rId19"/>
    <p:sldLayoutId id="2147483669" r:id="rId20"/>
    <p:sldLayoutId id="2147483676" r:id="rId21"/>
    <p:sldLayoutId id="214748407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2BBB3A-E606-4DAE-8E3E-9C71A2657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336ABF-CC4F-4F0B-B289-049618AF0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C93AE-916D-4932-BDF6-BD10D02EA9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89058C9-06A0-4D1B-8B1C-8EE2ACAB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9D2DA5-95AE-4027-B16A-0A033E996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7CFF0-8AF3-4D5D-9D11-7D9475288EEF}" type="slidenum">
              <a:rPr lang="en-US" smtClean="0"/>
              <a:t>‹#›</a:t>
            </a:fld>
            <a:endParaRPr lang="en-US"/>
          </a:p>
        </p:txBody>
      </p:sp>
    </p:spTree>
    <p:extLst>
      <p:ext uri="{BB962C8B-B14F-4D97-AF65-F5344CB8AC3E}">
        <p14:creationId xmlns:p14="http://schemas.microsoft.com/office/powerpoint/2010/main" val="3274583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7A_2C053F7F.xml"/><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hyperlink" Target="https://oig.hhs.gov/compliance/physician-education/01laws.asp#:~:text=The%20AKS%20is%20a%20criminal,for%20Medicare%20or%20Medicaid%20patients" TargetMode="External"/><Relationship Id="rId5" Type="http://schemas.openxmlformats.org/officeDocument/2006/relationships/hyperlink" Target="https://www.justice.gov/sites/default/files/civil/legacy/2011/04/22/C-FRAUDS_FCA_Primer.pdf" TargetMode="External"/><Relationship Id="rId4" Type="http://schemas.openxmlformats.org/officeDocument/2006/relationships/hyperlink" Target="https://www.hhs.gov/hipaa/forprofessionals/training/index.html" TargetMode="External"/></Relationships>
</file>

<file path=ppt/slides/_rels/slide15.xml.rels><?xml version="1.0" encoding="UTF-8" standalone="yes"?>
<Relationships xmlns="http://schemas.openxmlformats.org/package/2006/relationships"><Relationship Id="rId3" Type="http://schemas.microsoft.com/office/2018/10/relationships/comments" Target="../comments/modernComment_2A9_110E3CC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hyperlink" Target="https://apps.legislature.ky.gov/law/statutes/chapter.aspx?id=38238" TargetMode="External"/><Relationship Id="rId4" Type="http://schemas.openxmlformats.org/officeDocument/2006/relationships/hyperlink" Target="https://apps.legislature.ky.gov/law/kar/titles/907/001/67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7.jpeg"/><Relationship Id="rId5" Type="http://schemas.openxmlformats.org/officeDocument/2006/relationships/hyperlink" Target="https://www.hhs.gov/hipaa/for-professionals/training/index.html" TargetMode="External"/><Relationship Id="rId4" Type="http://schemas.openxmlformats.org/officeDocument/2006/relationships/hyperlink" Target="https://www.hhs.gov/sites/default/files/privacysummary.pdf?language=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hhs.gov/hipaa/for-professionals/security/index.html" TargetMode="External"/><Relationship Id="rId2" Type="http://schemas.openxmlformats.org/officeDocument/2006/relationships/hyperlink" Target="https://www.hhs.gov/hipaa/for-professionals/privacy/index.html" TargetMode="Externa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79_9DC77136.xm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cfr.gov/current/title-42/chapter-IV/subchapter-C/part-441/subpart-M/section-441.710" TargetMode="Externa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https://www.medicaid.gov/medicaid/home-community-based-services/home-community-based-services-guidance-additional-resources/home-community-based-services-final-regulat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insights.csh.org/kentucky-medicaid-academy"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apps.legislature.ky.gov/law/kar/titles/907/016/015/" TargetMode="Externa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hyperlink" Target="https://learningmanager.adobe.com/kentuckymedicaid" TargetMode="External"/><Relationship Id="rId13" Type="http://schemas.openxmlformats.org/officeDocument/2006/relationships/hyperlink" Target="https://urldefense.proofpoint.com/v2/url?u=https-3A__www.kymmis.com_kymmis_Provider-2520Relations_billingInst.aspx&amp;d=DwMFaQ&amp;c=euGZstcaTDllvimEN8b7jXrwqOf-v5A_CdpgnVfiiMM&amp;r=FzGVvbpHm-yRAc3V3iPCoRHqO0BsQ-ls2O-oRcghr4E&amp;m=BpdGE-6s_Ih2kPxRrq8zsr2MIlJR5EKjO7FSQKK_6tWD2lXDOaiGMJgmbpge5nYN&amp;s=hjPaTax4GXIsyDREG5DA-hp30vhthngil6G9I01cq78&amp;e=" TargetMode="External"/><Relationship Id="rId3" Type="http://schemas.microsoft.com/office/2018/10/relationships/comments" Target="../comments/modernComment_148_5FBE1DA2.xml"/><Relationship Id="rId7" Type="http://schemas.openxmlformats.org/officeDocument/2006/relationships/hyperlink" Target="https://www.chfs.ky.gov/agencies/dms/DMSProviderSummaries/iRISE51.pdf" TargetMode="External"/><Relationship Id="rId12" Type="http://schemas.openxmlformats.org/officeDocument/2006/relationships/hyperlink" Target="https://help.therapservices.net/s/kentucky-evv"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view.officeapps.live.com/op/view.aspx?src=https%3A%2F%2Fdbhdid.ky.gov%2Fdocuments%2Fkdbhdid%2Firise%2FProviderResource%2FProvider%2520Agency%2520%26%2520Staff%2520Certification%2520Training%2520Outline.docx&amp;wdOrigin=BROWSELINK" TargetMode="External"/><Relationship Id="rId11" Type="http://schemas.openxmlformats.org/officeDocument/2006/relationships/hyperlink" Target="https://kynect.ky.gov/s/?language=en_US" TargetMode="External"/><Relationship Id="rId5" Type="http://schemas.openxmlformats.org/officeDocument/2006/relationships/hyperlink" Target="https://dbhdid.ky.gov/1915irise-provider-resource" TargetMode="External"/><Relationship Id="rId15" Type="http://schemas.openxmlformats.org/officeDocument/2006/relationships/image" Target="../media/image10.png"/><Relationship Id="rId10" Type="http://schemas.openxmlformats.org/officeDocument/2006/relationships/hyperlink" Target="https://sso.kymmis.com/adfs/ls/?wa=wsignin1.0&amp;wtrealm=https%3A%2F%2Fwww.kymmis.com%2Fkyhealthnet%2F&amp;wctx=rm%3D0%26id%3Dpassive%26ru%3D%252Fkyhealthnet%252F&amp;wct=2026-01-26T18%3A04%3A29Z&amp;whr=https%3A%2F%2Fsso.kymmis.com%2Fadfs%2Fls%2Fid" TargetMode="External"/><Relationship Id="rId4" Type="http://schemas.openxmlformats.org/officeDocument/2006/relationships/hyperlink" Target="https://dbhdid.ky.gov/1915iriseinitiative" TargetMode="External"/><Relationship Id="rId9" Type="http://schemas.openxmlformats.org/officeDocument/2006/relationships/hyperlink" Target="https://medicaidsystems.ky.gov/Partnerportal/home.aspx" TargetMode="External"/><Relationship Id="rId14" Type="http://schemas.openxmlformats.org/officeDocument/2006/relationships/hyperlink" Target="https://www.kymmis.com/kymmis/pdf/billingInstr/PT51_v1.0_(09-18-2025).pdf" TargetMode="External"/></Relationships>
</file>

<file path=ppt/slides/_rels/slide32.xml.rels><?xml version="1.0" encoding="UTF-8" standalone="yes"?>
<Relationships xmlns="http://schemas.openxmlformats.org/package/2006/relationships"><Relationship Id="rId3" Type="http://schemas.microsoft.com/office/2018/10/relationships/comments" Target="../comments/modernComment_273_D7C4BD8B.xml"/><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hyperlink" Target="mailto:1915iRISEprovider@ky.gov" TargetMode="External"/><Relationship Id="rId4" Type="http://schemas.openxmlformats.org/officeDocument/2006/relationships/hyperlink" Target="https://dbhdid.ky.gov/1915iriseinitiativ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s://apps.legislature.ky.gov/law/kar/titles/907/016/015/" TargetMode="External"/><Relationship Id="rId5" Type="http://schemas.openxmlformats.org/officeDocument/2006/relationships/image" Target="../media/image35.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2A5_E280FBFD.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apps.legislature.ky.gov/law/kar/titles/907/016/015/" TargetMode="External"/><Relationship Id="rId5" Type="http://schemas.openxmlformats.org/officeDocument/2006/relationships/image" Target="../media/image10.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hyperlink" Target="https://apps.legislature.ky.gov/law/kar/titles/907/016/015/"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insights.csh.org/kentucky-medicaid-academy"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2B9_8CF4EFCD.xml"/><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2BB_915CCB46.xml"/><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2BC_3C93C2B8.xml"/><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2BF_62E14CBC.xml"/><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2C0_E606B78E.xml"/><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hyperlink" Target="mailto:1915iRISEprovider@ky.gov"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sv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2AF_C6EE4760.xml"/><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microsoft.com/office/2018/10/relationships/comments" Target="../comments/modernComment_17C_50B08967.xml"/><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hyperlink" Target="https://dbhdid.ky.gov/documents/kdbhdid/irise/ProviderResource/Pre-ServiceReviewPreparationChecklist.docx" TargetMode="External"/><Relationship Id="rId4" Type="http://schemas.openxmlformats.org/officeDocument/2006/relationships/hyperlink" Target="https://dbhdid.ky.gov/1915irise-provider-resourc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40.sv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csh-org.zoom.us/j/89680281916?pwd=gzcUAH7LWbRD1j2K7jQHIahYazFrIF.1" TargetMode="External"/><Relationship Id="rId3" Type="http://schemas.microsoft.com/office/2018/10/relationships/comments" Target="../comments/modernComment_13D_C6504FF3.xml"/><Relationship Id="rId7" Type="http://schemas.openxmlformats.org/officeDocument/2006/relationships/hyperlink" Target="https://csh-org.zoom.us/j/84811338738?pwd=dmbVKTVLfEJlPno9e8eF8wf5BNztI7.1"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hyperlink" Target="https://csh-org.zoom.us/j/87361406535?pwd=eNEJfNE3vkH7rlyLj23rwaOyQHxa3N.1" TargetMode="External"/><Relationship Id="rId11" Type="http://schemas.openxmlformats.org/officeDocument/2006/relationships/hyperlink" Target="https://csh-org.zoom.us/j/87401139749?pwd=b0txjUsbWOxbifa7wpAJNWRRnNIWKw.1" TargetMode="External"/><Relationship Id="rId5" Type="http://schemas.openxmlformats.org/officeDocument/2006/relationships/image" Target="../media/image10.png"/><Relationship Id="rId10" Type="http://schemas.openxmlformats.org/officeDocument/2006/relationships/hyperlink" Target="https://csh-org.zoom.us/j/84928386222?pwd=h8Fww3w4ousoBxaUBv2PBa5AoxhWtG.1" TargetMode="External"/><Relationship Id="rId4" Type="http://schemas.openxmlformats.org/officeDocument/2006/relationships/image" Target="../media/image21.png"/><Relationship Id="rId9" Type="http://schemas.openxmlformats.org/officeDocument/2006/relationships/hyperlink" Target="https://csh-org.zoom.us/j/84594719074?pwd=mEm6oA7iJZ0FGB6FCFu0jQrd3qiaE8.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lin ang="5400012" scaled="0"/>
        </a:gradFill>
        <a:effectLst/>
      </p:bgPr>
    </p:bg>
    <p:spTree>
      <p:nvGrpSpPr>
        <p:cNvPr id="1" name="Shape 119"/>
        <p:cNvGrpSpPr/>
        <p:nvPr/>
      </p:nvGrpSpPr>
      <p:grpSpPr>
        <a:xfrm>
          <a:off x="0" y="0"/>
          <a:ext cx="0" cy="0"/>
          <a:chOff x="0" y="0"/>
          <a:chExt cx="0" cy="0"/>
        </a:xfrm>
      </p:grpSpPr>
      <p:pic>
        <p:nvPicPr>
          <p:cNvPr id="120" name="Google Shape;120;p1"/>
          <p:cNvPicPr preferRelativeResize="0"/>
          <p:nvPr/>
        </p:nvPicPr>
        <p:blipFill rotWithShape="1">
          <a:blip r:embed="rId3">
            <a:alphaModFix/>
          </a:blip>
          <a:srcRect/>
          <a:stretch/>
        </p:blipFill>
        <p:spPr>
          <a:xfrm>
            <a:off x="0" y="0"/>
            <a:ext cx="12469555" cy="7014125"/>
          </a:xfrm>
          <a:prstGeom prst="rect">
            <a:avLst/>
          </a:prstGeom>
          <a:noFill/>
          <a:ln>
            <a:noFill/>
          </a:ln>
        </p:spPr>
      </p:pic>
      <p:sp>
        <p:nvSpPr>
          <p:cNvPr id="121" name="Google Shape;121;p1"/>
          <p:cNvSpPr/>
          <p:nvPr/>
        </p:nvSpPr>
        <p:spPr>
          <a:xfrm>
            <a:off x="0" y="125"/>
            <a:ext cx="12469500" cy="7014000"/>
          </a:xfrm>
          <a:prstGeom prst="rect">
            <a:avLst/>
          </a:prstGeom>
          <a:solidFill>
            <a:srgbClr val="000000">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22" name="Google Shape;122;p1"/>
          <p:cNvSpPr txBox="1"/>
          <p:nvPr/>
        </p:nvSpPr>
        <p:spPr>
          <a:xfrm>
            <a:off x="870100" y="3428946"/>
            <a:ext cx="8305800" cy="2696082"/>
          </a:xfrm>
          <a:prstGeom prst="rect">
            <a:avLst/>
          </a:prstGeom>
          <a:noFill/>
          <a:ln>
            <a:noFill/>
          </a:ln>
        </p:spPr>
        <p:txBody>
          <a:bodyPr spcFirstLastPara="1" wrap="square" lIns="0" tIns="45700" rIns="0" bIns="45700" anchor="t" anchorCtr="0">
            <a:spAutoFit/>
          </a:bodyPr>
          <a:lstStyle/>
          <a:p>
            <a:pPr>
              <a:lnSpc>
                <a:spcPct val="90000"/>
              </a:lnSpc>
              <a:buSzPts val="4400"/>
            </a:pPr>
            <a:r>
              <a:rPr lang="en-US" sz="4800" b="0" i="0" u="none" strike="noStrike" cap="none">
                <a:solidFill>
                  <a:schemeClr val="lt1"/>
                </a:solidFill>
                <a:latin typeface="Arial Black"/>
                <a:ea typeface="Arial Black"/>
                <a:cs typeface="Arial Black"/>
                <a:sym typeface="Arial Black"/>
              </a:rPr>
              <a:t>Medicaid Academy: </a:t>
            </a:r>
            <a:r>
              <a:rPr lang="en-US" sz="4800">
                <a:solidFill>
                  <a:schemeClr val="lt1"/>
                </a:solidFill>
                <a:latin typeface="Arial Black"/>
                <a:ea typeface="Arial Black"/>
                <a:cs typeface="Arial Black"/>
                <a:sym typeface="Arial Black"/>
              </a:rPr>
              <a:t>Kentucky</a:t>
            </a:r>
            <a:r>
              <a:rPr lang="en-US" sz="4800">
                <a:solidFill>
                  <a:srgbClr val="E69138"/>
                </a:solidFill>
                <a:latin typeface="Arial Black"/>
                <a:ea typeface="Arial Black"/>
                <a:cs typeface="Arial Black"/>
                <a:sym typeface="Arial Black"/>
              </a:rPr>
              <a:t> 1915(</a:t>
            </a:r>
            <a:r>
              <a:rPr lang="en-US" sz="4800" err="1">
                <a:solidFill>
                  <a:srgbClr val="E69138"/>
                </a:solidFill>
                <a:latin typeface="Arial Black"/>
                <a:ea typeface="Arial Black"/>
                <a:cs typeface="Arial Black"/>
                <a:sym typeface="Arial Black"/>
              </a:rPr>
              <a:t>i</a:t>
            </a:r>
            <a:r>
              <a:rPr lang="en-US" sz="4800">
                <a:solidFill>
                  <a:srgbClr val="E69138"/>
                </a:solidFill>
                <a:latin typeface="Arial Black"/>
                <a:ea typeface="Arial Black"/>
                <a:cs typeface="Arial Black"/>
                <a:sym typeface="Arial Black"/>
              </a:rPr>
              <a:t>) RISE Initi</a:t>
            </a:r>
            <a:r>
              <a:rPr lang="en-US" sz="4400">
                <a:solidFill>
                  <a:srgbClr val="E69138"/>
                </a:solidFill>
                <a:latin typeface="Arial Black"/>
                <a:ea typeface="Arial Black"/>
                <a:cs typeface="Arial Black"/>
                <a:sym typeface="Arial Black"/>
              </a:rPr>
              <a:t>ative </a:t>
            </a:r>
            <a:endParaRPr lang="en-US" sz="4400">
              <a:latin typeface="Arial Black"/>
              <a:ea typeface="Arial Black"/>
              <a:cs typeface="Arial Black"/>
              <a:sym typeface="Arial Black"/>
            </a:endParaRPr>
          </a:p>
          <a:p>
            <a:pPr marL="0" marR="0" lvl="0" indent="0" algn="l">
              <a:lnSpc>
                <a:spcPct val="90000"/>
              </a:lnSpc>
              <a:spcBef>
                <a:spcPts val="0"/>
              </a:spcBef>
              <a:spcAft>
                <a:spcPts val="0"/>
              </a:spcAft>
              <a:buSzPts val="4400"/>
              <a:buFont typeface="Arial"/>
              <a:buNone/>
            </a:pPr>
            <a:endParaRPr lang="en-US" sz="4400" b="0" i="0" u="none" strike="noStrike" cap="none">
              <a:solidFill>
                <a:schemeClr val="lt1"/>
              </a:solidFill>
              <a:latin typeface="Arial Black"/>
              <a:ea typeface="Arial Black"/>
              <a:cs typeface="Arial Black"/>
            </a:endParaRPr>
          </a:p>
        </p:txBody>
      </p:sp>
      <p:sp>
        <p:nvSpPr>
          <p:cNvPr id="123" name="Google Shape;123;p1"/>
          <p:cNvSpPr txBox="1"/>
          <p:nvPr/>
        </p:nvSpPr>
        <p:spPr>
          <a:xfrm>
            <a:off x="870045" y="5303705"/>
            <a:ext cx="10692580" cy="800179"/>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Clr>
                <a:srgbClr val="000000"/>
              </a:buClr>
              <a:buSzPts val="1400"/>
              <a:buFont typeface="Arial"/>
              <a:buNone/>
            </a:pPr>
            <a:r>
              <a:rPr lang="en-US" sz="2300" b="0" i="0" u="none" strike="noStrike" cap="none">
                <a:solidFill>
                  <a:schemeClr val="lt1"/>
                </a:solidFill>
                <a:latin typeface="Arial"/>
                <a:ea typeface="Arial"/>
                <a:cs typeface="Arial"/>
                <a:sym typeface="Arial"/>
              </a:rPr>
              <a:t>Session 4: Policies and Procedures </a:t>
            </a:r>
          </a:p>
          <a:p>
            <a:pPr marL="0" marR="0" lvl="0" indent="0" algn="l" rtl="0">
              <a:spcBef>
                <a:spcPts val="0"/>
              </a:spcBef>
              <a:spcAft>
                <a:spcPts val="0"/>
              </a:spcAft>
              <a:buClr>
                <a:srgbClr val="000000"/>
              </a:buClr>
              <a:buSzPts val="1400"/>
              <a:buFont typeface="Arial"/>
              <a:buNone/>
            </a:pPr>
            <a:endParaRPr sz="2300" b="0" i="0" u="none" strike="noStrike" cap="none">
              <a:solidFill>
                <a:srgbClr val="000000"/>
              </a:solidFill>
              <a:latin typeface="Arial"/>
              <a:ea typeface="Arial"/>
              <a:cs typeface="Arial"/>
              <a:sym typeface="Arial"/>
            </a:endParaRPr>
          </a:p>
        </p:txBody>
      </p:sp>
      <p:pic>
        <p:nvPicPr>
          <p:cNvPr id="124" name="Google Shape;124;p1"/>
          <p:cNvPicPr preferRelativeResize="0"/>
          <p:nvPr/>
        </p:nvPicPr>
        <p:blipFill rotWithShape="1">
          <a:blip r:embed="rId4">
            <a:alphaModFix/>
          </a:blip>
          <a:srcRect/>
          <a:stretch/>
        </p:blipFill>
        <p:spPr>
          <a:xfrm>
            <a:off x="327950" y="276226"/>
            <a:ext cx="2334402" cy="1311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53"/>
        <p:cNvGrpSpPr/>
        <p:nvPr/>
      </p:nvGrpSpPr>
      <p:grpSpPr>
        <a:xfrm>
          <a:off x="0" y="0"/>
          <a:ext cx="0" cy="0"/>
          <a:chOff x="0" y="0"/>
          <a:chExt cx="0" cy="0"/>
        </a:xfrm>
      </p:grpSpPr>
      <p:sp>
        <p:nvSpPr>
          <p:cNvPr id="154" name="Google Shape;154;p32"/>
          <p:cNvSpPr txBox="1"/>
          <p:nvPr/>
        </p:nvSpPr>
        <p:spPr>
          <a:xfrm>
            <a:off x="5096436" y="2169420"/>
            <a:ext cx="6186900" cy="2259040"/>
          </a:xfrm>
          <a:prstGeom prst="rect">
            <a:avLst/>
          </a:prstGeom>
          <a:noFill/>
          <a:ln>
            <a:noFill/>
          </a:ln>
        </p:spPr>
        <p:txBody>
          <a:bodyPr spcFirstLastPara="1" wrap="square" lIns="0" tIns="45700" rIns="91425" bIns="45700" anchor="t" anchorCtr="0">
            <a:spAutoFit/>
          </a:bodyPr>
          <a:lstStyle/>
          <a:p>
            <a:pPr marL="0" marR="0" lvl="0" indent="0" algn="l" rtl="0">
              <a:lnSpc>
                <a:spcPct val="80000"/>
              </a:lnSpc>
              <a:spcBef>
                <a:spcPts val="0"/>
              </a:spcBef>
              <a:spcAft>
                <a:spcPts val="0"/>
              </a:spcAft>
              <a:buClr>
                <a:srgbClr val="000000"/>
              </a:buClr>
              <a:buSzPts val="4800"/>
              <a:buFont typeface="Arial"/>
              <a:buNone/>
            </a:pPr>
            <a:r>
              <a:rPr lang="en-US" sz="4400" b="0" i="0" u="none" strike="noStrike" cap="none">
                <a:solidFill>
                  <a:schemeClr val="dk1"/>
                </a:solidFill>
                <a:latin typeface="Arial Black"/>
                <a:ea typeface="Arial Black"/>
                <a:cs typeface="Arial Black"/>
                <a:sym typeface="Arial Black"/>
              </a:rPr>
              <a:t>Features of Medicaid-Compliant Policies and Procedures</a:t>
            </a:r>
            <a:endParaRPr sz="4400" b="0" i="0" u="none" strike="noStrike" cap="none">
              <a:solidFill>
                <a:srgbClr val="F8971D"/>
              </a:solidFill>
              <a:latin typeface="Arial Black"/>
              <a:ea typeface="Arial Black"/>
              <a:cs typeface="Arial Black"/>
              <a:sym typeface="Arial Black"/>
            </a:endParaRPr>
          </a:p>
        </p:txBody>
      </p:sp>
      <p:pic>
        <p:nvPicPr>
          <p:cNvPr id="155" name="Google Shape;155;p32"/>
          <p:cNvPicPr preferRelativeResize="0"/>
          <p:nvPr/>
        </p:nvPicPr>
        <p:blipFill rotWithShape="1">
          <a:blip r:embed="rId5">
            <a:alphaModFix/>
          </a:blip>
          <a:srcRect l="17674" t="34120" r="17680" b="34310"/>
          <a:stretch/>
        </p:blipFill>
        <p:spPr>
          <a:xfrm>
            <a:off x="990600" y="5714691"/>
            <a:ext cx="1071503" cy="523197"/>
          </a:xfrm>
          <a:prstGeom prst="rect">
            <a:avLst/>
          </a:prstGeom>
          <a:noFill/>
          <a:ln>
            <a:noFill/>
          </a:ln>
        </p:spPr>
      </p:pic>
      <p:sp>
        <p:nvSpPr>
          <p:cNvPr id="156" name="Google Shape;156;p32"/>
          <p:cNvSpPr txBox="1"/>
          <p:nvPr/>
        </p:nvSpPr>
        <p:spPr>
          <a:xfrm>
            <a:off x="10135781" y="5836321"/>
            <a:ext cx="1318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FF9900"/>
                </a:solidFill>
                <a:latin typeface="Arial"/>
                <a:ea typeface="Arial"/>
                <a:cs typeface="Arial"/>
                <a:sym typeface="Arial"/>
              </a:rPr>
              <a:t>csh.org</a:t>
            </a:r>
            <a:endParaRPr sz="2200" b="1" i="0" u="none" strike="noStrike" cap="none">
              <a:solidFill>
                <a:srgbClr val="FF9900"/>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a:extLst>
            <a:ext uri="{FF2B5EF4-FFF2-40B4-BE49-F238E27FC236}">
              <a16:creationId xmlns:a16="http://schemas.microsoft.com/office/drawing/2014/main" id="{5CF2796F-6A12-AE82-C118-BD86E8BF09FF}"/>
            </a:ext>
          </a:extLst>
        </p:cNvPr>
        <p:cNvGrpSpPr/>
        <p:nvPr/>
      </p:nvGrpSpPr>
      <p:grpSpPr>
        <a:xfrm>
          <a:off x="0" y="0"/>
          <a:ext cx="0" cy="0"/>
          <a:chOff x="0" y="0"/>
          <a:chExt cx="0" cy="0"/>
        </a:xfrm>
      </p:grpSpPr>
      <p:sp>
        <p:nvSpPr>
          <p:cNvPr id="647" name="Google Shape;647;p4">
            <a:extLst>
              <a:ext uri="{FF2B5EF4-FFF2-40B4-BE49-F238E27FC236}">
                <a16:creationId xmlns:a16="http://schemas.microsoft.com/office/drawing/2014/main" id="{E51FCAC8-FC78-FF64-8D52-461F2A574952}"/>
              </a:ext>
            </a:extLst>
          </p:cNvPr>
          <p:cNvSpPr/>
          <p:nvPr/>
        </p:nvSpPr>
        <p:spPr>
          <a:xfrm>
            <a:off x="6095999" y="0"/>
            <a:ext cx="6096001" cy="6858000"/>
          </a:xfrm>
          <a:prstGeom prst="rect">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Placeholder 2" descr="Stack of papers with paper clips">
            <a:extLst>
              <a:ext uri="{FF2B5EF4-FFF2-40B4-BE49-F238E27FC236}">
                <a16:creationId xmlns:a16="http://schemas.microsoft.com/office/drawing/2014/main" id="{AAD7E886-DDC6-1F32-B7DF-C94BE47F725D}"/>
              </a:ext>
            </a:extLst>
          </p:cNvPr>
          <p:cNvPicPr>
            <a:picLocks noGrp="1" noChangeAspect="1"/>
          </p:cNvPicPr>
          <p:nvPr>
            <p:ph type="pic" idx="2"/>
          </p:nvPr>
        </p:nvPicPr>
        <p:blipFill>
          <a:blip r:embed="rId4"/>
          <a:srcRect l="18482" r="18482"/>
          <a:stretch>
            <a:fillRect/>
          </a:stretch>
        </p:blipFill>
        <p:spPr>
          <a:xfrm>
            <a:off x="6626225" y="422275"/>
            <a:ext cx="5243513" cy="5326063"/>
          </a:xfrm>
          <a:prstGeom prst="rect">
            <a:avLst/>
          </a:prstGeom>
          <a:solidFill>
            <a:schemeClr val="lt1"/>
          </a:solidFill>
          <a:ln>
            <a:noFill/>
          </a:ln>
        </p:spPr>
      </p:pic>
      <p:pic>
        <p:nvPicPr>
          <p:cNvPr id="649" name="Google Shape;649;p4">
            <a:extLst>
              <a:ext uri="{FF2B5EF4-FFF2-40B4-BE49-F238E27FC236}">
                <a16:creationId xmlns:a16="http://schemas.microsoft.com/office/drawing/2014/main" id="{896CEE0E-B3A6-913D-43DD-7231ACC9FA88}"/>
              </a:ext>
            </a:extLst>
          </p:cNvPr>
          <p:cNvPicPr preferRelativeResize="0"/>
          <p:nvPr/>
        </p:nvPicPr>
        <p:blipFill rotWithShape="1">
          <a:blip r:embed="rId5">
            <a:alphaModFix/>
          </a:blip>
          <a:srcRect l="17674" t="34120" r="17680" b="34310"/>
          <a:stretch/>
        </p:blipFill>
        <p:spPr>
          <a:xfrm>
            <a:off x="990600" y="5988724"/>
            <a:ext cx="1071503" cy="523197"/>
          </a:xfrm>
          <a:prstGeom prst="rect">
            <a:avLst/>
          </a:prstGeom>
          <a:noFill/>
          <a:ln>
            <a:noFill/>
          </a:ln>
        </p:spPr>
      </p:pic>
      <p:sp>
        <p:nvSpPr>
          <p:cNvPr id="650" name="Google Shape;650;p4">
            <a:extLst>
              <a:ext uri="{FF2B5EF4-FFF2-40B4-BE49-F238E27FC236}">
                <a16:creationId xmlns:a16="http://schemas.microsoft.com/office/drawing/2014/main" id="{13C5E154-996E-6D85-EF48-7C656D4F8C05}"/>
              </a:ext>
            </a:extLst>
          </p:cNvPr>
          <p:cNvSpPr txBox="1"/>
          <p:nvPr/>
        </p:nvSpPr>
        <p:spPr>
          <a:xfrm>
            <a:off x="685799" y="2008649"/>
            <a:ext cx="4857751" cy="3545599"/>
          </a:xfrm>
          <a:prstGeom prst="rect">
            <a:avLst/>
          </a:prstGeom>
          <a:noFill/>
          <a:ln>
            <a:noFill/>
          </a:ln>
        </p:spPr>
        <p:txBody>
          <a:bodyPr spcFirstLastPara="1" wrap="square" lIns="121900" tIns="121900" rIns="121900" bIns="121900" anchor="t" anchorCtr="0">
            <a:normAutofit lnSpcReduction="10000"/>
          </a:bodyPr>
          <a:lstStyle/>
          <a:p>
            <a:pPr marL="0" marR="0" lvl="0" indent="0" algn="ctr"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“A policy is a guiding principle used to set direction in an organization”</a:t>
            </a:r>
            <a:br>
              <a:rPr kumimoji="0" lang="en-US" sz="2400" b="1" i="0" u="none" strike="noStrike" kern="0" cap="none" spc="0" normalizeH="0" baseline="0" noProof="0">
                <a:ln>
                  <a:noFill/>
                </a:ln>
                <a:solidFill>
                  <a:srgbClr val="595959"/>
                </a:solidFill>
                <a:effectLst/>
                <a:uLnTx/>
                <a:uFillTx/>
                <a:latin typeface="Arial"/>
                <a:ea typeface="Arial"/>
                <a:cs typeface="Arial"/>
                <a:sym typeface="Arial"/>
              </a:rPr>
            </a:br>
            <a:endParaRPr kumimoji="0" lang="en-US" sz="2400" b="1" i="0" u="none" strike="noStrike" kern="0" cap="none" spc="0" normalizeH="0" baseline="0" noProof="0">
              <a:ln>
                <a:noFill/>
              </a:ln>
              <a:solidFill>
                <a:srgbClr val="595959"/>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Pts val="2300"/>
              <a:buFont typeface="Arial"/>
              <a:buNone/>
              <a:tabLst/>
              <a:defRPr/>
            </a:pPr>
            <a:r>
              <a:rPr lang="en-US" sz="1800" b="1">
                <a:solidFill>
                  <a:srgbClr val="595959"/>
                </a:solidFill>
              </a:rPr>
              <a:t>Bizmanuals.com</a:t>
            </a:r>
          </a:p>
          <a:p>
            <a:pPr marR="0" lvl="0" algn="r" defTabSz="914400" rtl="0" eaLnBrk="1" fontAlgn="auto" latinLnBrk="0" hangingPunct="1">
              <a:lnSpc>
                <a:spcPct val="100000"/>
              </a:lnSpc>
              <a:spcBef>
                <a:spcPts val="0"/>
              </a:spcBef>
              <a:spcAft>
                <a:spcPts val="0"/>
              </a:spcAft>
              <a:buClr>
                <a:srgbClr val="000000"/>
              </a:buClr>
              <a:buSzPts val="2300"/>
              <a:tabLst/>
              <a:defRPr/>
            </a:pPr>
            <a:endParaRPr lang="en-US" sz="2400" b="1">
              <a:solidFill>
                <a:srgbClr val="595959"/>
              </a:solidFill>
            </a:endParaRPr>
          </a:p>
          <a:p>
            <a:pPr marR="0" lvl="0" defTabSz="914400" rtl="0" eaLnBrk="1" fontAlgn="auto" latinLnBrk="0" hangingPunct="1">
              <a:lnSpc>
                <a:spcPct val="100000"/>
              </a:lnSpc>
              <a:spcBef>
                <a:spcPts val="0"/>
              </a:spcBef>
              <a:spcAft>
                <a:spcPts val="0"/>
              </a:spcAft>
              <a:buClr>
                <a:srgbClr val="000000"/>
              </a:buClr>
              <a:buSzPts val="2300"/>
              <a:tabLst/>
              <a:defRPr/>
            </a:pPr>
            <a:endParaRPr kumimoji="0" lang="en-US" sz="2400" b="1" i="0" u="none" strike="noStrike" kern="0" cap="none" spc="0" normalizeH="0" baseline="0" noProof="0">
              <a:ln>
                <a:noFill/>
              </a:ln>
              <a:solidFill>
                <a:srgbClr val="595959"/>
              </a:solidFill>
              <a:effectLst/>
              <a:uLnTx/>
              <a:uFillTx/>
              <a:latin typeface="Arial"/>
              <a:ea typeface="Arial"/>
              <a:cs typeface="Arial"/>
              <a:sym typeface="Arial"/>
            </a:endParaRPr>
          </a:p>
          <a:p>
            <a:pPr algn="ctr">
              <a:buSzPts val="2300"/>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Policies </a:t>
            </a:r>
            <a:r>
              <a:rPr lang="en-US" sz="2400" b="1">
                <a:solidFill>
                  <a:srgbClr val="595959"/>
                </a:solidFill>
              </a:rPr>
              <a:t>define your</a:t>
            </a: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 strategies, </a:t>
            </a:r>
            <a:r>
              <a:rPr lang="en-US" sz="2400" b="1">
                <a:solidFill>
                  <a:srgbClr val="595959"/>
                </a:solidFill>
              </a:rPr>
              <a:t> </a:t>
            </a: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your principles, </a:t>
            </a:r>
            <a:r>
              <a:rPr lang="en-US" sz="2400" b="1">
                <a:solidFill>
                  <a:srgbClr val="595959"/>
                </a:solidFill>
              </a:rPr>
              <a:t>and your</a:t>
            </a: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 rules.</a:t>
            </a:r>
            <a:endParaRPr lang="en-US" sz="2400" b="1" i="0" u="none" strike="noStrike" kern="0" cap="none" spc="0" normalizeH="0" baseline="0" noProof="0">
              <a:ln>
                <a:noFill/>
              </a:ln>
              <a:solidFill>
                <a:srgbClr val="595959"/>
              </a:solidFill>
              <a:effectLst/>
              <a:uLnTx/>
              <a:uFillTx/>
              <a:latin typeface="Arial"/>
              <a:ea typeface="Arial"/>
              <a:cs typeface="Arial"/>
            </a:endParaRPr>
          </a:p>
          <a:p>
            <a:pPr marR="0" lvl="0" algn="r" defTabSz="914400" rtl="0" eaLnBrk="1" fontAlgn="auto" latinLnBrk="0" hangingPunct="1">
              <a:lnSpc>
                <a:spcPct val="100000"/>
              </a:lnSpc>
              <a:spcBef>
                <a:spcPts val="0"/>
              </a:spcBef>
              <a:spcAft>
                <a:spcPts val="0"/>
              </a:spcAft>
              <a:buClr>
                <a:srgbClr val="000000"/>
              </a:buClr>
              <a:buSzPts val="2300"/>
              <a:tabLst/>
              <a:defRPr/>
            </a:pPr>
            <a:endParaRPr kumimoji="0" lang="en-US" sz="2400" b="1"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651" name="Google Shape;651;p4">
            <a:extLst>
              <a:ext uri="{FF2B5EF4-FFF2-40B4-BE49-F238E27FC236}">
                <a16:creationId xmlns:a16="http://schemas.microsoft.com/office/drawing/2014/main" id="{60A19D06-73B1-4B59-2809-794A321399D2}"/>
              </a:ext>
            </a:extLst>
          </p:cNvPr>
          <p:cNvSpPr txBox="1"/>
          <p:nvPr/>
        </p:nvSpPr>
        <p:spPr>
          <a:xfrm>
            <a:off x="416270" y="646141"/>
            <a:ext cx="5393700" cy="1068264"/>
          </a:xfrm>
          <a:prstGeom prst="rect">
            <a:avLst/>
          </a:prstGeom>
          <a:noFill/>
          <a:ln>
            <a:noFill/>
          </a:ln>
        </p:spPr>
        <p:txBody>
          <a:bodyPr spcFirstLastPara="1" wrap="square" lIns="121900" tIns="121900" rIns="121900" bIns="121900" anchor="b"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a:ln>
                  <a:noFill/>
                </a:ln>
                <a:solidFill>
                  <a:srgbClr val="000000"/>
                </a:solidFill>
                <a:effectLst/>
                <a:uLnTx/>
                <a:uFillTx/>
                <a:latin typeface="Arial Black"/>
                <a:ea typeface="Arial Black"/>
                <a:cs typeface="Arial Black"/>
                <a:sym typeface="Arial Black"/>
              </a:rPr>
              <a:t>Policies</a:t>
            </a:r>
            <a:endParaRPr kumimoji="0" sz="44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sp>
        <p:nvSpPr>
          <p:cNvPr id="652" name="Google Shape;652;p4">
            <a:extLst>
              <a:ext uri="{FF2B5EF4-FFF2-40B4-BE49-F238E27FC236}">
                <a16:creationId xmlns:a16="http://schemas.microsoft.com/office/drawing/2014/main" id="{06881341-E1A4-1E0B-7545-A09E8AFE96E4}"/>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2226087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a:extLst>
            <a:ext uri="{FF2B5EF4-FFF2-40B4-BE49-F238E27FC236}">
              <a16:creationId xmlns:a16="http://schemas.microsoft.com/office/drawing/2014/main" id="{9F555C42-C5D6-D986-7E41-1C4DACCF94FC}"/>
            </a:ext>
          </a:extLst>
        </p:cNvPr>
        <p:cNvGrpSpPr/>
        <p:nvPr/>
      </p:nvGrpSpPr>
      <p:grpSpPr>
        <a:xfrm>
          <a:off x="0" y="0"/>
          <a:ext cx="0" cy="0"/>
          <a:chOff x="0" y="0"/>
          <a:chExt cx="0" cy="0"/>
        </a:xfrm>
      </p:grpSpPr>
      <p:sp>
        <p:nvSpPr>
          <p:cNvPr id="647" name="Google Shape;647;p4">
            <a:extLst>
              <a:ext uri="{FF2B5EF4-FFF2-40B4-BE49-F238E27FC236}">
                <a16:creationId xmlns:a16="http://schemas.microsoft.com/office/drawing/2014/main" id="{E76347E4-2F84-4A90-0FA2-A8F07935BB33}"/>
              </a:ext>
            </a:extLst>
          </p:cNvPr>
          <p:cNvSpPr/>
          <p:nvPr/>
        </p:nvSpPr>
        <p:spPr>
          <a:xfrm>
            <a:off x="6095999" y="0"/>
            <a:ext cx="6096001" cy="6858000"/>
          </a:xfrm>
          <a:prstGeom prst="rect">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Placeholder 2" descr="People working on a computer">
            <a:extLst>
              <a:ext uri="{FF2B5EF4-FFF2-40B4-BE49-F238E27FC236}">
                <a16:creationId xmlns:a16="http://schemas.microsoft.com/office/drawing/2014/main" id="{950747D2-3FE5-B944-448A-18C02225BD34}"/>
              </a:ext>
            </a:extLst>
          </p:cNvPr>
          <p:cNvPicPr>
            <a:picLocks noGrp="1" noChangeAspect="1"/>
          </p:cNvPicPr>
          <p:nvPr>
            <p:ph type="pic" idx="2"/>
          </p:nvPr>
        </p:nvPicPr>
        <p:blipFill>
          <a:blip r:embed="rId4"/>
          <a:srcRect l="32325" r="2041"/>
          <a:stretch>
            <a:fillRect/>
          </a:stretch>
        </p:blipFill>
        <p:spPr>
          <a:xfrm>
            <a:off x="6626225" y="422275"/>
            <a:ext cx="5243513" cy="5326063"/>
          </a:xfrm>
          <a:prstGeom prst="rect">
            <a:avLst/>
          </a:prstGeom>
          <a:solidFill>
            <a:schemeClr val="lt1"/>
          </a:solidFill>
          <a:ln>
            <a:noFill/>
          </a:ln>
        </p:spPr>
      </p:pic>
      <p:pic>
        <p:nvPicPr>
          <p:cNvPr id="649" name="Google Shape;649;p4">
            <a:extLst>
              <a:ext uri="{FF2B5EF4-FFF2-40B4-BE49-F238E27FC236}">
                <a16:creationId xmlns:a16="http://schemas.microsoft.com/office/drawing/2014/main" id="{EADD237A-3CB1-6D85-C385-6E4F372DA665}"/>
              </a:ext>
            </a:extLst>
          </p:cNvPr>
          <p:cNvPicPr preferRelativeResize="0"/>
          <p:nvPr/>
        </p:nvPicPr>
        <p:blipFill rotWithShape="1">
          <a:blip r:embed="rId5">
            <a:alphaModFix/>
          </a:blip>
          <a:srcRect l="17674" t="34120" r="17680" b="34310"/>
          <a:stretch/>
        </p:blipFill>
        <p:spPr>
          <a:xfrm>
            <a:off x="990600" y="5988724"/>
            <a:ext cx="1071503" cy="523197"/>
          </a:xfrm>
          <a:prstGeom prst="rect">
            <a:avLst/>
          </a:prstGeom>
          <a:noFill/>
          <a:ln>
            <a:noFill/>
          </a:ln>
        </p:spPr>
      </p:pic>
      <p:sp>
        <p:nvSpPr>
          <p:cNvPr id="650" name="Google Shape;650;p4">
            <a:extLst>
              <a:ext uri="{FF2B5EF4-FFF2-40B4-BE49-F238E27FC236}">
                <a16:creationId xmlns:a16="http://schemas.microsoft.com/office/drawing/2014/main" id="{C2CF4E03-8A17-9F3C-88AE-05DA4C1D6282}"/>
              </a:ext>
            </a:extLst>
          </p:cNvPr>
          <p:cNvSpPr txBox="1"/>
          <p:nvPr/>
        </p:nvSpPr>
        <p:spPr>
          <a:xfrm>
            <a:off x="685799" y="1653745"/>
            <a:ext cx="4857751" cy="3545599"/>
          </a:xfrm>
          <a:prstGeom prst="rect">
            <a:avLst/>
          </a:prstGeom>
          <a:noFill/>
          <a:ln>
            <a:noFill/>
          </a:ln>
        </p:spPr>
        <p:txBody>
          <a:bodyPr spcFirstLastPara="1" wrap="square" lIns="121900" tIns="121900" rIns="121900" bIns="121900" anchor="t" anchorCtr="0">
            <a:normAutofit fontScale="92500"/>
          </a:bodyPr>
          <a:lstStyle/>
          <a:p>
            <a:pPr marL="0" marR="0" lvl="0" indent="0" algn="ctr"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“A procedure is a series of steps to be followed as a consistent and repetitive approach to accomplish an end result.” </a:t>
            </a:r>
            <a:br>
              <a:rPr kumimoji="0" lang="en-US" sz="2400" b="1" i="0" u="none" strike="noStrike" kern="0" cap="none" spc="0" normalizeH="0" baseline="0" noProof="0">
                <a:ln>
                  <a:noFill/>
                </a:ln>
                <a:solidFill>
                  <a:srgbClr val="595959"/>
                </a:solidFill>
                <a:effectLst/>
                <a:uLnTx/>
                <a:uFillTx/>
                <a:latin typeface="Arial"/>
                <a:ea typeface="Arial"/>
                <a:cs typeface="Arial"/>
                <a:sym typeface="Arial"/>
              </a:rPr>
            </a:br>
            <a:endParaRPr kumimoji="0" lang="en-US" sz="2400" b="1" i="0" u="none" strike="noStrike" kern="0" cap="none" spc="0" normalizeH="0" baseline="0" noProof="0">
              <a:ln>
                <a:noFill/>
              </a:ln>
              <a:solidFill>
                <a:srgbClr val="595959"/>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800" b="1" i="0" u="none" strike="noStrike" kern="0" cap="none" spc="0" normalizeH="0" baseline="0" noProof="0">
                <a:ln>
                  <a:noFill/>
                </a:ln>
                <a:solidFill>
                  <a:srgbClr val="595959"/>
                </a:solidFill>
                <a:effectLst/>
                <a:uLnTx/>
                <a:uFillTx/>
                <a:latin typeface="Arial"/>
                <a:cs typeface="Arial"/>
                <a:sym typeface="Arial"/>
              </a:rPr>
              <a:t>Bizmanuals.com</a:t>
            </a:r>
          </a:p>
          <a:p>
            <a:pPr marL="0" marR="0" lvl="0" indent="0" algn="r" defTabSz="914400" rtl="0" eaLnBrk="1" fontAlgn="auto" latinLnBrk="0" hangingPunct="1">
              <a:lnSpc>
                <a:spcPct val="100000"/>
              </a:lnSpc>
              <a:spcBef>
                <a:spcPts val="0"/>
              </a:spcBef>
              <a:spcAft>
                <a:spcPts val="0"/>
              </a:spcAft>
              <a:buClr>
                <a:srgbClr val="000000"/>
              </a:buClr>
              <a:buSzPts val="2300"/>
              <a:buFont typeface="Arial"/>
              <a:buNone/>
              <a:tabLst/>
              <a:defRPr/>
            </a:pPr>
            <a:endParaRPr kumimoji="0" lang="en-US" sz="2400" b="1" i="0" u="none" strike="noStrike" kern="0" cap="none" spc="0" normalizeH="0" baseline="0" noProof="0">
              <a:ln>
                <a:noFill/>
              </a:ln>
              <a:solidFill>
                <a:srgbClr val="595959"/>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300"/>
              <a:buFont typeface="Arial"/>
              <a:buNone/>
              <a:tabLst/>
              <a:defRPr/>
            </a:pPr>
            <a:endParaRPr kumimoji="0" lang="en-US" sz="2400" b="1" i="0" u="none" strike="noStrike" kern="0" cap="none" spc="0" normalizeH="0" baseline="0" noProof="0">
              <a:ln>
                <a:noFill/>
              </a:ln>
              <a:solidFill>
                <a:srgbClr val="595959"/>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Your </a:t>
            </a:r>
            <a:r>
              <a:rPr kumimoji="0" lang="en-US" sz="2400" b="1" i="0" u="sng" strike="noStrike" kern="0" cap="none" spc="0" normalizeH="0" baseline="0" noProof="0">
                <a:ln>
                  <a:noFill/>
                </a:ln>
                <a:solidFill>
                  <a:srgbClr val="595959"/>
                </a:solidFill>
                <a:effectLst/>
                <a:uLnTx/>
                <a:uFillTx/>
                <a:latin typeface="Arial"/>
                <a:ea typeface="Arial"/>
                <a:cs typeface="Arial"/>
                <a:sym typeface="Arial"/>
              </a:rPr>
              <a:t>proce</a:t>
            </a: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dures are about  your </a:t>
            </a:r>
            <a:r>
              <a:rPr kumimoji="0" lang="en-US" sz="2400" b="1" i="0" u="sng" strike="noStrike" kern="0" cap="none" spc="0" normalizeH="0" baseline="0" noProof="0">
                <a:ln>
                  <a:noFill/>
                </a:ln>
                <a:solidFill>
                  <a:srgbClr val="595959"/>
                </a:solidFill>
                <a:effectLst/>
                <a:uLnTx/>
                <a:uFillTx/>
                <a:latin typeface="Arial"/>
                <a:ea typeface="Arial"/>
                <a:cs typeface="Arial"/>
                <a:sym typeface="Arial"/>
              </a:rPr>
              <a:t>proce</a:t>
            </a: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ss.</a:t>
            </a:r>
          </a:p>
        </p:txBody>
      </p:sp>
      <p:sp>
        <p:nvSpPr>
          <p:cNvPr id="651" name="Google Shape;651;p4">
            <a:extLst>
              <a:ext uri="{FF2B5EF4-FFF2-40B4-BE49-F238E27FC236}">
                <a16:creationId xmlns:a16="http://schemas.microsoft.com/office/drawing/2014/main" id="{3A99E6E5-AA66-1997-7B5B-0077B634EDA0}"/>
              </a:ext>
            </a:extLst>
          </p:cNvPr>
          <p:cNvSpPr txBox="1"/>
          <p:nvPr/>
        </p:nvSpPr>
        <p:spPr>
          <a:xfrm>
            <a:off x="416270" y="614827"/>
            <a:ext cx="5393700" cy="859496"/>
          </a:xfrm>
          <a:prstGeom prst="rect">
            <a:avLst/>
          </a:prstGeom>
          <a:noFill/>
          <a:ln>
            <a:noFill/>
          </a:ln>
        </p:spPr>
        <p:txBody>
          <a:bodyPr spcFirstLastPara="1" wrap="square" lIns="121900" tIns="121900" rIns="121900" bIns="121900" anchor="b" anchorCtr="0">
            <a:normAutofit lnSpcReduction="10000"/>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a:ln>
                  <a:noFill/>
                </a:ln>
                <a:solidFill>
                  <a:srgbClr val="000000"/>
                </a:solidFill>
                <a:effectLst/>
                <a:uLnTx/>
                <a:uFillTx/>
                <a:latin typeface="Arial Black"/>
                <a:ea typeface="Arial Black"/>
                <a:cs typeface="Arial Black"/>
                <a:sym typeface="Arial Black"/>
              </a:rPr>
              <a:t>Procedures</a:t>
            </a:r>
            <a:endParaRPr kumimoji="0" sz="44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sp>
        <p:nvSpPr>
          <p:cNvPr id="652" name="Google Shape;652;p4">
            <a:extLst>
              <a:ext uri="{FF2B5EF4-FFF2-40B4-BE49-F238E27FC236}">
                <a16:creationId xmlns:a16="http://schemas.microsoft.com/office/drawing/2014/main" id="{F7C535F2-9B39-A720-F09A-EDB0CF3C58C4}"/>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3449892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72846D35-F1D1-0DFA-7D8F-6BBFF0FF9738}"/>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319529B9-002D-AE3E-856C-0F43525E9124}"/>
              </a:ext>
            </a:extLst>
          </p:cNvPr>
          <p:cNvSpPr txBox="1">
            <a:spLocks noGrp="1"/>
          </p:cNvSpPr>
          <p:nvPr>
            <p:ph type="title"/>
          </p:nvPr>
        </p:nvSpPr>
        <p:spPr>
          <a:xfrm>
            <a:off x="353640" y="987595"/>
            <a:ext cx="5393700" cy="1976400"/>
          </a:xfrm>
          <a:prstGeom prst="rect">
            <a:avLst/>
          </a:prstGeom>
          <a:noFill/>
          <a:ln>
            <a:noFill/>
          </a:ln>
        </p:spPr>
        <p:txBody>
          <a:bodyPr spcFirstLastPara="1" wrap="square" lIns="121900" tIns="121900" rIns="121900" bIns="121900" anchor="b" anchorCtr="0">
            <a:normAutofit fontScale="90000"/>
          </a:bodyPr>
          <a:lstStyle/>
          <a:p>
            <a:r>
              <a:rPr lang="en-US" sz="4400">
                <a:latin typeface="Arial Black"/>
              </a:rPr>
              <a:t>Categories of Policies and Procedures</a:t>
            </a:r>
          </a:p>
        </p:txBody>
      </p:sp>
      <p:pic>
        <p:nvPicPr>
          <p:cNvPr id="641" name="Google Shape;641;g12f261aa162_0_337">
            <a:extLst>
              <a:ext uri="{FF2B5EF4-FFF2-40B4-BE49-F238E27FC236}">
                <a16:creationId xmlns:a16="http://schemas.microsoft.com/office/drawing/2014/main" id="{F8F47AB8-FCD2-09B9-177D-DB8CB4B3F799}"/>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9779FFBE-1B72-C97E-90EF-1403B338CE85}"/>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8" name="TextBox 7">
            <a:extLst>
              <a:ext uri="{FF2B5EF4-FFF2-40B4-BE49-F238E27FC236}">
                <a16:creationId xmlns:a16="http://schemas.microsoft.com/office/drawing/2014/main" id="{6DDCAF13-7B4D-1FBA-CCC8-8DFF1515DD24}"/>
              </a:ext>
            </a:extLst>
          </p:cNvPr>
          <p:cNvSpPr txBox="1"/>
          <p:nvPr/>
        </p:nvSpPr>
        <p:spPr>
          <a:xfrm>
            <a:off x="713725" y="3426411"/>
            <a:ext cx="479864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When aligning your agency's policies and procedures to state and federal Medicaid requirements, providers must make changes to varying categories of documents:</a:t>
            </a:r>
            <a:endParaRPr lang="en-US"/>
          </a:p>
        </p:txBody>
      </p:sp>
      <p:sp>
        <p:nvSpPr>
          <p:cNvPr id="2" name="TextBox 1">
            <a:extLst>
              <a:ext uri="{FF2B5EF4-FFF2-40B4-BE49-F238E27FC236}">
                <a16:creationId xmlns:a16="http://schemas.microsoft.com/office/drawing/2014/main" id="{CECBAB82-A689-81AC-E4A5-637C1F05B85A}"/>
              </a:ext>
            </a:extLst>
          </p:cNvPr>
          <p:cNvSpPr txBox="1"/>
          <p:nvPr/>
        </p:nvSpPr>
        <p:spPr>
          <a:xfrm>
            <a:off x="6608432" y="1358089"/>
            <a:ext cx="4746310" cy="4046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B8758849-751E-2984-EFC5-B91C98A01425}"/>
              </a:ext>
            </a:extLst>
          </p:cNvPr>
          <p:cNvSpPr txBox="1"/>
          <p:nvPr/>
        </p:nvSpPr>
        <p:spPr>
          <a:xfrm>
            <a:off x="6955861" y="1996355"/>
            <a:ext cx="479864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ü"/>
            </a:pPr>
            <a:r>
              <a:rPr lang="en-US" sz="2400"/>
              <a:t>Operations and Administrative Logistics</a:t>
            </a:r>
          </a:p>
          <a:p>
            <a:pPr marL="342900" indent="-342900">
              <a:buFont typeface="Wingdings"/>
              <a:buChar char="ü"/>
            </a:pPr>
            <a:r>
              <a:rPr lang="en-US" sz="2400"/>
              <a:t>Client Services</a:t>
            </a:r>
          </a:p>
          <a:p>
            <a:pPr marL="342900" indent="-342900">
              <a:buFont typeface="Wingdings"/>
              <a:buChar char="ü"/>
            </a:pPr>
            <a:r>
              <a:rPr lang="en-US" sz="2400"/>
              <a:t>Billing</a:t>
            </a:r>
          </a:p>
          <a:p>
            <a:pPr marL="342900" indent="-342900">
              <a:buFont typeface="Wingdings"/>
              <a:buChar char="ü"/>
            </a:pPr>
            <a:r>
              <a:rPr lang="en-US" sz="2400"/>
              <a:t>Quality, Compliance, and Program Monitoring</a:t>
            </a:r>
          </a:p>
          <a:p>
            <a:pPr marL="342900" indent="-342900">
              <a:buFont typeface="Wingdings"/>
              <a:buChar char="ü"/>
            </a:pPr>
            <a:endParaRPr lang="en-US" sz="2400"/>
          </a:p>
        </p:txBody>
      </p:sp>
    </p:spTree>
    <p:extLst>
      <p:ext uri="{BB962C8B-B14F-4D97-AF65-F5344CB8AC3E}">
        <p14:creationId xmlns:p14="http://schemas.microsoft.com/office/powerpoint/2010/main" val="1065715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7">
          <a:extLst>
            <a:ext uri="{FF2B5EF4-FFF2-40B4-BE49-F238E27FC236}">
              <a16:creationId xmlns:a16="http://schemas.microsoft.com/office/drawing/2014/main" id="{F585B6E7-0644-1BC7-A893-03D1F1EA5050}"/>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229D037C-4EF2-2D47-F1BC-1C1F4C30EE82}"/>
              </a:ext>
            </a:extLst>
          </p:cNvPr>
          <p:cNvSpPr txBox="1">
            <a:spLocks noGrp="1"/>
          </p:cNvSpPr>
          <p:nvPr>
            <p:ph type="title"/>
          </p:nvPr>
        </p:nvSpPr>
        <p:spPr>
          <a:xfrm>
            <a:off x="322325" y="228608"/>
            <a:ext cx="5393700" cy="19764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New to  Medicaid? </a:t>
            </a:r>
          </a:p>
        </p:txBody>
      </p:sp>
      <p:sp>
        <p:nvSpPr>
          <p:cNvPr id="639" name="Google Shape;639;g12f261aa162_0_337">
            <a:extLst>
              <a:ext uri="{FF2B5EF4-FFF2-40B4-BE49-F238E27FC236}">
                <a16:creationId xmlns:a16="http://schemas.microsoft.com/office/drawing/2014/main" id="{09D16083-FF62-98C2-740C-E875CB52909D}"/>
              </a:ext>
            </a:extLst>
          </p:cNvPr>
          <p:cNvSpPr txBox="1">
            <a:spLocks noGrp="1"/>
          </p:cNvSpPr>
          <p:nvPr>
            <p:ph type="body" idx="2"/>
          </p:nvPr>
        </p:nvSpPr>
        <p:spPr>
          <a:xfrm>
            <a:off x="6390526" y="381084"/>
            <a:ext cx="5311374" cy="5869238"/>
          </a:xfrm>
          <a:prstGeom prst="rect">
            <a:avLst/>
          </a:prstGeom>
          <a:noFill/>
          <a:ln>
            <a:noFill/>
          </a:ln>
        </p:spPr>
        <p:txBody>
          <a:bodyPr spcFirstLastPara="1" wrap="square" lIns="121900" tIns="121900" rIns="121900" bIns="121900" anchor="ctr" anchorCtr="0">
            <a:noAutofit/>
          </a:bodyPr>
          <a:lstStyle/>
          <a:p>
            <a:pPr marL="0" indent="0">
              <a:lnSpc>
                <a:spcPct val="120000"/>
              </a:lnSpc>
              <a:buNone/>
            </a:pPr>
            <a:r>
              <a:rPr lang="en-US" sz="1850">
                <a:latin typeface="Arial"/>
                <a:ea typeface="Arial"/>
                <a:cs typeface="Arial"/>
                <a:sym typeface="Arial"/>
              </a:rPr>
              <a:t>HIPAA</a:t>
            </a:r>
            <a:br>
              <a:rPr lang="en-US" sz="1850">
                <a:latin typeface="Arial"/>
                <a:ea typeface="Arial"/>
                <a:cs typeface="Arial"/>
                <a:sym typeface="Arial"/>
              </a:rPr>
            </a:br>
            <a:r>
              <a:rPr lang="en-US" sz="1850">
                <a:latin typeface="Arial"/>
                <a:ea typeface="Arial"/>
                <a:cs typeface="Arial"/>
                <a:sym typeface="Arial"/>
                <a:hlinkClick r:id="rId4"/>
              </a:rPr>
              <a:t>https://www.hhs.gov/hipaa/forprofessionals/training/index.html</a:t>
            </a:r>
            <a:r>
              <a:rPr lang="en-US" sz="1850">
                <a:latin typeface="Arial"/>
                <a:ea typeface="Arial"/>
                <a:cs typeface="Arial"/>
                <a:sym typeface="Arial"/>
              </a:rPr>
              <a:t> </a:t>
            </a:r>
          </a:p>
          <a:p>
            <a:pPr marL="285750" indent="-285750">
              <a:lnSpc>
                <a:spcPct val="120000"/>
              </a:lnSpc>
              <a:buFont typeface="Arial" panose="020B0604020202020204" pitchFamily="34" charset="0"/>
              <a:buChar char="•"/>
            </a:pPr>
            <a:r>
              <a:rPr lang="en-US" sz="1850">
                <a:latin typeface="Arial"/>
                <a:ea typeface="Arial"/>
                <a:cs typeface="Arial"/>
                <a:sym typeface="Arial"/>
              </a:rPr>
              <a:t>False Claims Act</a:t>
            </a:r>
          </a:p>
          <a:p>
            <a:pPr marL="742950" lvl="1" indent="-285750">
              <a:lnSpc>
                <a:spcPct val="120000"/>
              </a:lnSpc>
              <a:buFont typeface="Arial" panose="020B0604020202020204" pitchFamily="34" charset="0"/>
              <a:buChar char="•"/>
            </a:pPr>
            <a:r>
              <a:rPr lang="en-US" sz="1850">
                <a:latin typeface="Arial"/>
                <a:ea typeface="Arial"/>
                <a:cs typeface="Arial"/>
                <a:sym typeface="Arial"/>
                <a:hlinkClick r:id="rId5"/>
              </a:rPr>
              <a:t>Federal DOJ on False Claims Act</a:t>
            </a:r>
            <a:r>
              <a:rPr lang="en-US" sz="1850">
                <a:latin typeface="Arial"/>
                <a:ea typeface="Arial"/>
                <a:cs typeface="Arial"/>
                <a:sym typeface="Arial"/>
              </a:rPr>
              <a:t> </a:t>
            </a:r>
          </a:p>
          <a:p>
            <a:pPr marL="285750" indent="-285750">
              <a:lnSpc>
                <a:spcPct val="120000"/>
              </a:lnSpc>
              <a:buFont typeface="Arial" panose="020B0604020202020204" pitchFamily="34" charset="0"/>
              <a:buChar char="•"/>
            </a:pPr>
            <a:r>
              <a:rPr lang="en-US" sz="1850">
                <a:latin typeface="Arial"/>
                <a:ea typeface="Arial"/>
                <a:cs typeface="Arial"/>
                <a:sym typeface="Arial"/>
              </a:rPr>
              <a:t>Anti-Kickback Statute</a:t>
            </a:r>
          </a:p>
          <a:p>
            <a:pPr marL="742950" lvl="1" indent="-285750">
              <a:lnSpc>
                <a:spcPct val="120000"/>
              </a:lnSpc>
              <a:buFont typeface="Arial" panose="020B0604020202020204" pitchFamily="34" charset="0"/>
              <a:buChar char="•"/>
            </a:pPr>
            <a:r>
              <a:rPr lang="en-US" sz="1850">
                <a:latin typeface="Arial"/>
                <a:ea typeface="Arial"/>
                <a:cs typeface="Arial"/>
                <a:sym typeface="Arial"/>
                <a:hlinkClick r:id="rId6"/>
              </a:rPr>
              <a:t>HHS on the Anti Kickback Statute</a:t>
            </a:r>
            <a:endParaRPr lang="en-US" sz="1850">
              <a:latin typeface="Arial"/>
              <a:ea typeface="Arial"/>
              <a:cs typeface="Arial"/>
              <a:sym typeface="Arial"/>
            </a:endParaRPr>
          </a:p>
          <a:p>
            <a:pPr marL="285750" indent="-285750">
              <a:lnSpc>
                <a:spcPct val="120000"/>
              </a:lnSpc>
              <a:buFont typeface="Arial" panose="020B0604020202020204" pitchFamily="34" charset="0"/>
              <a:buChar char="•"/>
            </a:pPr>
            <a:r>
              <a:rPr lang="en-US" sz="1850">
                <a:latin typeface="Arial"/>
                <a:ea typeface="Arial"/>
                <a:cs typeface="Arial"/>
                <a:sym typeface="Arial"/>
              </a:rPr>
              <a:t>OIG</a:t>
            </a:r>
          </a:p>
          <a:p>
            <a:pPr marL="742950" lvl="1" indent="-285750">
              <a:lnSpc>
                <a:spcPct val="120000"/>
              </a:lnSpc>
              <a:buFont typeface="Arial" panose="020B0604020202020204" pitchFamily="34" charset="0"/>
              <a:buChar char="•"/>
            </a:pPr>
            <a:r>
              <a:rPr lang="en-US" sz="1850">
                <a:latin typeface="Arial"/>
                <a:ea typeface="Arial"/>
                <a:cs typeface="Arial"/>
                <a:sym typeface="Arial"/>
              </a:rPr>
              <a:t>“CMS should ensure that Medicaid data are complete,  accurate, and timely. This can be achieved through  CMS’s monitoring of State-submitted managed care  encounter data and by implementing the national  Transformed Medicaid Statistical Information System.”</a:t>
            </a:r>
          </a:p>
          <a:p>
            <a:pPr marL="1200150" lvl="2" indent="-285750">
              <a:lnSpc>
                <a:spcPct val="120000"/>
              </a:lnSpc>
              <a:buFont typeface="Arial" panose="020B0604020202020204" pitchFamily="34" charset="0"/>
              <a:buChar char="•"/>
            </a:pPr>
            <a:r>
              <a:rPr lang="en-US" sz="1850">
                <a:latin typeface="Arial"/>
                <a:ea typeface="Arial"/>
                <a:cs typeface="Arial"/>
                <a:sym typeface="Arial"/>
              </a:rPr>
              <a:t>HHS / OIG Compendium of Unimplemented  Recommendations | April 2016</a:t>
            </a:r>
          </a:p>
        </p:txBody>
      </p:sp>
      <p:pic>
        <p:nvPicPr>
          <p:cNvPr id="641" name="Google Shape;641;g12f261aa162_0_337">
            <a:extLst>
              <a:ext uri="{FF2B5EF4-FFF2-40B4-BE49-F238E27FC236}">
                <a16:creationId xmlns:a16="http://schemas.microsoft.com/office/drawing/2014/main" id="{DC9E77D2-0B36-3F39-DC2D-365D9D2DDC46}"/>
              </a:ext>
            </a:extLst>
          </p:cNvPr>
          <p:cNvPicPr preferRelativeResize="0"/>
          <p:nvPr/>
        </p:nvPicPr>
        <p:blipFill rotWithShape="1">
          <a:blip r:embed="rId7">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D9124027-77C2-59E9-37CE-562C00A8E33F}"/>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40;g12f261aa162_0_337">
            <a:extLst>
              <a:ext uri="{FF2B5EF4-FFF2-40B4-BE49-F238E27FC236}">
                <a16:creationId xmlns:a16="http://schemas.microsoft.com/office/drawing/2014/main" id="{AFA5FBB5-59A9-94DE-F096-797676BFE36B}"/>
              </a:ext>
            </a:extLst>
          </p:cNvPr>
          <p:cNvSpPr txBox="1">
            <a:spLocks noGrp="1"/>
          </p:cNvSpPr>
          <p:nvPr>
            <p:ph type="subTitle" idx="1"/>
          </p:nvPr>
        </p:nvSpPr>
        <p:spPr>
          <a:xfrm>
            <a:off x="322325" y="2876606"/>
            <a:ext cx="5393700" cy="1479637"/>
          </a:xfrm>
          <a:prstGeom prst="rect">
            <a:avLst/>
          </a:prstGeom>
          <a:noFill/>
          <a:ln>
            <a:noFill/>
          </a:ln>
        </p:spPr>
        <p:txBody>
          <a:bodyPr spcFirstLastPara="1" wrap="square" lIns="121900" tIns="121900" rIns="121900" bIns="121900" anchor="t" anchorCtr="0">
            <a:normAutofit/>
          </a:bodyPr>
          <a:lstStyle/>
          <a:p>
            <a:pPr marL="0" indent="0"/>
            <a:r>
              <a:rPr lang="en-US" sz="2300" b="1">
                <a:latin typeface="Arial"/>
                <a:ea typeface="Arial"/>
                <a:cs typeface="Arial"/>
                <a:sym typeface="Arial"/>
              </a:rPr>
              <a:t>Federal requirements for Medicaid </a:t>
            </a:r>
            <a:r>
              <a:rPr lang="en-US" sz="2300">
                <a:latin typeface="Arial"/>
                <a:ea typeface="Arial"/>
                <a:cs typeface="Arial"/>
                <a:sym typeface="Arial"/>
              </a:rPr>
              <a:t>must be incorporated into your organization's policies and procedures</a:t>
            </a:r>
            <a:endParaRPr sz="2300">
              <a:latin typeface="Arial"/>
              <a:ea typeface="Arial"/>
              <a:cs typeface="Arial"/>
              <a:sym typeface="Arial"/>
            </a:endParaRPr>
          </a:p>
        </p:txBody>
      </p:sp>
    </p:spTree>
    <p:extLst>
      <p:ext uri="{BB962C8B-B14F-4D97-AF65-F5344CB8AC3E}">
        <p14:creationId xmlns:p14="http://schemas.microsoft.com/office/powerpoint/2010/main" val="738541439"/>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7">
          <a:extLst>
            <a:ext uri="{FF2B5EF4-FFF2-40B4-BE49-F238E27FC236}">
              <a16:creationId xmlns:a16="http://schemas.microsoft.com/office/drawing/2014/main" id="{4FC1012E-76A3-4D0B-6764-9304EA1C60EC}"/>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B73B5EE1-CE54-4754-BBDA-9F9C920B2158}"/>
              </a:ext>
            </a:extLst>
          </p:cNvPr>
          <p:cNvSpPr txBox="1">
            <a:spLocks noGrp="1"/>
          </p:cNvSpPr>
          <p:nvPr>
            <p:ph type="title"/>
          </p:nvPr>
        </p:nvSpPr>
        <p:spPr>
          <a:xfrm>
            <a:off x="490100" y="1230950"/>
            <a:ext cx="5393700" cy="19764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New to Medicaid in Kentucky? </a:t>
            </a:r>
          </a:p>
        </p:txBody>
      </p:sp>
      <p:sp>
        <p:nvSpPr>
          <p:cNvPr id="639" name="Google Shape;639;g12f261aa162_0_337">
            <a:extLst>
              <a:ext uri="{FF2B5EF4-FFF2-40B4-BE49-F238E27FC236}">
                <a16:creationId xmlns:a16="http://schemas.microsoft.com/office/drawing/2014/main" id="{CD97FFCA-B39D-7B52-C502-8D56316A8F16}"/>
              </a:ext>
            </a:extLst>
          </p:cNvPr>
          <p:cNvSpPr txBox="1">
            <a:spLocks noGrp="1"/>
          </p:cNvSpPr>
          <p:nvPr>
            <p:ph type="body" idx="2"/>
          </p:nvPr>
        </p:nvSpPr>
        <p:spPr>
          <a:xfrm>
            <a:off x="6586000" y="293437"/>
            <a:ext cx="5115900" cy="5869238"/>
          </a:xfrm>
          <a:prstGeom prst="rect">
            <a:avLst/>
          </a:prstGeom>
          <a:noFill/>
          <a:ln>
            <a:noFill/>
          </a:ln>
        </p:spPr>
        <p:txBody>
          <a:bodyPr spcFirstLastPara="1" wrap="square" lIns="121900" tIns="121900" rIns="121900" bIns="121900" anchor="ctr" anchorCtr="0">
            <a:normAutofit/>
          </a:bodyPr>
          <a:lstStyle/>
          <a:p>
            <a:pPr marL="285750" indent="-285750">
              <a:lnSpc>
                <a:spcPct val="120000"/>
              </a:lnSpc>
            </a:pPr>
            <a:r>
              <a:rPr lang="en-US" sz="2000" b="1">
                <a:latin typeface="Arial"/>
                <a:ea typeface="Arial"/>
                <a:cs typeface="Arial"/>
                <a:sym typeface="Arial"/>
              </a:rPr>
              <a:t>Kentucky Medicaid Provider Enrollment Administrative Regulation: </a:t>
            </a:r>
            <a:r>
              <a:rPr lang="en-US" sz="2000">
                <a:hlinkClick r:id="rId4"/>
              </a:rPr>
              <a:t>Title 907 Chapter 1 Regulation 672 • Kentucky Administrative Regulations • Legislative Research Commission</a:t>
            </a:r>
            <a:endParaRPr lang="en-US" sz="2000"/>
          </a:p>
          <a:p>
            <a:pPr marL="285750" indent="-285750">
              <a:lnSpc>
                <a:spcPct val="120000"/>
              </a:lnSpc>
            </a:pPr>
            <a:r>
              <a:rPr lang="en-US" sz="2000" b="1">
                <a:latin typeface="Arial"/>
                <a:ea typeface="Arial"/>
                <a:cs typeface="Arial"/>
                <a:sym typeface="Arial"/>
              </a:rPr>
              <a:t>Kentucky Provider Licensure Standards: </a:t>
            </a:r>
            <a:r>
              <a:rPr lang="en-US" sz="2000">
                <a:hlinkClick r:id="rId5"/>
              </a:rPr>
              <a:t>Kentucky Revised Statutes - Chapter 216B</a:t>
            </a:r>
            <a:r>
              <a:rPr lang="en-US" sz="2000"/>
              <a:t> </a:t>
            </a:r>
            <a:endParaRPr lang="en-US" sz="2000" b="1">
              <a:latin typeface="Arial"/>
              <a:ea typeface="Arial"/>
              <a:cs typeface="Arial"/>
              <a:sym typeface="Arial"/>
            </a:endParaRPr>
          </a:p>
        </p:txBody>
      </p:sp>
      <p:pic>
        <p:nvPicPr>
          <p:cNvPr id="641" name="Google Shape;641;g12f261aa162_0_337">
            <a:extLst>
              <a:ext uri="{FF2B5EF4-FFF2-40B4-BE49-F238E27FC236}">
                <a16:creationId xmlns:a16="http://schemas.microsoft.com/office/drawing/2014/main" id="{86E86855-7B1F-F827-9561-6C48723C90EB}"/>
              </a:ext>
            </a:extLst>
          </p:cNvPr>
          <p:cNvPicPr preferRelativeResize="0"/>
          <p:nvPr/>
        </p:nvPicPr>
        <p:blipFill rotWithShape="1">
          <a:blip r:embed="rId6">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8978C3A5-F75F-774B-B569-4511449F44EA}"/>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40;g12f261aa162_0_337">
            <a:extLst>
              <a:ext uri="{FF2B5EF4-FFF2-40B4-BE49-F238E27FC236}">
                <a16:creationId xmlns:a16="http://schemas.microsoft.com/office/drawing/2014/main" id="{4616F5C3-603A-6D81-5C81-8FCE82236707}"/>
              </a:ext>
            </a:extLst>
          </p:cNvPr>
          <p:cNvSpPr txBox="1">
            <a:spLocks noGrp="1"/>
          </p:cNvSpPr>
          <p:nvPr>
            <p:ph type="subTitle" idx="1"/>
          </p:nvPr>
        </p:nvSpPr>
        <p:spPr>
          <a:xfrm>
            <a:off x="404518" y="3207350"/>
            <a:ext cx="5393700" cy="1479637"/>
          </a:xfrm>
          <a:prstGeom prst="rect">
            <a:avLst/>
          </a:prstGeom>
          <a:noFill/>
          <a:ln>
            <a:noFill/>
          </a:ln>
        </p:spPr>
        <p:txBody>
          <a:bodyPr spcFirstLastPara="1" wrap="square" lIns="121900" tIns="121900" rIns="121900" bIns="121900" anchor="t" anchorCtr="0">
            <a:normAutofit fontScale="92500" lnSpcReduction="10000"/>
          </a:bodyPr>
          <a:lstStyle/>
          <a:p>
            <a:pPr marL="0" indent="0"/>
            <a:r>
              <a:rPr lang="en-US" sz="2300">
                <a:solidFill>
                  <a:schemeClr val="tx1"/>
                </a:solidFill>
                <a:latin typeface="Arial"/>
                <a:ea typeface="Arial"/>
                <a:cs typeface="Arial"/>
                <a:sym typeface="Arial"/>
              </a:rPr>
              <a:t>State requirements for Medicaid must be incorporated into your agency’s policies, procedures, and provider application packet</a:t>
            </a:r>
            <a:endParaRPr sz="2300">
              <a:solidFill>
                <a:schemeClr val="tx1"/>
              </a:solidFill>
              <a:latin typeface="Arial"/>
              <a:ea typeface="Arial"/>
              <a:cs typeface="Arial"/>
              <a:sym typeface="Arial"/>
            </a:endParaRPr>
          </a:p>
        </p:txBody>
      </p:sp>
    </p:spTree>
    <p:extLst>
      <p:ext uri="{BB962C8B-B14F-4D97-AF65-F5344CB8AC3E}">
        <p14:creationId xmlns:p14="http://schemas.microsoft.com/office/powerpoint/2010/main" val="28614572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a:extLst>
            <a:ext uri="{FF2B5EF4-FFF2-40B4-BE49-F238E27FC236}">
              <a16:creationId xmlns:a16="http://schemas.microsoft.com/office/drawing/2014/main" id="{15034F2A-0988-1F7C-CABD-4CCF94B9F6F3}"/>
            </a:ext>
          </a:extLst>
        </p:cNvPr>
        <p:cNvGrpSpPr/>
        <p:nvPr/>
      </p:nvGrpSpPr>
      <p:grpSpPr>
        <a:xfrm>
          <a:off x="0" y="0"/>
          <a:ext cx="0" cy="0"/>
          <a:chOff x="0" y="0"/>
          <a:chExt cx="0" cy="0"/>
        </a:xfrm>
      </p:grpSpPr>
      <p:sp>
        <p:nvSpPr>
          <p:cNvPr id="650" name="Google Shape;650;p4">
            <a:extLst>
              <a:ext uri="{FF2B5EF4-FFF2-40B4-BE49-F238E27FC236}">
                <a16:creationId xmlns:a16="http://schemas.microsoft.com/office/drawing/2014/main" id="{0B64D7DC-D008-6BE1-FCD1-AF0C403B4BE8}"/>
              </a:ext>
            </a:extLst>
          </p:cNvPr>
          <p:cNvSpPr txBox="1"/>
          <p:nvPr/>
        </p:nvSpPr>
        <p:spPr>
          <a:xfrm>
            <a:off x="685799" y="2321800"/>
            <a:ext cx="4857751" cy="4242763"/>
          </a:xfrm>
          <a:prstGeom prst="rect">
            <a:avLst/>
          </a:prstGeom>
          <a:noFill/>
          <a:ln>
            <a:noFill/>
          </a:ln>
        </p:spPr>
        <p:txBody>
          <a:bodyPr spcFirstLastPara="1" wrap="square" lIns="121900" tIns="121900" rIns="121900" bIns="121900" anchor="t" anchorCtr="0">
            <a:normAutofit fontScale="92500"/>
          </a:bodyPr>
          <a:lstStyle/>
          <a:p>
            <a:pPr marL="0" marR="0" lvl="0" indent="0" algn="ctr"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PHI is individually identifiable information  relating to the past, present or future physical  or mental health or condition of an individual,  provision of health care to an individual, or the  past, present or future payment for health care  provided to an individual.</a:t>
            </a:r>
          </a:p>
          <a:p>
            <a:pPr marL="0" marR="0" lvl="0" indent="0" algn="ctr" defTabSz="914400" rtl="0" eaLnBrk="1" fontAlgn="auto" latinLnBrk="0" hangingPunct="1">
              <a:lnSpc>
                <a:spcPct val="100000"/>
              </a:lnSpc>
              <a:spcBef>
                <a:spcPts val="0"/>
              </a:spcBef>
              <a:spcAft>
                <a:spcPts val="0"/>
              </a:spcAft>
              <a:buClr>
                <a:srgbClr val="000000"/>
              </a:buClr>
              <a:buSzPts val="2300"/>
              <a:buFont typeface="Arial"/>
              <a:buNone/>
              <a:tabLst/>
              <a:defRPr/>
            </a:pPr>
            <a:endParaRPr lang="en-US" sz="2400" b="1">
              <a:solidFill>
                <a:srgbClr val="595959"/>
              </a:solidFill>
            </a:endParaRPr>
          </a:p>
          <a:p>
            <a:pPr marL="12700" marR="5080">
              <a:lnSpc>
                <a:spcPct val="90000"/>
              </a:lnSpc>
              <a:buClr>
                <a:srgbClr val="6FAC46"/>
              </a:buClr>
              <a:buSzPct val="108333"/>
              <a:buFont typeface="Arial"/>
              <a:buChar char="•"/>
              <a:tabLst>
                <a:tab pos="240665" algn="l"/>
                <a:tab pos="241300" algn="l"/>
              </a:tabLst>
            </a:pPr>
            <a:r>
              <a:rPr lang="en-US" sz="2400">
                <a:cs typeface="Calibri"/>
                <a:hlinkClick r:id="rId4"/>
              </a:rPr>
              <a:t>HHS Summary on HIPAA</a:t>
            </a:r>
            <a:r>
              <a:rPr lang="en-US" sz="2400">
                <a:cs typeface="Calibri"/>
              </a:rPr>
              <a:t> </a:t>
            </a:r>
          </a:p>
          <a:p>
            <a:pPr marL="12700" marR="5080">
              <a:lnSpc>
                <a:spcPct val="90000"/>
              </a:lnSpc>
              <a:buClr>
                <a:srgbClr val="6FAC46"/>
              </a:buClr>
              <a:buSzPct val="108333"/>
              <a:buFont typeface="Arial"/>
              <a:buChar char="•"/>
              <a:tabLst>
                <a:tab pos="240665" algn="l"/>
                <a:tab pos="241300" algn="l"/>
              </a:tabLst>
            </a:pPr>
            <a:r>
              <a:rPr lang="en-US" sz="2400">
                <a:cs typeface="Calibri"/>
                <a:hlinkClick r:id="rId5"/>
              </a:rPr>
              <a:t>HHS Training Materials on HIPAA</a:t>
            </a:r>
            <a:r>
              <a:rPr lang="en-US" sz="2400">
                <a:cs typeface="Calibri"/>
              </a:rPr>
              <a:t> </a:t>
            </a:r>
            <a:endParaRPr kumimoji="0" lang="en-US" sz="2400" b="1"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647" name="Google Shape;647;p4">
            <a:extLst>
              <a:ext uri="{FF2B5EF4-FFF2-40B4-BE49-F238E27FC236}">
                <a16:creationId xmlns:a16="http://schemas.microsoft.com/office/drawing/2014/main" id="{8D41AB52-601C-2352-4458-927086DB2878}"/>
              </a:ext>
            </a:extLst>
          </p:cNvPr>
          <p:cNvSpPr/>
          <p:nvPr/>
        </p:nvSpPr>
        <p:spPr>
          <a:xfrm>
            <a:off x="6095999" y="0"/>
            <a:ext cx="6096001" cy="6858000"/>
          </a:xfrm>
          <a:prstGeom prst="rect">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Placeholder 2" descr="Man talking with a doctor">
            <a:extLst>
              <a:ext uri="{FF2B5EF4-FFF2-40B4-BE49-F238E27FC236}">
                <a16:creationId xmlns:a16="http://schemas.microsoft.com/office/drawing/2014/main" id="{2D52C33B-A528-59D5-9A16-41DA841E4F5C}"/>
              </a:ext>
            </a:extLst>
          </p:cNvPr>
          <p:cNvPicPr>
            <a:picLocks noGrp="1" noChangeAspect="1"/>
          </p:cNvPicPr>
          <p:nvPr>
            <p:ph type="pic" idx="2"/>
          </p:nvPr>
        </p:nvPicPr>
        <p:blipFill>
          <a:blip r:embed="rId6"/>
          <a:srcRect l="17167" r="17167"/>
          <a:stretch/>
        </p:blipFill>
        <p:spPr>
          <a:xfrm>
            <a:off x="6626225" y="422275"/>
            <a:ext cx="5243513" cy="5326063"/>
          </a:xfrm>
          <a:prstGeom prst="rect">
            <a:avLst/>
          </a:prstGeom>
          <a:solidFill>
            <a:schemeClr val="lt1"/>
          </a:solidFill>
          <a:ln>
            <a:noFill/>
          </a:ln>
        </p:spPr>
      </p:pic>
      <p:sp>
        <p:nvSpPr>
          <p:cNvPr id="651" name="Google Shape;651;p4">
            <a:extLst>
              <a:ext uri="{FF2B5EF4-FFF2-40B4-BE49-F238E27FC236}">
                <a16:creationId xmlns:a16="http://schemas.microsoft.com/office/drawing/2014/main" id="{EE65CC98-B00C-A097-E666-EFDCB9F9814B}"/>
              </a:ext>
            </a:extLst>
          </p:cNvPr>
          <p:cNvSpPr txBox="1"/>
          <p:nvPr/>
        </p:nvSpPr>
        <p:spPr>
          <a:xfrm>
            <a:off x="322325" y="228608"/>
            <a:ext cx="5393700" cy="1976400"/>
          </a:xfrm>
          <a:prstGeom prst="rect">
            <a:avLst/>
          </a:prstGeom>
          <a:noFill/>
          <a:ln>
            <a:noFill/>
          </a:ln>
        </p:spPr>
        <p:txBody>
          <a:bodyPr spcFirstLastPara="1" wrap="square" lIns="121900" tIns="121900" rIns="121900" bIns="121900" anchor="b" anchorCtr="0">
            <a:normAutofit fontScale="92500" lnSpcReduction="10000"/>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a:ln>
                  <a:noFill/>
                </a:ln>
                <a:solidFill>
                  <a:srgbClr val="000000"/>
                </a:solidFill>
                <a:effectLst/>
                <a:uLnTx/>
                <a:uFillTx/>
                <a:latin typeface="Arial Black"/>
                <a:ea typeface="Arial Black"/>
                <a:cs typeface="Arial Black"/>
                <a:sym typeface="Arial Black"/>
              </a:rPr>
              <a:t>HIPAA: Protected  Health Information (PHI)</a:t>
            </a:r>
            <a:endParaRPr kumimoji="0" sz="44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sp>
        <p:nvSpPr>
          <p:cNvPr id="652" name="Google Shape;652;p4">
            <a:extLst>
              <a:ext uri="{FF2B5EF4-FFF2-40B4-BE49-F238E27FC236}">
                <a16:creationId xmlns:a16="http://schemas.microsoft.com/office/drawing/2014/main" id="{738DE780-917E-9E8F-8805-9793E9A1ECB4}"/>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3273029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DDEF-216C-E21B-A83C-195A564B45A3}"/>
              </a:ext>
            </a:extLst>
          </p:cNvPr>
          <p:cNvSpPr>
            <a:spLocks noGrp="1"/>
          </p:cNvSpPr>
          <p:nvPr>
            <p:ph type="title"/>
          </p:nvPr>
        </p:nvSpPr>
        <p:spPr>
          <a:xfrm>
            <a:off x="286555" y="727951"/>
            <a:ext cx="11872586" cy="1346439"/>
          </a:xfrm>
        </p:spPr>
        <p:txBody>
          <a:bodyPr>
            <a:normAutofit fontScale="90000"/>
          </a:bodyPr>
          <a:lstStyle/>
          <a:p>
            <a:pPr algn="ctr"/>
            <a:r>
              <a:rPr lang="en-US">
                <a:latin typeface="Montserrat ExtraBold" panose="00000900000000000000" pitchFamily="2" charset="0"/>
                <a:ea typeface="Calibri Light"/>
                <a:cs typeface="Calibri Light"/>
              </a:rPr>
              <a:t>Health Insurance Portability and Accountability ACT- HIPAA</a:t>
            </a:r>
            <a:br>
              <a:rPr lang="en-US">
                <a:latin typeface="Montserrat ExtraBold" panose="00000900000000000000" pitchFamily="2" charset="0"/>
                <a:ea typeface="Calibri Light"/>
                <a:cs typeface="Calibri Light"/>
              </a:rPr>
            </a:br>
            <a:r>
              <a:rPr lang="en-US">
                <a:latin typeface="Montserrat ExtraBold" panose="00000900000000000000" pitchFamily="2" charset="0"/>
                <a:ea typeface="Calibri Light"/>
                <a:cs typeface="Calibri Light"/>
              </a:rPr>
              <a:t>The Basics</a:t>
            </a:r>
            <a:endParaRPr lang="en-US">
              <a:latin typeface="Montserrat ExtraBold" panose="00000900000000000000" pitchFamily="2" charset="0"/>
            </a:endParaRPr>
          </a:p>
        </p:txBody>
      </p:sp>
      <p:sp>
        <p:nvSpPr>
          <p:cNvPr id="3" name="Text Placeholder 2">
            <a:extLst>
              <a:ext uri="{FF2B5EF4-FFF2-40B4-BE49-F238E27FC236}">
                <a16:creationId xmlns:a16="http://schemas.microsoft.com/office/drawing/2014/main" id="{AAA72A26-23E7-EAE8-41CB-A8F70E1454F7}"/>
              </a:ext>
            </a:extLst>
          </p:cNvPr>
          <p:cNvSpPr>
            <a:spLocks noGrp="1"/>
          </p:cNvSpPr>
          <p:nvPr>
            <p:ph type="body" idx="1"/>
          </p:nvPr>
        </p:nvSpPr>
        <p:spPr>
          <a:xfrm>
            <a:off x="836611" y="2093119"/>
            <a:ext cx="5157787" cy="823912"/>
          </a:xfrm>
        </p:spPr>
        <p:txBody>
          <a:bodyPr/>
          <a:lstStyle/>
          <a:p>
            <a:r>
              <a:rPr lang="en-US" b="0">
                <a:latin typeface="Arial"/>
                <a:ea typeface="+mn-lt"/>
                <a:cs typeface="+mn-lt"/>
                <a:hlinkClick r:id="rId2"/>
              </a:rPr>
              <a:t>The HIPAA Privacy Rule | HHS.gov</a:t>
            </a:r>
            <a:endParaRPr lang="en-US">
              <a:latin typeface="Arial"/>
            </a:endParaRPr>
          </a:p>
        </p:txBody>
      </p:sp>
      <p:sp>
        <p:nvSpPr>
          <p:cNvPr id="4" name="Content Placeholder 3">
            <a:extLst>
              <a:ext uri="{FF2B5EF4-FFF2-40B4-BE49-F238E27FC236}">
                <a16:creationId xmlns:a16="http://schemas.microsoft.com/office/drawing/2014/main" id="{0D96B8C9-BD99-E8DE-D18E-13D4F6398F1F}"/>
              </a:ext>
            </a:extLst>
          </p:cNvPr>
          <p:cNvSpPr>
            <a:spLocks noGrp="1"/>
          </p:cNvSpPr>
          <p:nvPr>
            <p:ph sz="half" idx="2"/>
          </p:nvPr>
        </p:nvSpPr>
        <p:spPr>
          <a:xfrm>
            <a:off x="836612" y="3055616"/>
            <a:ext cx="5157787" cy="3684588"/>
          </a:xfrm>
        </p:spPr>
        <p:txBody>
          <a:bodyPr vert="horz" lIns="91440" tIns="45720" rIns="91440" bIns="45720" rtlCol="0" anchor="t">
            <a:normAutofit/>
          </a:bodyPr>
          <a:lstStyle/>
          <a:p>
            <a:r>
              <a:rPr lang="en-US">
                <a:latin typeface="Arial"/>
                <a:ea typeface="Calibri"/>
                <a:cs typeface="Calibri"/>
              </a:rPr>
              <a:t>What are your policies to maintain confidentiality?</a:t>
            </a:r>
          </a:p>
          <a:p>
            <a:r>
              <a:rPr lang="en-US">
                <a:latin typeface="Arial"/>
                <a:ea typeface="Calibri"/>
                <a:cs typeface="Calibri"/>
              </a:rPr>
              <a:t>How do you ensure that policies are follow and in a way that monitors can track.</a:t>
            </a:r>
            <a:r>
              <a:rPr lang="en-US">
                <a:ea typeface="Calibri"/>
                <a:cs typeface="Calibri"/>
              </a:rPr>
              <a:t> </a:t>
            </a:r>
          </a:p>
          <a:p>
            <a:endParaRPr lang="en-US">
              <a:ea typeface="Calibri"/>
              <a:cs typeface="Calibri"/>
            </a:endParaRPr>
          </a:p>
        </p:txBody>
      </p:sp>
      <p:sp>
        <p:nvSpPr>
          <p:cNvPr id="5" name="Text Placeholder 4">
            <a:extLst>
              <a:ext uri="{FF2B5EF4-FFF2-40B4-BE49-F238E27FC236}">
                <a16:creationId xmlns:a16="http://schemas.microsoft.com/office/drawing/2014/main" id="{442861E7-4A56-0943-9C05-6D8ABD397148}"/>
              </a:ext>
            </a:extLst>
          </p:cNvPr>
          <p:cNvSpPr>
            <a:spLocks noGrp="1"/>
          </p:cNvSpPr>
          <p:nvPr>
            <p:ph type="body" sz="quarter" idx="3"/>
          </p:nvPr>
        </p:nvSpPr>
        <p:spPr>
          <a:xfrm>
            <a:off x="6486764" y="2093119"/>
            <a:ext cx="5183188" cy="823912"/>
          </a:xfrm>
        </p:spPr>
        <p:txBody>
          <a:bodyPr/>
          <a:lstStyle/>
          <a:p>
            <a:r>
              <a:rPr lang="en-US" b="0">
                <a:latin typeface="Arial"/>
                <a:ea typeface="+mn-lt"/>
                <a:cs typeface="+mn-lt"/>
                <a:hlinkClick r:id="rId3"/>
              </a:rPr>
              <a:t>The Security Rule | HHS.gov</a:t>
            </a:r>
            <a:endParaRPr lang="en-US">
              <a:latin typeface="Arial"/>
            </a:endParaRPr>
          </a:p>
        </p:txBody>
      </p:sp>
      <p:sp>
        <p:nvSpPr>
          <p:cNvPr id="6" name="Content Placeholder 5">
            <a:extLst>
              <a:ext uri="{FF2B5EF4-FFF2-40B4-BE49-F238E27FC236}">
                <a16:creationId xmlns:a16="http://schemas.microsoft.com/office/drawing/2014/main" id="{B4148406-25F9-846C-6F30-6A81B9F5FC0A}"/>
              </a:ext>
            </a:extLst>
          </p:cNvPr>
          <p:cNvSpPr>
            <a:spLocks noGrp="1"/>
          </p:cNvSpPr>
          <p:nvPr>
            <p:ph sz="quarter" idx="4"/>
          </p:nvPr>
        </p:nvSpPr>
        <p:spPr>
          <a:xfrm>
            <a:off x="6222848" y="3055616"/>
            <a:ext cx="5183188" cy="3684588"/>
          </a:xfrm>
        </p:spPr>
        <p:txBody>
          <a:bodyPr vert="horz" lIns="91440" tIns="45720" rIns="91440" bIns="45720" rtlCol="0" anchor="t">
            <a:normAutofit/>
          </a:bodyPr>
          <a:lstStyle/>
          <a:p>
            <a:r>
              <a:rPr lang="en-US">
                <a:latin typeface="Arial"/>
                <a:ea typeface="Calibri"/>
                <a:cs typeface="Calibri"/>
              </a:rPr>
              <a:t>Governs electronic transfer of Protected Health Information or PHI</a:t>
            </a:r>
            <a:endParaRPr lang="en-US">
              <a:latin typeface="Arial"/>
              <a:cs typeface="Arial"/>
            </a:endParaRPr>
          </a:p>
          <a:p>
            <a:r>
              <a:rPr lang="en-US">
                <a:latin typeface="Arial"/>
                <a:ea typeface="Calibri"/>
                <a:cs typeface="Calibri"/>
              </a:rPr>
              <a:t>You are electronically transmitting health information in screenings, assessments and billing. </a:t>
            </a:r>
          </a:p>
        </p:txBody>
      </p:sp>
      <p:sp>
        <p:nvSpPr>
          <p:cNvPr id="7" name="Slide Number Placeholder 6">
            <a:extLst>
              <a:ext uri="{FF2B5EF4-FFF2-40B4-BE49-F238E27FC236}">
                <a16:creationId xmlns:a16="http://schemas.microsoft.com/office/drawing/2014/main" id="{62415BCD-EA67-53AF-C966-DDC823FC8DDA}"/>
              </a:ext>
            </a:extLst>
          </p:cNvPr>
          <p:cNvSpPr>
            <a:spLocks noGrp="1"/>
          </p:cNvSpPr>
          <p:nvPr>
            <p:ph type="sldNum" sz="quarter" idx="12"/>
          </p:nvPr>
        </p:nvSpPr>
        <p:spPr/>
        <p:txBody>
          <a:bodyPr/>
          <a:lstStyle/>
          <a:p>
            <a:fld id="{5727CFF0-8AF3-4D5D-9D11-7D9475288EEF}" type="slidenum">
              <a:rPr lang="en-US" smtClean="0"/>
              <a:t>17</a:t>
            </a:fld>
            <a:endParaRPr lang="en-US"/>
          </a:p>
        </p:txBody>
      </p:sp>
      <p:pic>
        <p:nvPicPr>
          <p:cNvPr id="9" name="Google Shape;569;g1345027217e_1_0" descr="A black and orange logo&#10;&#10;AI-generated content may be incorrect.">
            <a:extLst>
              <a:ext uri="{FF2B5EF4-FFF2-40B4-BE49-F238E27FC236}">
                <a16:creationId xmlns:a16="http://schemas.microsoft.com/office/drawing/2014/main" id="{0805EAC0-5643-E3C8-2109-0C12207CC236}"/>
              </a:ext>
            </a:extLst>
          </p:cNvPr>
          <p:cNvPicPr preferRelativeResize="0"/>
          <p:nvPr/>
        </p:nvPicPr>
        <p:blipFill rotWithShape="1">
          <a:blip r:embed="rId4">
            <a:alphaModFix/>
          </a:blip>
          <a:srcRect l="17674" t="34120" r="17680" b="34310"/>
          <a:stretch/>
        </p:blipFill>
        <p:spPr>
          <a:xfrm>
            <a:off x="409413" y="6169538"/>
            <a:ext cx="1071503" cy="523197"/>
          </a:xfrm>
          <a:prstGeom prst="rect">
            <a:avLst/>
          </a:prstGeom>
          <a:noFill/>
          <a:ln>
            <a:noFill/>
          </a:ln>
        </p:spPr>
      </p:pic>
    </p:spTree>
    <p:extLst>
      <p:ext uri="{BB962C8B-B14F-4D97-AF65-F5344CB8AC3E}">
        <p14:creationId xmlns:p14="http://schemas.microsoft.com/office/powerpoint/2010/main" val="4154396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1">
          <a:extLst>
            <a:ext uri="{FF2B5EF4-FFF2-40B4-BE49-F238E27FC236}">
              <a16:creationId xmlns:a16="http://schemas.microsoft.com/office/drawing/2014/main" id="{49AD8640-C6D1-F014-5FED-5329FB78CECA}"/>
            </a:ext>
          </a:extLst>
        </p:cNvPr>
        <p:cNvGrpSpPr/>
        <p:nvPr/>
      </p:nvGrpSpPr>
      <p:grpSpPr>
        <a:xfrm>
          <a:off x="0" y="0"/>
          <a:ext cx="0" cy="0"/>
          <a:chOff x="0" y="0"/>
          <a:chExt cx="0" cy="0"/>
        </a:xfrm>
      </p:grpSpPr>
      <p:sp>
        <p:nvSpPr>
          <p:cNvPr id="802" name="Google Shape;802;g1345027217e_1_107">
            <a:extLst>
              <a:ext uri="{FF2B5EF4-FFF2-40B4-BE49-F238E27FC236}">
                <a16:creationId xmlns:a16="http://schemas.microsoft.com/office/drawing/2014/main" id="{701337AA-2942-5E1A-5528-0B85B3981A85}"/>
              </a:ext>
            </a:extLst>
          </p:cNvPr>
          <p:cNvSpPr txBox="1">
            <a:spLocks noGrp="1"/>
          </p:cNvSpPr>
          <p:nvPr>
            <p:ph type="body" idx="1"/>
          </p:nvPr>
        </p:nvSpPr>
        <p:spPr>
          <a:xfrm>
            <a:off x="627000" y="1515149"/>
            <a:ext cx="6585458" cy="504941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1800"/>
              <a:buNone/>
            </a:pPr>
            <a:r>
              <a:rPr lang="en-US" sz="2000" b="1">
                <a:latin typeface="Arial"/>
                <a:ea typeface="Arial"/>
                <a:cs typeface="Arial"/>
                <a:sym typeface="Arial"/>
              </a:rPr>
              <a:t>Clients have the right to:</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ask and see a copy of their health records</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have corrections added to their health record</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receive a notice explaining how their health  information is used and shared</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decide if they want to give permission before  their health information can be used or shared  for certain purposes, such as marketing</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get a report on when and why their health  information was shared</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know any time their health information privacy  was breached</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file a complaint with their provider, insurer or  the U.S. Government if they believe that their  rights have been violated</a:t>
            </a:r>
          </a:p>
        </p:txBody>
      </p:sp>
      <p:sp>
        <p:nvSpPr>
          <p:cNvPr id="803" name="Google Shape;803;g1345027217e_1_107">
            <a:extLst>
              <a:ext uri="{FF2B5EF4-FFF2-40B4-BE49-F238E27FC236}">
                <a16:creationId xmlns:a16="http://schemas.microsoft.com/office/drawing/2014/main" id="{CB22E354-DE7B-BFC5-985D-C12EBEA2A96E}"/>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04" name="Google Shape;804;g1345027217e_1_107">
            <a:extLst>
              <a:ext uri="{FF2B5EF4-FFF2-40B4-BE49-F238E27FC236}">
                <a16:creationId xmlns:a16="http://schemas.microsoft.com/office/drawing/2014/main" id="{6AF7A49B-28B5-B157-D073-5AD58316AB5F}"/>
              </a:ext>
            </a:extLst>
          </p:cNvPr>
          <p:cNvSpPr txBox="1">
            <a:spLocks noGrp="1"/>
          </p:cNvSpPr>
          <p:nvPr>
            <p:ph type="title"/>
          </p:nvPr>
        </p:nvSpPr>
        <p:spPr>
          <a:xfrm>
            <a:off x="627000" y="593375"/>
            <a:ext cx="109380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a:latin typeface="Arial Black"/>
                <a:ea typeface="Arial Black"/>
                <a:cs typeface="Arial Black"/>
                <a:sym typeface="Arial Black"/>
              </a:rPr>
              <a:t>HIPAA Protects Client Rights</a:t>
            </a:r>
            <a:endParaRPr>
              <a:latin typeface="Arial Black"/>
              <a:ea typeface="Arial Black"/>
              <a:cs typeface="Arial Black"/>
              <a:sym typeface="Arial Black"/>
            </a:endParaRPr>
          </a:p>
        </p:txBody>
      </p:sp>
      <p:pic>
        <p:nvPicPr>
          <p:cNvPr id="805" name="Google Shape;805;g1345027217e_1_107">
            <a:extLst>
              <a:ext uri="{FF2B5EF4-FFF2-40B4-BE49-F238E27FC236}">
                <a16:creationId xmlns:a16="http://schemas.microsoft.com/office/drawing/2014/main" id="{15838687-3458-E83B-9907-04330FEFB9F0}"/>
              </a:ext>
            </a:extLst>
          </p:cNvPr>
          <p:cNvPicPr preferRelativeResize="0"/>
          <p:nvPr/>
        </p:nvPicPr>
        <p:blipFill rotWithShape="1">
          <a:blip r:embed="rId4">
            <a:alphaModFix/>
          </a:blip>
          <a:srcRect l="17674" t="34120" r="17680" b="34310"/>
          <a:stretch/>
        </p:blipFill>
        <p:spPr>
          <a:xfrm>
            <a:off x="10906125" y="173502"/>
            <a:ext cx="1071503" cy="523197"/>
          </a:xfrm>
          <a:prstGeom prst="rect">
            <a:avLst/>
          </a:prstGeom>
          <a:noFill/>
          <a:ln>
            <a:noFill/>
          </a:ln>
        </p:spPr>
      </p:pic>
      <p:sp>
        <p:nvSpPr>
          <p:cNvPr id="2" name="AutoShape 2" descr="https://usc-powerpoint.officeapps.live.com/pods/GetClipboardImage.ashx?Id=70215b7f-5bc7-4a8f-854a-9dba138d9efa&amp;DC=PUS9&amp;pkey=32637a8d-824b-4eda-a97f-6d01c7df7746&amp;wdwaccluster=PUS9">
            <a:extLst>
              <a:ext uri="{FF2B5EF4-FFF2-40B4-BE49-F238E27FC236}">
                <a16:creationId xmlns:a16="http://schemas.microsoft.com/office/drawing/2014/main" id="{74D8AD79-D51D-A947-4EDD-82AF459D59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4334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9">
          <a:extLst>
            <a:ext uri="{FF2B5EF4-FFF2-40B4-BE49-F238E27FC236}">
              <a16:creationId xmlns:a16="http://schemas.microsoft.com/office/drawing/2014/main" id="{0F4248CD-2E04-7540-1E3C-9A87EBECE7E3}"/>
            </a:ext>
          </a:extLst>
        </p:cNvPr>
        <p:cNvGrpSpPr/>
        <p:nvPr/>
      </p:nvGrpSpPr>
      <p:grpSpPr>
        <a:xfrm>
          <a:off x="0" y="0"/>
          <a:ext cx="0" cy="0"/>
          <a:chOff x="0" y="0"/>
          <a:chExt cx="0" cy="0"/>
        </a:xfrm>
      </p:grpSpPr>
      <p:sp>
        <p:nvSpPr>
          <p:cNvPr id="750" name="Google Shape;750;g12ceb0b3d0f_0_12">
            <a:extLst>
              <a:ext uri="{FF2B5EF4-FFF2-40B4-BE49-F238E27FC236}">
                <a16:creationId xmlns:a16="http://schemas.microsoft.com/office/drawing/2014/main" id="{0F63DA90-92DE-CBAF-E226-CF40C417C0B8}"/>
              </a:ext>
            </a:extLst>
          </p:cNvPr>
          <p:cNvSpPr txBox="1">
            <a:spLocks noGrp="1"/>
          </p:cNvSpPr>
          <p:nvPr>
            <p:ph type="body" idx="1"/>
          </p:nvPr>
        </p:nvSpPr>
        <p:spPr>
          <a:xfrm>
            <a:off x="644200" y="1852800"/>
            <a:ext cx="7064100" cy="4239300"/>
          </a:xfrm>
          <a:prstGeom prst="rect">
            <a:avLst/>
          </a:prstGeom>
          <a:noFill/>
          <a:ln>
            <a:noFill/>
          </a:ln>
        </p:spPr>
        <p:txBody>
          <a:bodyPr spcFirstLastPara="1" wrap="square" lIns="121900" tIns="121900" rIns="121900" bIns="121900" anchor="t" anchorCtr="0">
            <a:normAutofit/>
          </a:bodyPr>
          <a:lstStyle/>
          <a:p>
            <a:pPr marL="285750" indent="-285750">
              <a:spcAft>
                <a:spcPts val="1600"/>
              </a:spcAft>
            </a:pPr>
            <a:r>
              <a:rPr lang="en-US" sz="2400">
                <a:latin typeface="Arial"/>
                <a:ea typeface="Arial"/>
                <a:cs typeface="Arial"/>
                <a:sym typeface="Arial"/>
              </a:rPr>
              <a:t>Confidentiality</a:t>
            </a:r>
          </a:p>
          <a:p>
            <a:pPr marL="285750" indent="-285750">
              <a:spcAft>
                <a:spcPts val="1600"/>
              </a:spcAft>
            </a:pPr>
            <a:r>
              <a:rPr lang="en-US" sz="2400">
                <a:latin typeface="Arial"/>
                <a:ea typeface="Arial"/>
                <a:cs typeface="Arial"/>
                <a:sym typeface="Arial"/>
              </a:rPr>
              <a:t>Protected Health Information (PHI)</a:t>
            </a:r>
          </a:p>
          <a:p>
            <a:pPr marL="285750" indent="-285750">
              <a:lnSpc>
                <a:spcPct val="114999"/>
              </a:lnSpc>
              <a:spcAft>
                <a:spcPts val="1600"/>
              </a:spcAft>
            </a:pPr>
            <a:r>
              <a:rPr lang="en-US" sz="2400">
                <a:latin typeface="Arial"/>
                <a:ea typeface="Arial"/>
                <a:cs typeface="Arial"/>
              </a:rPr>
              <a:t>Personally Identifiable Information (PII)</a:t>
            </a:r>
            <a:endParaRPr lang="en-US" sz="2400">
              <a:latin typeface="Arial"/>
              <a:ea typeface="Arial"/>
              <a:cs typeface="Arial"/>
              <a:sym typeface="Arial"/>
            </a:endParaRPr>
          </a:p>
          <a:p>
            <a:pPr marL="285750" indent="-285750">
              <a:spcAft>
                <a:spcPts val="1600"/>
              </a:spcAft>
            </a:pPr>
            <a:r>
              <a:rPr lang="en-US" sz="2400">
                <a:latin typeface="Arial"/>
                <a:ea typeface="Arial"/>
                <a:cs typeface="Arial"/>
                <a:sym typeface="Arial"/>
              </a:rPr>
              <a:t>E-PHI</a:t>
            </a:r>
          </a:p>
          <a:p>
            <a:pPr marL="285750" indent="-285750">
              <a:spcAft>
                <a:spcPts val="1600"/>
              </a:spcAft>
            </a:pPr>
            <a:r>
              <a:rPr lang="en-US" sz="2400">
                <a:latin typeface="Arial"/>
                <a:ea typeface="Arial"/>
                <a:cs typeface="Arial"/>
                <a:sym typeface="Arial"/>
              </a:rPr>
              <a:t>Covered Entity</a:t>
            </a:r>
          </a:p>
          <a:p>
            <a:pPr marL="285750" indent="-285750">
              <a:spcAft>
                <a:spcPts val="1600"/>
              </a:spcAft>
            </a:pPr>
            <a:r>
              <a:rPr lang="en-US" sz="2400">
                <a:latin typeface="Arial"/>
                <a:ea typeface="Arial"/>
                <a:cs typeface="Arial"/>
                <a:sym typeface="Arial"/>
              </a:rPr>
              <a:t>Held vs Transmissible Data</a:t>
            </a:r>
          </a:p>
        </p:txBody>
      </p:sp>
      <p:sp>
        <p:nvSpPr>
          <p:cNvPr id="751" name="Google Shape;751;g12ceb0b3d0f_0_12">
            <a:extLst>
              <a:ext uri="{FF2B5EF4-FFF2-40B4-BE49-F238E27FC236}">
                <a16:creationId xmlns:a16="http://schemas.microsoft.com/office/drawing/2014/main" id="{34BBDE05-6CD0-EE81-E24A-C2C6E02296D3}"/>
              </a:ext>
            </a:extLst>
          </p:cNvPr>
          <p:cNvSpPr txBox="1">
            <a:spLocks noGrp="1"/>
          </p:cNvSpPr>
          <p:nvPr>
            <p:ph type="title"/>
          </p:nvPr>
        </p:nvSpPr>
        <p:spPr>
          <a:xfrm>
            <a:off x="644200" y="931475"/>
            <a:ext cx="7064100" cy="7635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990"/>
              <a:buNone/>
            </a:pPr>
            <a:r>
              <a:rPr lang="en-US" sz="4400">
                <a:latin typeface="Arial Black"/>
                <a:ea typeface="Arial Black"/>
                <a:cs typeface="Arial Black"/>
                <a:sym typeface="Arial Black"/>
              </a:rPr>
              <a:t>HIPAA Key Terms</a:t>
            </a:r>
          </a:p>
        </p:txBody>
      </p:sp>
      <p:pic>
        <p:nvPicPr>
          <p:cNvPr id="752" name="Google Shape;752;g12ceb0b3d0f_0_12">
            <a:extLst>
              <a:ext uri="{FF2B5EF4-FFF2-40B4-BE49-F238E27FC236}">
                <a16:creationId xmlns:a16="http://schemas.microsoft.com/office/drawing/2014/main" id="{88410C98-CFE3-044C-4A40-3993EFA70969}"/>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2F577D4F-EEAC-5301-22CA-DE0E4756CBD9}"/>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420992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50"/>
        <p:cNvGrpSpPr/>
        <p:nvPr/>
      </p:nvGrpSpPr>
      <p:grpSpPr>
        <a:xfrm>
          <a:off x="0" y="0"/>
          <a:ext cx="0" cy="0"/>
          <a:chOff x="0" y="0"/>
          <a:chExt cx="0" cy="0"/>
        </a:xfrm>
      </p:grpSpPr>
      <p:sp>
        <p:nvSpPr>
          <p:cNvPr id="558" name="Google Shape;558;g1345027217e_1_0"/>
          <p:cNvSpPr txBox="1"/>
          <p:nvPr/>
        </p:nvSpPr>
        <p:spPr>
          <a:xfrm>
            <a:off x="174386" y="4097615"/>
            <a:ext cx="2541600" cy="646290"/>
          </a:xfrm>
          <a:prstGeom prst="rect">
            <a:avLst/>
          </a:prstGeom>
          <a:noFill/>
          <a:ln>
            <a:noFill/>
          </a:ln>
        </p:spPr>
        <p:txBody>
          <a:bodyPr spcFirstLastPara="1" wrap="square" lIns="0" tIns="45700" rIns="91425" bIns="45700" anchor="t" anchorCtr="0">
            <a:spAutoFit/>
          </a:bodyPr>
          <a:lstStyle/>
          <a:p>
            <a:pPr algn="ctr"/>
            <a:r>
              <a:rPr lang="en-US" sz="1200"/>
              <a:t>Leah Werner</a:t>
            </a:r>
          </a:p>
          <a:p>
            <a:pPr algn="ctr">
              <a:buSzPts val="1700"/>
            </a:pPr>
            <a:r>
              <a:rPr lang="en-US" sz="1200"/>
              <a:t>Director OH, KY &amp; TN</a:t>
            </a:r>
          </a:p>
          <a:p>
            <a:pPr algn="ctr">
              <a:buSzPts val="1700"/>
            </a:pPr>
            <a:r>
              <a:rPr lang="en-US" sz="1200" b="0" i="0" u="none" strike="noStrike" cap="none">
                <a:solidFill>
                  <a:srgbClr val="000000"/>
                </a:solidFill>
                <a:latin typeface="Arial"/>
                <a:ea typeface="Arial"/>
                <a:cs typeface="Arial"/>
                <a:sym typeface="Arial"/>
              </a:rPr>
              <a:t>Project Manager of Academy</a:t>
            </a:r>
            <a:endParaRPr sz="1200" b="0" i="0" u="none" strike="noStrike" cap="none">
              <a:solidFill>
                <a:srgbClr val="000000"/>
              </a:solidFill>
              <a:latin typeface="Arial"/>
              <a:ea typeface="Arial"/>
              <a:cs typeface="Arial"/>
              <a:sym typeface="Arial"/>
            </a:endParaRPr>
          </a:p>
        </p:txBody>
      </p:sp>
      <p:sp>
        <p:nvSpPr>
          <p:cNvPr id="559" name="Google Shape;559;g1345027217e_1_0"/>
          <p:cNvSpPr txBox="1"/>
          <p:nvPr/>
        </p:nvSpPr>
        <p:spPr>
          <a:xfrm>
            <a:off x="2715133" y="4097615"/>
            <a:ext cx="3021678" cy="646290"/>
          </a:xfrm>
          <a:prstGeom prst="rect">
            <a:avLst/>
          </a:prstGeom>
          <a:noFill/>
          <a:ln>
            <a:noFill/>
          </a:ln>
        </p:spPr>
        <p:txBody>
          <a:bodyPr spcFirstLastPara="1" wrap="square" lIns="0" tIns="45700" rIns="91425" bIns="457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200" b="0" i="0" u="none" strike="noStrike" cap="none">
                <a:solidFill>
                  <a:srgbClr val="000000"/>
                </a:solidFill>
                <a:latin typeface="Arial"/>
                <a:ea typeface="Arial"/>
                <a:cs typeface="Arial"/>
                <a:sym typeface="Arial"/>
              </a:rPr>
              <a:t>Abiola Animashaun-Amutah</a:t>
            </a:r>
          </a:p>
          <a:p>
            <a:pPr marL="0" marR="0" lvl="0" indent="0" algn="ctr" rtl="0">
              <a:lnSpc>
                <a:spcPct val="100000"/>
              </a:lnSpc>
              <a:spcBef>
                <a:spcPts val="0"/>
              </a:spcBef>
              <a:spcAft>
                <a:spcPts val="0"/>
              </a:spcAft>
              <a:buClr>
                <a:srgbClr val="000000"/>
              </a:buClr>
              <a:buSzPts val="1700"/>
              <a:buFont typeface="Arial"/>
              <a:buNone/>
            </a:pPr>
            <a:r>
              <a:rPr lang="en-US" sz="1200" b="0" i="0" u="none" strike="noStrike" cap="none">
                <a:solidFill>
                  <a:srgbClr val="000000"/>
                </a:solidFill>
                <a:latin typeface="Arial"/>
                <a:ea typeface="Arial"/>
                <a:cs typeface="Arial"/>
                <a:sym typeface="Arial"/>
              </a:rPr>
              <a:t>National Consulting</a:t>
            </a:r>
          </a:p>
          <a:p>
            <a:pPr marL="0" marR="0" lvl="0" indent="0" algn="ctr" rtl="0">
              <a:lnSpc>
                <a:spcPct val="100000"/>
              </a:lnSpc>
              <a:spcBef>
                <a:spcPts val="0"/>
              </a:spcBef>
              <a:spcAft>
                <a:spcPts val="0"/>
              </a:spcAft>
              <a:buClr>
                <a:srgbClr val="000000"/>
              </a:buClr>
              <a:buSzPts val="1700"/>
              <a:buFont typeface="Arial"/>
              <a:buNone/>
            </a:pPr>
            <a:r>
              <a:rPr lang="en-US" sz="1200" b="0" i="0" u="none" strike="noStrike" cap="none">
                <a:solidFill>
                  <a:srgbClr val="000000"/>
                </a:solidFill>
                <a:latin typeface="Arial"/>
                <a:ea typeface="Arial"/>
                <a:cs typeface="Arial"/>
                <a:sym typeface="Arial"/>
              </a:rPr>
              <a:t> Senior Program Manager</a:t>
            </a:r>
            <a:endParaRPr sz="1200" b="0" i="0" u="none" strike="noStrike" cap="none">
              <a:solidFill>
                <a:srgbClr val="000000"/>
              </a:solidFill>
              <a:latin typeface="Arial"/>
              <a:ea typeface="Arial"/>
              <a:cs typeface="Arial"/>
              <a:sym typeface="Arial"/>
            </a:endParaRPr>
          </a:p>
        </p:txBody>
      </p:sp>
      <p:sp>
        <p:nvSpPr>
          <p:cNvPr id="560" name="Google Shape;560;g1345027217e_1_0"/>
          <p:cNvSpPr txBox="1"/>
          <p:nvPr/>
        </p:nvSpPr>
        <p:spPr>
          <a:xfrm>
            <a:off x="5125789" y="4088158"/>
            <a:ext cx="2541600" cy="646290"/>
          </a:xfrm>
          <a:prstGeom prst="rect">
            <a:avLst/>
          </a:prstGeom>
          <a:noFill/>
          <a:ln>
            <a:noFill/>
          </a:ln>
        </p:spPr>
        <p:txBody>
          <a:bodyPr spcFirstLastPara="1" wrap="square" lIns="0" tIns="45700" rIns="91425" bIns="45700" anchor="t" anchorCtr="0">
            <a:spAutoFit/>
          </a:bodyPr>
          <a:lstStyle/>
          <a:p>
            <a:pPr algn="ctr"/>
            <a:r>
              <a:rPr lang="en-US" sz="1200"/>
              <a:t>Lawrence Vinson III</a:t>
            </a:r>
          </a:p>
          <a:p>
            <a:pPr algn="ctr">
              <a:buSzPts val="1700"/>
            </a:pPr>
            <a:r>
              <a:rPr lang="en-US" sz="1200"/>
              <a:t>National Consulting</a:t>
            </a:r>
          </a:p>
          <a:p>
            <a:pPr algn="ctr">
              <a:buSzPts val="1700"/>
            </a:pPr>
            <a:r>
              <a:rPr lang="en-US" sz="1200"/>
              <a:t>Senior Program Manager</a:t>
            </a:r>
          </a:p>
        </p:txBody>
      </p:sp>
      <p:sp>
        <p:nvSpPr>
          <p:cNvPr id="561" name="Google Shape;561;g1345027217e_1_0"/>
          <p:cNvSpPr txBox="1"/>
          <p:nvPr/>
        </p:nvSpPr>
        <p:spPr>
          <a:xfrm>
            <a:off x="9708962" y="4087079"/>
            <a:ext cx="2662800" cy="646290"/>
          </a:xfrm>
          <a:prstGeom prst="rect">
            <a:avLst/>
          </a:prstGeom>
          <a:noFill/>
          <a:ln>
            <a:noFill/>
          </a:ln>
        </p:spPr>
        <p:txBody>
          <a:bodyPr spcFirstLastPara="1" wrap="square" lIns="0" tIns="45700" rIns="91425" bIns="45700" anchor="t" anchorCtr="0">
            <a:spAutoFit/>
          </a:bodyPr>
          <a:lstStyle/>
          <a:p>
            <a:pPr algn="ctr">
              <a:buSzPts val="1700"/>
            </a:pPr>
            <a:r>
              <a:rPr lang="en-US" sz="1200"/>
              <a:t>Terri Power, </a:t>
            </a:r>
            <a:r>
              <a:rPr lang="en-US" sz="1200" err="1"/>
              <a:t>LiSW</a:t>
            </a:r>
            <a:endParaRPr lang="en-US" sz="1200"/>
          </a:p>
          <a:p>
            <a:pPr algn="ctr">
              <a:buSzPts val="1700"/>
            </a:pPr>
            <a:r>
              <a:rPr lang="en-US" sz="1200"/>
              <a:t>Associate Director, </a:t>
            </a:r>
          </a:p>
          <a:p>
            <a:pPr algn="ctr">
              <a:buSzPts val="1700"/>
            </a:pPr>
            <a:r>
              <a:rPr lang="en-US" sz="1200"/>
              <a:t>OH, KY &amp; TN</a:t>
            </a:r>
          </a:p>
        </p:txBody>
      </p:sp>
      <p:pic>
        <p:nvPicPr>
          <p:cNvPr id="569" name="Google Shape;569;g1345027217e_1_0"/>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570" name="Google Shape;570;g1345027217e_1_0"/>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FF9900"/>
                </a:solidFill>
                <a:latin typeface="Arial"/>
                <a:ea typeface="Arial"/>
                <a:cs typeface="Arial"/>
                <a:sym typeface="Arial"/>
              </a:rPr>
              <a:t>csh.org</a:t>
            </a:r>
            <a:endParaRPr sz="2200" b="1" i="0" u="none" strike="noStrike" cap="none">
              <a:solidFill>
                <a:srgbClr val="FF9900"/>
              </a:solidFill>
              <a:latin typeface="Arial"/>
              <a:ea typeface="Arial"/>
              <a:cs typeface="Arial"/>
              <a:sym typeface="Arial"/>
            </a:endParaRPr>
          </a:p>
        </p:txBody>
      </p:sp>
      <p:sp>
        <p:nvSpPr>
          <p:cNvPr id="2" name="Google Shape;630;g1352e3c3f49_1_0">
            <a:extLst>
              <a:ext uri="{FF2B5EF4-FFF2-40B4-BE49-F238E27FC236}">
                <a16:creationId xmlns:a16="http://schemas.microsoft.com/office/drawing/2014/main" id="{BE3533EE-C0D6-7877-09EF-F74FD3DF33A0}"/>
              </a:ext>
            </a:extLst>
          </p:cNvPr>
          <p:cNvSpPr txBox="1">
            <a:spLocks noGrp="1"/>
          </p:cNvSpPr>
          <p:nvPr>
            <p:ph type="title"/>
          </p:nvPr>
        </p:nvSpPr>
        <p:spPr>
          <a:xfrm>
            <a:off x="415925" y="840272"/>
            <a:ext cx="11360700" cy="763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Your Training Team</a:t>
            </a:r>
            <a:endParaRPr sz="4400" b="0" i="0" u="none" strike="noStrike" cap="none">
              <a:solidFill>
                <a:schemeClr val="dk1"/>
              </a:solidFill>
              <a:latin typeface="Arial Black"/>
              <a:ea typeface="Arial Black"/>
              <a:cs typeface="Arial Black"/>
              <a:sym typeface="Arial Black"/>
            </a:endParaRPr>
          </a:p>
        </p:txBody>
      </p:sp>
      <p:pic>
        <p:nvPicPr>
          <p:cNvPr id="3" name="Picture 2" descr="A person with long hair and a purple shirt&#10;&#10;AI-generated content may be incorrect.">
            <a:extLst>
              <a:ext uri="{FF2B5EF4-FFF2-40B4-BE49-F238E27FC236}">
                <a16:creationId xmlns:a16="http://schemas.microsoft.com/office/drawing/2014/main" id="{5244C724-63BC-EC3E-6F56-0AF8B5032C0C}"/>
              </a:ext>
            </a:extLst>
          </p:cNvPr>
          <p:cNvPicPr>
            <a:picLocks noChangeAspect="1"/>
          </p:cNvPicPr>
          <p:nvPr/>
        </p:nvPicPr>
        <p:blipFill>
          <a:blip r:embed="rId4"/>
          <a:srcRect t="15789" r="-758" b="-327"/>
          <a:stretch>
            <a:fillRect/>
          </a:stretch>
        </p:blipFill>
        <p:spPr>
          <a:xfrm>
            <a:off x="8074010" y="1864760"/>
            <a:ext cx="1391019" cy="2011946"/>
          </a:xfrm>
          <a:prstGeom prst="rect">
            <a:avLst/>
          </a:prstGeom>
        </p:spPr>
      </p:pic>
      <p:pic>
        <p:nvPicPr>
          <p:cNvPr id="4" name="Picture 3" descr="A person with glasses smiling&#10;&#10;AI-generated content may be incorrect.">
            <a:extLst>
              <a:ext uri="{FF2B5EF4-FFF2-40B4-BE49-F238E27FC236}">
                <a16:creationId xmlns:a16="http://schemas.microsoft.com/office/drawing/2014/main" id="{B6F14106-FCA8-FCB0-7549-4BE908D85CF0}"/>
              </a:ext>
            </a:extLst>
          </p:cNvPr>
          <p:cNvPicPr>
            <a:picLocks noChangeAspect="1"/>
          </p:cNvPicPr>
          <p:nvPr/>
        </p:nvPicPr>
        <p:blipFill>
          <a:blip r:embed="rId5"/>
          <a:srcRect l="14456" r="-1602" b="2812"/>
          <a:stretch>
            <a:fillRect/>
          </a:stretch>
        </p:blipFill>
        <p:spPr>
          <a:xfrm>
            <a:off x="556910" y="2271855"/>
            <a:ext cx="2096411" cy="1612310"/>
          </a:xfrm>
          <a:prstGeom prst="rect">
            <a:avLst/>
          </a:prstGeom>
        </p:spPr>
      </p:pic>
      <p:pic>
        <p:nvPicPr>
          <p:cNvPr id="6" name="Picture 5" descr="A person in a suit&#10;&#10;AI-generated content may be incorrect.">
            <a:extLst>
              <a:ext uri="{FF2B5EF4-FFF2-40B4-BE49-F238E27FC236}">
                <a16:creationId xmlns:a16="http://schemas.microsoft.com/office/drawing/2014/main" id="{2D9564CC-E6F1-E75F-FA5B-2563093EC4D9}"/>
              </a:ext>
            </a:extLst>
          </p:cNvPr>
          <p:cNvPicPr>
            <a:picLocks noChangeAspect="1"/>
          </p:cNvPicPr>
          <p:nvPr/>
        </p:nvPicPr>
        <p:blipFill>
          <a:blip r:embed="rId6"/>
          <a:stretch>
            <a:fillRect/>
          </a:stretch>
        </p:blipFill>
        <p:spPr>
          <a:xfrm>
            <a:off x="5553762" y="2271855"/>
            <a:ext cx="1544055" cy="1604211"/>
          </a:xfrm>
          <a:prstGeom prst="rect">
            <a:avLst/>
          </a:prstGeom>
        </p:spPr>
      </p:pic>
      <p:pic>
        <p:nvPicPr>
          <p:cNvPr id="7" name="Picture 6">
            <a:extLst>
              <a:ext uri="{FF2B5EF4-FFF2-40B4-BE49-F238E27FC236}">
                <a16:creationId xmlns:a16="http://schemas.microsoft.com/office/drawing/2014/main" id="{23704602-E559-E87C-229B-C52F8FCC8947}"/>
              </a:ext>
            </a:extLst>
          </p:cNvPr>
          <p:cNvPicPr>
            <a:picLocks noChangeAspect="1"/>
          </p:cNvPicPr>
          <p:nvPr/>
        </p:nvPicPr>
        <p:blipFill>
          <a:blip r:embed="rId7"/>
          <a:stretch>
            <a:fillRect/>
          </a:stretch>
        </p:blipFill>
        <p:spPr>
          <a:xfrm>
            <a:off x="3354536" y="2271855"/>
            <a:ext cx="1223033" cy="1658959"/>
          </a:xfrm>
          <a:prstGeom prst="rect">
            <a:avLst/>
          </a:prstGeom>
        </p:spPr>
      </p:pic>
      <p:pic>
        <p:nvPicPr>
          <p:cNvPr id="8" name="Picture 7">
            <a:extLst>
              <a:ext uri="{FF2B5EF4-FFF2-40B4-BE49-F238E27FC236}">
                <a16:creationId xmlns:a16="http://schemas.microsoft.com/office/drawing/2014/main" id="{3BF579EA-D1E2-BCD2-9A40-2CD24B8F008F}"/>
              </a:ext>
            </a:extLst>
          </p:cNvPr>
          <p:cNvPicPr>
            <a:picLocks noChangeAspect="1"/>
          </p:cNvPicPr>
          <p:nvPr/>
        </p:nvPicPr>
        <p:blipFill>
          <a:blip r:embed="rId8"/>
          <a:stretch>
            <a:fillRect/>
          </a:stretch>
        </p:blipFill>
        <p:spPr>
          <a:xfrm>
            <a:off x="10430762" y="2271855"/>
            <a:ext cx="1219200" cy="1828800"/>
          </a:xfrm>
          <a:prstGeom prst="rect">
            <a:avLst/>
          </a:prstGeom>
        </p:spPr>
      </p:pic>
      <p:sp>
        <p:nvSpPr>
          <p:cNvPr id="9" name="Google Shape;561;g1345027217e_1_0">
            <a:extLst>
              <a:ext uri="{FF2B5EF4-FFF2-40B4-BE49-F238E27FC236}">
                <a16:creationId xmlns:a16="http://schemas.microsoft.com/office/drawing/2014/main" id="{44FB4901-BD82-E324-E7B4-EFDC79E7CD62}"/>
              </a:ext>
            </a:extLst>
          </p:cNvPr>
          <p:cNvSpPr txBox="1"/>
          <p:nvPr/>
        </p:nvSpPr>
        <p:spPr>
          <a:xfrm>
            <a:off x="7433435" y="4087177"/>
            <a:ext cx="2662800" cy="646290"/>
          </a:xfrm>
          <a:prstGeom prst="rect">
            <a:avLst/>
          </a:prstGeom>
          <a:noFill/>
          <a:ln>
            <a:noFill/>
          </a:ln>
        </p:spPr>
        <p:txBody>
          <a:bodyPr spcFirstLastPara="1" wrap="square" lIns="0" tIns="45700" rIns="91425" bIns="45700" anchor="t" anchorCtr="0">
            <a:spAutoFit/>
          </a:bodyPr>
          <a:lstStyle/>
          <a:p>
            <a:pPr algn="ctr">
              <a:buSzPts val="1700"/>
            </a:pPr>
            <a:r>
              <a:rPr lang="en-US" sz="1200"/>
              <a:t>Marcella Maguire, Ph.D.</a:t>
            </a:r>
          </a:p>
          <a:p>
            <a:pPr algn="ctr">
              <a:buSzPts val="1700"/>
            </a:pPr>
            <a:r>
              <a:rPr lang="en-US" sz="1200"/>
              <a:t>Director, </a:t>
            </a:r>
          </a:p>
          <a:p>
            <a:pPr algn="ctr">
              <a:buSzPts val="1700"/>
            </a:pPr>
            <a:r>
              <a:rPr lang="en-US" sz="1200"/>
              <a:t>Health Systems Integration</a:t>
            </a:r>
          </a:p>
        </p:txBody>
      </p:sp>
    </p:spTree>
    <p:extLst>
      <p:ext uri="{BB962C8B-B14F-4D97-AF65-F5344CB8AC3E}">
        <p14:creationId xmlns:p14="http://schemas.microsoft.com/office/powerpoint/2010/main" val="2992520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CE014248-8EE4-65D5-F7CF-7B38A1779870}"/>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F0347996-DE52-DFDB-710B-B562BEF77F86}"/>
              </a:ext>
            </a:extLst>
          </p:cNvPr>
          <p:cNvSpPr txBox="1">
            <a:spLocks noGrp="1"/>
          </p:cNvSpPr>
          <p:nvPr>
            <p:ph type="title"/>
          </p:nvPr>
        </p:nvSpPr>
        <p:spPr>
          <a:xfrm>
            <a:off x="322325" y="910480"/>
            <a:ext cx="5393700" cy="19764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Confidentiality and HIPAA</a:t>
            </a:r>
          </a:p>
        </p:txBody>
      </p:sp>
      <p:sp>
        <p:nvSpPr>
          <p:cNvPr id="639" name="Google Shape;639;g12f261aa162_0_337">
            <a:extLst>
              <a:ext uri="{FF2B5EF4-FFF2-40B4-BE49-F238E27FC236}">
                <a16:creationId xmlns:a16="http://schemas.microsoft.com/office/drawing/2014/main" id="{A327249D-7894-B88E-EE1D-CB5903EE5064}"/>
              </a:ext>
            </a:extLst>
          </p:cNvPr>
          <p:cNvSpPr txBox="1">
            <a:spLocks noGrp="1"/>
          </p:cNvSpPr>
          <p:nvPr>
            <p:ph type="body" idx="2"/>
          </p:nvPr>
        </p:nvSpPr>
        <p:spPr>
          <a:xfrm>
            <a:off x="6586000" y="293437"/>
            <a:ext cx="5115900" cy="5869238"/>
          </a:xfrm>
          <a:prstGeom prst="rect">
            <a:avLst/>
          </a:prstGeom>
          <a:noFill/>
          <a:ln>
            <a:noFill/>
          </a:ln>
        </p:spPr>
        <p:txBody>
          <a:bodyPr spcFirstLastPara="1" wrap="square" lIns="121900" tIns="121900" rIns="121900" bIns="121900" anchor="ctr" anchorCtr="0">
            <a:normAutofit/>
          </a:bodyPr>
          <a:lstStyle/>
          <a:p>
            <a:pPr marL="285750" indent="-285750">
              <a:lnSpc>
                <a:spcPct val="120000"/>
              </a:lnSpc>
              <a:buFont typeface="Arial" panose="020B0604020202020204" pitchFamily="34" charset="0"/>
              <a:buChar char="•"/>
            </a:pPr>
            <a:r>
              <a:rPr lang="en-US" sz="1850">
                <a:latin typeface="Arial"/>
                <a:ea typeface="Arial"/>
                <a:cs typeface="Arial"/>
                <a:sym typeface="Arial"/>
              </a:rPr>
              <a:t>Maintain reasonable and appropriate administrative, technical and physical safeguards for protecting PHI and e-PHI. </a:t>
            </a:r>
          </a:p>
          <a:p>
            <a:pPr marL="285750" indent="-285750">
              <a:lnSpc>
                <a:spcPct val="120000"/>
              </a:lnSpc>
              <a:buFont typeface="Arial" panose="020B0604020202020204" pitchFamily="34" charset="0"/>
              <a:buChar char="•"/>
            </a:pPr>
            <a:endParaRPr lang="en-US" sz="1850">
              <a:latin typeface="Arial"/>
              <a:ea typeface="Arial"/>
              <a:cs typeface="Arial"/>
              <a:sym typeface="Arial"/>
            </a:endParaRPr>
          </a:p>
          <a:p>
            <a:pPr marL="285750" indent="-285750">
              <a:lnSpc>
                <a:spcPct val="120000"/>
              </a:lnSpc>
              <a:buFont typeface="Arial" panose="020B0604020202020204" pitchFamily="34" charset="0"/>
              <a:buChar char="•"/>
            </a:pPr>
            <a:r>
              <a:rPr lang="en-US" sz="1850">
                <a:latin typeface="Arial"/>
                <a:ea typeface="Arial"/>
                <a:cs typeface="Arial"/>
                <a:sym typeface="Arial"/>
              </a:rPr>
              <a:t>Ensure the confidentiality, integrity, and availability of all e-PHI they create, receive, maintain or transmit</a:t>
            </a:r>
          </a:p>
          <a:p>
            <a:pPr marL="285750" indent="-285750">
              <a:lnSpc>
                <a:spcPct val="120000"/>
              </a:lnSpc>
              <a:buFont typeface="Arial" panose="020B0604020202020204" pitchFamily="34" charset="0"/>
              <a:buChar char="•"/>
            </a:pPr>
            <a:endParaRPr lang="en-US" sz="1850">
              <a:latin typeface="Arial"/>
              <a:ea typeface="Arial"/>
              <a:cs typeface="Arial"/>
              <a:sym typeface="Arial"/>
            </a:endParaRPr>
          </a:p>
          <a:p>
            <a:pPr marL="285750" indent="-285750">
              <a:lnSpc>
                <a:spcPct val="120000"/>
              </a:lnSpc>
              <a:buFont typeface="Arial" panose="020B0604020202020204" pitchFamily="34" charset="0"/>
              <a:buChar char="•"/>
            </a:pPr>
            <a:r>
              <a:rPr lang="en-US" sz="1850">
                <a:latin typeface="Arial"/>
                <a:ea typeface="Arial"/>
                <a:cs typeface="Arial"/>
                <a:sym typeface="Arial"/>
              </a:rPr>
              <a:t>Identify and protect against reasonably anticipated threats to the security or integrity of the information</a:t>
            </a:r>
          </a:p>
          <a:p>
            <a:pPr marL="285750" indent="-285750">
              <a:lnSpc>
                <a:spcPct val="120000"/>
              </a:lnSpc>
              <a:buFont typeface="Arial" panose="020B0604020202020204" pitchFamily="34" charset="0"/>
              <a:buChar char="•"/>
            </a:pPr>
            <a:endParaRPr lang="en-US" sz="1850">
              <a:latin typeface="Arial"/>
              <a:ea typeface="Arial"/>
              <a:cs typeface="Arial"/>
              <a:sym typeface="Arial"/>
            </a:endParaRPr>
          </a:p>
          <a:p>
            <a:pPr marL="285750" indent="-285750">
              <a:lnSpc>
                <a:spcPct val="120000"/>
              </a:lnSpc>
              <a:buFont typeface="Arial" panose="020B0604020202020204" pitchFamily="34" charset="0"/>
              <a:buChar char="•"/>
            </a:pPr>
            <a:r>
              <a:rPr lang="en-US" sz="1850">
                <a:latin typeface="Arial"/>
                <a:ea typeface="Arial"/>
                <a:cs typeface="Arial"/>
                <a:sym typeface="Arial"/>
              </a:rPr>
              <a:t>Protect against reasonably anticipated, impermissible uses or disclosures</a:t>
            </a:r>
          </a:p>
          <a:p>
            <a:pPr marL="285750" indent="-285750">
              <a:lnSpc>
                <a:spcPct val="120000"/>
              </a:lnSpc>
              <a:buFont typeface="Arial" panose="020B0604020202020204" pitchFamily="34" charset="0"/>
              <a:buChar char="•"/>
            </a:pPr>
            <a:endParaRPr lang="en-US" sz="1850">
              <a:latin typeface="Arial"/>
              <a:ea typeface="Arial"/>
              <a:cs typeface="Arial"/>
              <a:sym typeface="Arial"/>
            </a:endParaRPr>
          </a:p>
          <a:p>
            <a:pPr marL="285750" indent="-285750">
              <a:lnSpc>
                <a:spcPct val="120000"/>
              </a:lnSpc>
              <a:buFont typeface="Arial" panose="020B0604020202020204" pitchFamily="34" charset="0"/>
              <a:buChar char="•"/>
            </a:pPr>
            <a:r>
              <a:rPr lang="en-US" sz="1850">
                <a:latin typeface="Arial"/>
                <a:ea typeface="Arial"/>
                <a:cs typeface="Arial"/>
                <a:sym typeface="Arial"/>
              </a:rPr>
              <a:t>Ensure compliance by their workforce</a:t>
            </a:r>
          </a:p>
        </p:txBody>
      </p:sp>
      <p:pic>
        <p:nvPicPr>
          <p:cNvPr id="641" name="Google Shape;641;g12f261aa162_0_337">
            <a:extLst>
              <a:ext uri="{FF2B5EF4-FFF2-40B4-BE49-F238E27FC236}">
                <a16:creationId xmlns:a16="http://schemas.microsoft.com/office/drawing/2014/main" id="{269CF6E4-2883-FE7A-61E2-35B46BAAA024}"/>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FBF1FE45-D936-4E76-93F0-E52D1F1152C3}"/>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40;g12f261aa162_0_337">
            <a:extLst>
              <a:ext uri="{FF2B5EF4-FFF2-40B4-BE49-F238E27FC236}">
                <a16:creationId xmlns:a16="http://schemas.microsoft.com/office/drawing/2014/main" id="{9D657C05-50E6-ACF0-C1BD-4C72EE328630}"/>
              </a:ext>
            </a:extLst>
          </p:cNvPr>
          <p:cNvSpPr txBox="1">
            <a:spLocks noGrp="1"/>
          </p:cNvSpPr>
          <p:nvPr>
            <p:ph type="subTitle" idx="1"/>
          </p:nvPr>
        </p:nvSpPr>
        <p:spPr>
          <a:xfrm>
            <a:off x="322325" y="2886880"/>
            <a:ext cx="5393700" cy="1384800"/>
          </a:xfrm>
          <a:prstGeom prst="rect">
            <a:avLst/>
          </a:prstGeom>
          <a:noFill/>
          <a:ln>
            <a:noFill/>
          </a:ln>
        </p:spPr>
        <p:txBody>
          <a:bodyPr spcFirstLastPara="1" wrap="square" lIns="121900" tIns="121900" rIns="121900" bIns="121900" anchor="t" anchorCtr="0">
            <a:normAutofit/>
          </a:bodyPr>
          <a:lstStyle/>
          <a:p>
            <a:pPr marL="0" lvl="0" indent="0" algn="ctr" rtl="0">
              <a:lnSpc>
                <a:spcPct val="100000"/>
              </a:lnSpc>
              <a:spcBef>
                <a:spcPts val="0"/>
              </a:spcBef>
              <a:spcAft>
                <a:spcPts val="0"/>
              </a:spcAft>
              <a:buSzPts val="2800"/>
              <a:buNone/>
            </a:pPr>
            <a:r>
              <a:rPr lang="en-US" sz="2300" b="1">
                <a:latin typeface="Arial"/>
                <a:ea typeface="Arial"/>
                <a:cs typeface="Arial"/>
                <a:sym typeface="Arial"/>
              </a:rPr>
              <a:t>HIPAA requires that each agency interacting with program participants:</a:t>
            </a:r>
            <a:endParaRPr sz="2300" b="1">
              <a:latin typeface="Arial"/>
              <a:ea typeface="Arial"/>
              <a:cs typeface="Arial"/>
              <a:sym typeface="Arial"/>
            </a:endParaRPr>
          </a:p>
        </p:txBody>
      </p:sp>
    </p:spTree>
    <p:extLst>
      <p:ext uri="{BB962C8B-B14F-4D97-AF65-F5344CB8AC3E}">
        <p14:creationId xmlns:p14="http://schemas.microsoft.com/office/powerpoint/2010/main" val="1472116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1">
          <a:extLst>
            <a:ext uri="{FF2B5EF4-FFF2-40B4-BE49-F238E27FC236}">
              <a16:creationId xmlns:a16="http://schemas.microsoft.com/office/drawing/2014/main" id="{4203D79B-A31C-9280-A9E9-0585629063EE}"/>
            </a:ext>
          </a:extLst>
        </p:cNvPr>
        <p:cNvGrpSpPr/>
        <p:nvPr/>
      </p:nvGrpSpPr>
      <p:grpSpPr>
        <a:xfrm>
          <a:off x="0" y="0"/>
          <a:ext cx="0" cy="0"/>
          <a:chOff x="0" y="0"/>
          <a:chExt cx="0" cy="0"/>
        </a:xfrm>
      </p:grpSpPr>
      <p:sp>
        <p:nvSpPr>
          <p:cNvPr id="802" name="Google Shape;802;g1345027217e_1_107">
            <a:extLst>
              <a:ext uri="{FF2B5EF4-FFF2-40B4-BE49-F238E27FC236}">
                <a16:creationId xmlns:a16="http://schemas.microsoft.com/office/drawing/2014/main" id="{F0D8AD55-D7FB-7C3F-9D05-0D4E40416102}"/>
              </a:ext>
            </a:extLst>
          </p:cNvPr>
          <p:cNvSpPr txBox="1">
            <a:spLocks noGrp="1"/>
          </p:cNvSpPr>
          <p:nvPr>
            <p:ph type="body" idx="1"/>
          </p:nvPr>
        </p:nvSpPr>
        <p:spPr>
          <a:xfrm>
            <a:off x="452339" y="2394607"/>
            <a:ext cx="6914231" cy="4117314"/>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Automatic log-outs of electronic records and computers when idle</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Password protection</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Unique username and passwords for each staff member</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Screen covers for phones, tablets, and laptops if used in public places</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Noise machines</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Monitor copy and fax machines for PHI</a:t>
            </a:r>
          </a:p>
          <a:p>
            <a:pPr lvl="0" indent="-457200" algn="l" rtl="0">
              <a:lnSpc>
                <a:spcPct val="90000"/>
              </a:lnSpc>
              <a:spcBef>
                <a:spcPts val="1000"/>
              </a:spcBef>
              <a:spcAft>
                <a:spcPts val="0"/>
              </a:spcAft>
              <a:buSzPts val="1800"/>
              <a:buFont typeface="Wingdings" panose="05000000000000000000" pitchFamily="2" charset="2"/>
              <a:buChar char="ü"/>
            </a:pPr>
            <a:r>
              <a:rPr lang="en-US" sz="2000">
                <a:latin typeface="Arial"/>
                <a:ea typeface="Arial"/>
                <a:cs typeface="Arial"/>
                <a:sym typeface="Arial"/>
              </a:rPr>
              <a:t>Locking doors and cabinets</a:t>
            </a:r>
          </a:p>
        </p:txBody>
      </p:sp>
      <p:sp>
        <p:nvSpPr>
          <p:cNvPr id="803" name="Google Shape;803;g1345027217e_1_107">
            <a:extLst>
              <a:ext uri="{FF2B5EF4-FFF2-40B4-BE49-F238E27FC236}">
                <a16:creationId xmlns:a16="http://schemas.microsoft.com/office/drawing/2014/main" id="{CE16DED8-9E5D-4BC4-0609-79E5FE531596}"/>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04" name="Google Shape;804;g1345027217e_1_107">
            <a:extLst>
              <a:ext uri="{FF2B5EF4-FFF2-40B4-BE49-F238E27FC236}">
                <a16:creationId xmlns:a16="http://schemas.microsoft.com/office/drawing/2014/main" id="{D2672C29-9218-76DF-7F4A-79C5A4F64A8F}"/>
              </a:ext>
            </a:extLst>
          </p:cNvPr>
          <p:cNvSpPr txBox="1">
            <a:spLocks noGrp="1"/>
          </p:cNvSpPr>
          <p:nvPr>
            <p:ph type="title"/>
          </p:nvPr>
        </p:nvSpPr>
        <p:spPr>
          <a:xfrm>
            <a:off x="627000" y="912857"/>
            <a:ext cx="10938000" cy="763500"/>
          </a:xfrm>
          <a:prstGeom prst="rect">
            <a:avLst/>
          </a:prstGeom>
          <a:noFill/>
          <a:ln>
            <a:noFill/>
          </a:ln>
        </p:spPr>
        <p:txBody>
          <a:bodyPr spcFirstLastPara="1" wrap="square" lIns="91425" tIns="45700" rIns="91425" bIns="45700" anchor="ctr" anchorCtr="0">
            <a:noAutofit/>
          </a:bodyPr>
          <a:lstStyle/>
          <a:p>
            <a:pPr>
              <a:buSzPts val="990"/>
            </a:pPr>
            <a:r>
              <a:rPr lang="en-US" sz="4200">
                <a:latin typeface="Arial Black"/>
                <a:ea typeface="Arial Black"/>
                <a:cs typeface="Arial Black"/>
                <a:sym typeface="Arial Black"/>
              </a:rPr>
              <a:t>What HIPAA-compliant steps do you need to take to protect patient confidentiality?</a:t>
            </a:r>
          </a:p>
        </p:txBody>
      </p:sp>
      <p:sp>
        <p:nvSpPr>
          <p:cNvPr id="2" name="AutoShape 2" descr="https://usc-powerpoint.officeapps.live.com/pods/GetClipboardImage.ashx?Id=70215b7f-5bc7-4a8f-854a-9dba138d9efa&amp;DC=PUS9&amp;pkey=32637a8d-824b-4eda-a97f-6d01c7df7746&amp;wdwaccluster=PUS9">
            <a:extLst>
              <a:ext uri="{FF2B5EF4-FFF2-40B4-BE49-F238E27FC236}">
                <a16:creationId xmlns:a16="http://schemas.microsoft.com/office/drawing/2014/main" id="{568BA5E4-6EAE-175F-E9EA-EE6E0F35A3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Google Shape;805;g1345027217e_1_107">
            <a:extLst>
              <a:ext uri="{FF2B5EF4-FFF2-40B4-BE49-F238E27FC236}">
                <a16:creationId xmlns:a16="http://schemas.microsoft.com/office/drawing/2014/main" id="{7A52BCA2-6E4B-4C95-C1C1-25C1C8C6F84D}"/>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Tree>
    <p:extLst>
      <p:ext uri="{BB962C8B-B14F-4D97-AF65-F5344CB8AC3E}">
        <p14:creationId xmlns:p14="http://schemas.microsoft.com/office/powerpoint/2010/main" val="1167194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CE8EFC6F-3E02-244D-37E2-11EB3FC13131}"/>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E0D59CC9-10A4-2B4B-B929-ECAE6EB58984}"/>
              </a:ext>
            </a:extLst>
          </p:cNvPr>
          <p:cNvSpPr txBox="1">
            <a:spLocks noGrp="1"/>
          </p:cNvSpPr>
          <p:nvPr>
            <p:ph type="title"/>
          </p:nvPr>
        </p:nvSpPr>
        <p:spPr>
          <a:xfrm>
            <a:off x="7311356" y="1897246"/>
            <a:ext cx="4774058" cy="7635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990"/>
              <a:buNone/>
            </a:pPr>
            <a:r>
              <a:rPr lang="en-US" sz="4000">
                <a:latin typeface="Arial Black"/>
                <a:ea typeface="Arial Black"/>
                <a:cs typeface="Arial Black"/>
                <a:sym typeface="Arial Black"/>
              </a:rPr>
              <a:t>HIPAA in the Kentucky </a:t>
            </a:r>
            <a:r>
              <a:rPr lang="en-US" sz="4000" err="1">
                <a:latin typeface="Arial Black"/>
                <a:ea typeface="Arial Black"/>
                <a:cs typeface="Arial Black"/>
                <a:sym typeface="Arial Black"/>
              </a:rPr>
              <a:t>iRISE</a:t>
            </a:r>
            <a:r>
              <a:rPr lang="en-US" sz="4000">
                <a:latin typeface="Arial Black"/>
                <a:ea typeface="Arial Black"/>
                <a:cs typeface="Arial Black"/>
                <a:sym typeface="Arial Black"/>
              </a:rPr>
              <a:t> ALM System</a:t>
            </a:r>
          </a:p>
        </p:txBody>
      </p:sp>
      <p:pic>
        <p:nvPicPr>
          <p:cNvPr id="752" name="Google Shape;752;g12ceb0b3d0f_0_12">
            <a:extLst>
              <a:ext uri="{FF2B5EF4-FFF2-40B4-BE49-F238E27FC236}">
                <a16:creationId xmlns:a16="http://schemas.microsoft.com/office/drawing/2014/main" id="{0AFEBE01-863E-C397-41E0-96571548087C}"/>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882EE325-CA36-6366-D955-5236AA8D5745}"/>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pic>
        <p:nvPicPr>
          <p:cNvPr id="7" name="Picture 6">
            <a:extLst>
              <a:ext uri="{FF2B5EF4-FFF2-40B4-BE49-F238E27FC236}">
                <a16:creationId xmlns:a16="http://schemas.microsoft.com/office/drawing/2014/main" id="{F223E5F4-3B95-538F-0BB7-BF2170D9DA6E}"/>
              </a:ext>
            </a:extLst>
          </p:cNvPr>
          <p:cNvPicPr>
            <a:picLocks noChangeAspect="1"/>
          </p:cNvPicPr>
          <p:nvPr/>
        </p:nvPicPr>
        <p:blipFill>
          <a:blip r:embed="rId4"/>
          <a:srcRect l="40237"/>
          <a:stretch>
            <a:fillRect/>
          </a:stretch>
        </p:blipFill>
        <p:spPr>
          <a:xfrm>
            <a:off x="2154570" y="109311"/>
            <a:ext cx="4774058" cy="6193652"/>
          </a:xfrm>
          <a:prstGeom prst="rect">
            <a:avLst/>
          </a:prstGeom>
        </p:spPr>
      </p:pic>
      <p:sp>
        <p:nvSpPr>
          <p:cNvPr id="8" name="TextBox 7">
            <a:extLst>
              <a:ext uri="{FF2B5EF4-FFF2-40B4-BE49-F238E27FC236}">
                <a16:creationId xmlns:a16="http://schemas.microsoft.com/office/drawing/2014/main" id="{5614EE1C-7D39-5AD5-63B1-85BB57968392}"/>
              </a:ext>
            </a:extLst>
          </p:cNvPr>
          <p:cNvSpPr txBox="1"/>
          <p:nvPr/>
        </p:nvSpPr>
        <p:spPr>
          <a:xfrm>
            <a:off x="7520683" y="3041151"/>
            <a:ext cx="4133452" cy="2862322"/>
          </a:xfrm>
          <a:prstGeom prst="rect">
            <a:avLst/>
          </a:prstGeom>
          <a:noFill/>
        </p:spPr>
        <p:txBody>
          <a:bodyPr wrap="square" rtlCol="0">
            <a:spAutoFit/>
          </a:bodyPr>
          <a:lstStyle/>
          <a:p>
            <a:r>
              <a:rPr lang="en-US" sz="1800"/>
              <a:t>Note: If staff within your agency need a more detailed course on HIPAA and how to protect patient rights, please review the </a:t>
            </a:r>
            <a:r>
              <a:rPr lang="en-US" sz="1800" b="1"/>
              <a:t>“Health Insurance Portability and Accountability Act (HIPAA) 2015” two-module course </a:t>
            </a:r>
            <a:r>
              <a:rPr lang="en-US" sz="1800"/>
              <a:t>as part of the 1915i RISE Level III (Phase 1) Provider Agency Staff training in the ALM system (</a:t>
            </a:r>
            <a:r>
              <a:rPr lang="en-US" sz="1800" i="1"/>
              <a:t>required course for providers</a:t>
            </a:r>
            <a:r>
              <a:rPr lang="en-US" sz="1800"/>
              <a:t>)</a:t>
            </a:r>
          </a:p>
        </p:txBody>
      </p:sp>
      <p:sp>
        <p:nvSpPr>
          <p:cNvPr id="11" name="Frame 10">
            <a:extLst>
              <a:ext uri="{FF2B5EF4-FFF2-40B4-BE49-F238E27FC236}">
                <a16:creationId xmlns:a16="http://schemas.microsoft.com/office/drawing/2014/main" id="{E53789B0-BB68-3B50-8AC9-5CAA7E729CA7}"/>
              </a:ext>
            </a:extLst>
          </p:cNvPr>
          <p:cNvSpPr/>
          <p:nvPr/>
        </p:nvSpPr>
        <p:spPr>
          <a:xfrm>
            <a:off x="2154570" y="5198724"/>
            <a:ext cx="4965422" cy="1313197"/>
          </a:xfrm>
          <a:prstGeom prst="frame">
            <a:avLst>
              <a:gd name="adj1" fmla="val 93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Arrow Connector 9">
            <a:extLst>
              <a:ext uri="{FF2B5EF4-FFF2-40B4-BE49-F238E27FC236}">
                <a16:creationId xmlns:a16="http://schemas.microsoft.com/office/drawing/2014/main" id="{B95ED281-326A-FAD1-9B1A-765DDA22F4DD}"/>
              </a:ext>
            </a:extLst>
          </p:cNvPr>
          <p:cNvCxnSpPr/>
          <p:nvPr/>
        </p:nvCxnSpPr>
        <p:spPr>
          <a:xfrm>
            <a:off x="1038968" y="5106256"/>
            <a:ext cx="1366463" cy="7051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248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a:extLst>
            <a:ext uri="{FF2B5EF4-FFF2-40B4-BE49-F238E27FC236}">
              <a16:creationId xmlns:a16="http://schemas.microsoft.com/office/drawing/2014/main" id="{3D7F71F9-3B91-421F-464B-4A2673294E17}"/>
            </a:ext>
          </a:extLst>
        </p:cNvPr>
        <p:cNvGrpSpPr/>
        <p:nvPr/>
      </p:nvGrpSpPr>
      <p:grpSpPr>
        <a:xfrm>
          <a:off x="0" y="0"/>
          <a:ext cx="0" cy="0"/>
          <a:chOff x="0" y="0"/>
          <a:chExt cx="0" cy="0"/>
        </a:xfrm>
      </p:grpSpPr>
      <p:sp>
        <p:nvSpPr>
          <p:cNvPr id="650" name="Google Shape;650;p4">
            <a:extLst>
              <a:ext uri="{FF2B5EF4-FFF2-40B4-BE49-F238E27FC236}">
                <a16:creationId xmlns:a16="http://schemas.microsoft.com/office/drawing/2014/main" id="{7E6E5193-65F6-A330-1868-741670A1DB8F}"/>
              </a:ext>
            </a:extLst>
          </p:cNvPr>
          <p:cNvSpPr txBox="1"/>
          <p:nvPr/>
        </p:nvSpPr>
        <p:spPr>
          <a:xfrm>
            <a:off x="545564" y="1782508"/>
            <a:ext cx="5438937" cy="5224322"/>
          </a:xfrm>
          <a:prstGeom prst="rect">
            <a:avLst/>
          </a:prstGeom>
          <a:noFill/>
          <a:ln>
            <a:noFill/>
          </a:ln>
        </p:spPr>
        <p:txBody>
          <a:bodyPr spcFirstLastPara="1" wrap="square" lIns="121900" tIns="121900" rIns="121900" bIns="121900" anchor="t" anchorCtr="0">
            <a:normAutofit fontScale="92500" lnSpcReduction="20000"/>
          </a:bodyPr>
          <a:lstStyle/>
          <a:p>
            <a:pPr marL="342900" marR="0" lvl="0" indent="-342900" defTabSz="914400" rtl="0" eaLnBrk="1" fontAlgn="auto" latinLnBrk="0" hangingPunct="1">
              <a:lnSpc>
                <a:spcPct val="100000"/>
              </a:lnSpc>
              <a:spcBef>
                <a:spcPts val="0"/>
              </a:spcBef>
              <a:spcAft>
                <a:spcPts val="1200"/>
              </a:spcAft>
              <a:buClr>
                <a:srgbClr val="000000"/>
              </a:buClr>
              <a:buSzPts val="2300"/>
              <a:buFont typeface="Arial" panose="020B0604020202020204" pitchFamily="34" charset="0"/>
              <a:buChar char="•"/>
              <a:tabLst/>
              <a:defRPr/>
            </a:pPr>
            <a:r>
              <a:rPr kumimoji="0" lang="en-US" sz="2400" i="0" u="none" strike="noStrike" kern="0" cap="none" spc="0" normalizeH="0" baseline="0" noProof="0">
                <a:ln>
                  <a:noFill/>
                </a:ln>
                <a:solidFill>
                  <a:srgbClr val="595959"/>
                </a:solidFill>
                <a:effectLst/>
                <a:uLnTx/>
                <a:uFillTx/>
                <a:latin typeface="Arial"/>
                <a:ea typeface="Arial"/>
                <a:cs typeface="Arial"/>
                <a:sym typeface="Arial"/>
              </a:rPr>
              <a:t>Client records are legal documents- EHR or EMR (Electronic health or medical record, most commonly)</a:t>
            </a:r>
          </a:p>
          <a:p>
            <a:pPr marL="342900" marR="0" lvl="0" indent="-342900" defTabSz="914400" rtl="0" eaLnBrk="1" fontAlgn="auto" latinLnBrk="0" hangingPunct="1">
              <a:lnSpc>
                <a:spcPct val="100000"/>
              </a:lnSpc>
              <a:spcBef>
                <a:spcPts val="0"/>
              </a:spcBef>
              <a:spcAft>
                <a:spcPts val="1200"/>
              </a:spcAft>
              <a:buClr>
                <a:srgbClr val="000000"/>
              </a:buClr>
              <a:buSzPts val="2300"/>
              <a:buFont typeface="Arial" panose="020B0604020202020204" pitchFamily="34" charset="0"/>
              <a:buChar char="•"/>
              <a:tabLst/>
              <a:defRPr/>
            </a:pPr>
            <a:r>
              <a:rPr kumimoji="0" lang="en-US" sz="2400" i="0" u="none" strike="noStrike" kern="0" cap="none" spc="0" normalizeH="0" baseline="0" noProof="0">
                <a:ln>
                  <a:noFill/>
                </a:ln>
                <a:solidFill>
                  <a:srgbClr val="595959"/>
                </a:solidFill>
                <a:effectLst/>
                <a:uLnTx/>
                <a:uFillTx/>
                <a:latin typeface="Arial"/>
                <a:ea typeface="Arial"/>
                <a:cs typeface="Arial"/>
                <a:sym typeface="Arial"/>
              </a:rPr>
              <a:t>Client records include electronic, paper, and scanned records</a:t>
            </a:r>
          </a:p>
          <a:p>
            <a:pPr marL="342900" marR="0" lvl="0" indent="-342900" defTabSz="914400" rtl="0" eaLnBrk="1" fontAlgn="auto" latinLnBrk="0" hangingPunct="1">
              <a:lnSpc>
                <a:spcPct val="100000"/>
              </a:lnSpc>
              <a:spcBef>
                <a:spcPts val="0"/>
              </a:spcBef>
              <a:spcAft>
                <a:spcPts val="1200"/>
              </a:spcAft>
              <a:buClr>
                <a:srgbClr val="000000"/>
              </a:buClr>
              <a:buSzPts val="2300"/>
              <a:buFont typeface="Arial" panose="020B0604020202020204" pitchFamily="34" charset="0"/>
              <a:buChar char="•"/>
              <a:tabLst/>
              <a:defRPr/>
            </a:pPr>
            <a:r>
              <a:rPr kumimoji="0" lang="en-US" sz="2400" i="0" u="none" strike="noStrike" kern="0" cap="none" spc="0" normalizeH="0" baseline="0" noProof="0">
                <a:ln>
                  <a:noFill/>
                </a:ln>
                <a:solidFill>
                  <a:srgbClr val="595959"/>
                </a:solidFill>
                <a:effectLst/>
                <a:uLnTx/>
                <a:uFillTx/>
                <a:latin typeface="Arial"/>
                <a:ea typeface="Arial"/>
                <a:cs typeface="Arial"/>
                <a:sym typeface="Arial"/>
              </a:rPr>
              <a:t>Under HIPAA, “reasonable steps” must be taken to keep records secure</a:t>
            </a:r>
          </a:p>
          <a:p>
            <a:pPr marL="342900" indent="-342900">
              <a:spcAft>
                <a:spcPts val="1200"/>
              </a:spcAft>
              <a:buSzPts val="2300"/>
              <a:buFont typeface="Arial" panose="020B0604020202020204" pitchFamily="34" charset="0"/>
              <a:buChar char="•"/>
              <a:defRPr/>
            </a:pPr>
            <a:r>
              <a:rPr lang="en-US" sz="2400">
                <a:solidFill>
                  <a:srgbClr val="595959"/>
                </a:solidFill>
                <a:highlight>
                  <a:srgbClr val="FFFF00"/>
                </a:highlight>
              </a:rPr>
              <a:t>Your IT department should consult with their consultants/ supports to ensure your systems meet electronic security standards, both for the systems themselves and for transmission of information</a:t>
            </a:r>
          </a:p>
          <a:p>
            <a:pPr marL="342900" marR="0" lvl="0" indent="-342900" defTabSz="914400" rtl="0" eaLnBrk="1" fontAlgn="auto" latinLnBrk="0" hangingPunct="1">
              <a:lnSpc>
                <a:spcPct val="100000"/>
              </a:lnSpc>
              <a:spcBef>
                <a:spcPts val="0"/>
              </a:spcBef>
              <a:spcAft>
                <a:spcPts val="1200"/>
              </a:spcAft>
              <a:buClr>
                <a:srgbClr val="000000"/>
              </a:buClr>
              <a:buSzPts val="2300"/>
              <a:buFont typeface="Arial" panose="020B0604020202020204" pitchFamily="34" charset="0"/>
              <a:buChar char="•"/>
              <a:tabLst/>
              <a:defRPr/>
            </a:pPr>
            <a:r>
              <a:rPr kumimoji="0" lang="en-US" sz="2400" i="0" u="none" strike="noStrike" kern="0" cap="none" spc="0" normalizeH="0" baseline="0" noProof="0">
                <a:ln>
                  <a:noFill/>
                </a:ln>
                <a:solidFill>
                  <a:srgbClr val="595959"/>
                </a:solidFill>
                <a:effectLst/>
                <a:uLnTx/>
                <a:uFillTx/>
                <a:latin typeface="Arial"/>
                <a:ea typeface="Arial"/>
                <a:cs typeface="Arial"/>
                <a:sym typeface="Arial"/>
              </a:rPr>
              <a:t>Your organization may also have off-site considerations</a:t>
            </a:r>
          </a:p>
        </p:txBody>
      </p:sp>
      <p:sp>
        <p:nvSpPr>
          <p:cNvPr id="647" name="Google Shape;647;p4">
            <a:extLst>
              <a:ext uri="{FF2B5EF4-FFF2-40B4-BE49-F238E27FC236}">
                <a16:creationId xmlns:a16="http://schemas.microsoft.com/office/drawing/2014/main" id="{0DE577F3-0B33-71A0-4348-99BAE22B6080}"/>
              </a:ext>
            </a:extLst>
          </p:cNvPr>
          <p:cNvSpPr/>
          <p:nvPr/>
        </p:nvSpPr>
        <p:spPr>
          <a:xfrm>
            <a:off x="6095999" y="0"/>
            <a:ext cx="6096001" cy="6858000"/>
          </a:xfrm>
          <a:prstGeom prst="rect">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Placeholder 2" descr="An open door of a house with the key on the keyhole">
            <a:extLst>
              <a:ext uri="{FF2B5EF4-FFF2-40B4-BE49-F238E27FC236}">
                <a16:creationId xmlns:a16="http://schemas.microsoft.com/office/drawing/2014/main" id="{F8409609-1FFC-0AA0-1EC2-F513B8A97AFE}"/>
              </a:ext>
            </a:extLst>
          </p:cNvPr>
          <p:cNvPicPr>
            <a:picLocks noGrp="1" noChangeAspect="1"/>
          </p:cNvPicPr>
          <p:nvPr>
            <p:ph type="pic" idx="2"/>
          </p:nvPr>
        </p:nvPicPr>
        <p:blipFill>
          <a:blip r:embed="rId4"/>
          <a:srcRect l="34367" r="-1"/>
          <a:stretch>
            <a:fillRect/>
          </a:stretch>
        </p:blipFill>
        <p:spPr>
          <a:xfrm>
            <a:off x="6626225" y="422275"/>
            <a:ext cx="5243513" cy="5326063"/>
          </a:xfrm>
          <a:prstGeom prst="rect">
            <a:avLst/>
          </a:prstGeom>
          <a:solidFill>
            <a:schemeClr val="lt1"/>
          </a:solidFill>
          <a:ln>
            <a:noFill/>
          </a:ln>
        </p:spPr>
      </p:pic>
      <p:sp>
        <p:nvSpPr>
          <p:cNvPr id="651" name="Google Shape;651;p4">
            <a:extLst>
              <a:ext uri="{FF2B5EF4-FFF2-40B4-BE49-F238E27FC236}">
                <a16:creationId xmlns:a16="http://schemas.microsoft.com/office/drawing/2014/main" id="{719E1C65-E39C-10D7-2BA5-6F41CD7A90DF}"/>
              </a:ext>
            </a:extLst>
          </p:cNvPr>
          <p:cNvSpPr txBox="1"/>
          <p:nvPr/>
        </p:nvSpPr>
        <p:spPr>
          <a:xfrm>
            <a:off x="322262" y="134599"/>
            <a:ext cx="5393700" cy="1568010"/>
          </a:xfrm>
          <a:prstGeom prst="rect">
            <a:avLst/>
          </a:prstGeom>
          <a:noFill/>
          <a:ln>
            <a:noFill/>
          </a:ln>
        </p:spPr>
        <p:txBody>
          <a:bodyPr spcFirstLastPara="1" wrap="square" lIns="121900" tIns="121900" rIns="121900" bIns="121900" anchor="b" anchorCtr="0">
            <a:normAutofit lnSpcReduction="10000"/>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a:ln>
                  <a:noFill/>
                </a:ln>
                <a:solidFill>
                  <a:srgbClr val="000000"/>
                </a:solidFill>
                <a:effectLst/>
                <a:uLnTx/>
                <a:uFillTx/>
                <a:latin typeface="Arial Black"/>
                <a:ea typeface="Arial Black"/>
                <a:cs typeface="Arial Black"/>
                <a:sym typeface="Arial Black"/>
              </a:rPr>
              <a:t>Security  Regulations</a:t>
            </a:r>
          </a:p>
        </p:txBody>
      </p:sp>
      <p:sp>
        <p:nvSpPr>
          <p:cNvPr id="652" name="Google Shape;652;p4">
            <a:extLst>
              <a:ext uri="{FF2B5EF4-FFF2-40B4-BE49-F238E27FC236}">
                <a16:creationId xmlns:a16="http://schemas.microsoft.com/office/drawing/2014/main" id="{8581D261-15E2-D7B6-F8B6-B5ADCE1E873F}"/>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3715027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1">
          <a:extLst>
            <a:ext uri="{FF2B5EF4-FFF2-40B4-BE49-F238E27FC236}">
              <a16:creationId xmlns:a16="http://schemas.microsoft.com/office/drawing/2014/main" id="{DECA6502-AA9F-6893-3C7C-CF850FB744FA}"/>
            </a:ext>
          </a:extLst>
        </p:cNvPr>
        <p:cNvGrpSpPr/>
        <p:nvPr/>
      </p:nvGrpSpPr>
      <p:grpSpPr>
        <a:xfrm>
          <a:off x="0" y="0"/>
          <a:ext cx="0" cy="0"/>
          <a:chOff x="0" y="0"/>
          <a:chExt cx="0" cy="0"/>
        </a:xfrm>
      </p:grpSpPr>
      <p:sp>
        <p:nvSpPr>
          <p:cNvPr id="802" name="Google Shape;802;g1345027217e_1_107">
            <a:extLst>
              <a:ext uri="{FF2B5EF4-FFF2-40B4-BE49-F238E27FC236}">
                <a16:creationId xmlns:a16="http://schemas.microsoft.com/office/drawing/2014/main" id="{9FE3487D-E31A-2FC8-C846-BED2D40674C5}"/>
              </a:ext>
            </a:extLst>
          </p:cNvPr>
          <p:cNvSpPr txBox="1">
            <a:spLocks noGrp="1"/>
          </p:cNvSpPr>
          <p:nvPr>
            <p:ph type="body" idx="1"/>
          </p:nvPr>
        </p:nvSpPr>
        <p:spPr>
          <a:xfrm>
            <a:off x="627000" y="1981200"/>
            <a:ext cx="11079226" cy="4530721"/>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1000"/>
              </a:spcBef>
              <a:spcAft>
                <a:spcPts val="0"/>
              </a:spcAft>
              <a:buSzPts val="1800"/>
              <a:buFont typeface="Wingdings" panose="05000000000000000000" pitchFamily="2" charset="2"/>
              <a:buChar char="ü"/>
            </a:pPr>
            <a:r>
              <a:rPr lang="en-US" sz="2400">
                <a:latin typeface="Arial"/>
                <a:ea typeface="Arial"/>
                <a:cs typeface="Arial"/>
                <a:sym typeface="Arial"/>
              </a:rPr>
              <a:t>Have clear policies and procedures regarding sending  electronic records or data to a central records system,  copying information, and transportation of paper files</a:t>
            </a:r>
          </a:p>
          <a:p>
            <a:pPr lvl="0" indent="-457200" algn="l" rtl="0">
              <a:lnSpc>
                <a:spcPct val="90000"/>
              </a:lnSpc>
              <a:spcBef>
                <a:spcPts val="1000"/>
              </a:spcBef>
              <a:spcAft>
                <a:spcPts val="0"/>
              </a:spcAft>
              <a:buSzPts val="1800"/>
              <a:buFont typeface="Wingdings" panose="05000000000000000000" pitchFamily="2" charset="2"/>
              <a:buChar char="ü"/>
            </a:pPr>
            <a:r>
              <a:rPr lang="en-US" sz="2400">
                <a:latin typeface="Arial"/>
                <a:ea typeface="Arial"/>
                <a:cs typeface="Arial"/>
                <a:sym typeface="Arial"/>
              </a:rPr>
              <a:t>Establish schedules for submitting tenant data to  central records</a:t>
            </a:r>
          </a:p>
          <a:p>
            <a:pPr lvl="0" indent="-457200" algn="l" rtl="0">
              <a:lnSpc>
                <a:spcPct val="90000"/>
              </a:lnSpc>
              <a:spcBef>
                <a:spcPts val="1000"/>
              </a:spcBef>
              <a:spcAft>
                <a:spcPts val="0"/>
              </a:spcAft>
              <a:buSzPts val="1800"/>
              <a:buFont typeface="Wingdings" panose="05000000000000000000" pitchFamily="2" charset="2"/>
              <a:buChar char="ü"/>
            </a:pPr>
            <a:r>
              <a:rPr lang="en-US" sz="2400">
                <a:latin typeface="Arial"/>
                <a:ea typeface="Arial"/>
                <a:cs typeface="Arial"/>
                <a:sym typeface="Arial"/>
              </a:rPr>
              <a:t>Ensure access to centralized records for staff who travel</a:t>
            </a:r>
          </a:p>
          <a:p>
            <a:pPr lvl="0" indent="-457200" algn="l" rtl="0">
              <a:lnSpc>
                <a:spcPct val="90000"/>
              </a:lnSpc>
              <a:spcBef>
                <a:spcPts val="1000"/>
              </a:spcBef>
              <a:spcAft>
                <a:spcPts val="0"/>
              </a:spcAft>
              <a:buSzPts val="1800"/>
              <a:buFont typeface="Wingdings" panose="05000000000000000000" pitchFamily="2" charset="2"/>
              <a:buChar char="ü"/>
            </a:pPr>
            <a:r>
              <a:rPr lang="en-US" sz="2400">
                <a:latin typeface="Arial"/>
                <a:ea typeface="Arial"/>
                <a:cs typeface="Arial"/>
                <a:sym typeface="Arial"/>
              </a:rPr>
              <a:t>When possible, have locked office or storage space at  frequently visited sites for paper records</a:t>
            </a:r>
          </a:p>
          <a:p>
            <a:pPr lvl="0" indent="-457200" algn="l" rtl="0">
              <a:lnSpc>
                <a:spcPct val="90000"/>
              </a:lnSpc>
              <a:spcBef>
                <a:spcPts val="1000"/>
              </a:spcBef>
              <a:spcAft>
                <a:spcPts val="0"/>
              </a:spcAft>
              <a:buSzPts val="1800"/>
              <a:buFont typeface="Wingdings" panose="05000000000000000000" pitchFamily="2" charset="2"/>
              <a:buChar char="ü"/>
            </a:pPr>
            <a:r>
              <a:rPr lang="en-US" sz="2400">
                <a:latin typeface="Arial"/>
                <a:ea typeface="Arial"/>
                <a:cs typeface="Arial"/>
                <a:sym typeface="Arial"/>
              </a:rPr>
              <a:t>Secure your laptop! Passwords, fingerprint readers</a:t>
            </a:r>
          </a:p>
          <a:p>
            <a:pPr lvl="0" indent="-457200" algn="l" rtl="0">
              <a:lnSpc>
                <a:spcPct val="90000"/>
              </a:lnSpc>
              <a:spcBef>
                <a:spcPts val="1000"/>
              </a:spcBef>
              <a:spcAft>
                <a:spcPts val="0"/>
              </a:spcAft>
              <a:buSzPts val="1800"/>
              <a:buFont typeface="Wingdings" panose="05000000000000000000" pitchFamily="2" charset="2"/>
              <a:buChar char="ü"/>
            </a:pPr>
            <a:r>
              <a:rPr lang="en-US" sz="2400">
                <a:latin typeface="Arial"/>
                <a:ea typeface="Arial"/>
                <a:cs typeface="Arial"/>
                <a:sym typeface="Arial"/>
              </a:rPr>
              <a:t>Train staff on how to maintain confidentiality in the  community</a:t>
            </a:r>
          </a:p>
        </p:txBody>
      </p:sp>
      <p:sp>
        <p:nvSpPr>
          <p:cNvPr id="803" name="Google Shape;803;g1345027217e_1_107">
            <a:extLst>
              <a:ext uri="{FF2B5EF4-FFF2-40B4-BE49-F238E27FC236}">
                <a16:creationId xmlns:a16="http://schemas.microsoft.com/office/drawing/2014/main" id="{42EF5FFC-10B6-2142-1EAF-9A3F311E2C80}"/>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04" name="Google Shape;804;g1345027217e_1_107">
            <a:extLst>
              <a:ext uri="{FF2B5EF4-FFF2-40B4-BE49-F238E27FC236}">
                <a16:creationId xmlns:a16="http://schemas.microsoft.com/office/drawing/2014/main" id="{5BB8EBF9-3B26-0C25-B003-C6BA8B4BA44C}"/>
              </a:ext>
            </a:extLst>
          </p:cNvPr>
          <p:cNvSpPr txBox="1">
            <a:spLocks noGrp="1"/>
          </p:cNvSpPr>
          <p:nvPr>
            <p:ph type="title"/>
          </p:nvPr>
        </p:nvSpPr>
        <p:spPr>
          <a:xfrm>
            <a:off x="627000" y="793400"/>
            <a:ext cx="109380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a:latin typeface="Arial Black"/>
                <a:ea typeface="Arial Black"/>
                <a:cs typeface="Arial Black"/>
                <a:sym typeface="Arial Black"/>
              </a:rPr>
              <a:t>What helps to keep PHI safe in a scattered site model?</a:t>
            </a:r>
            <a:endParaRPr>
              <a:latin typeface="Arial Black"/>
              <a:ea typeface="Arial Black"/>
              <a:cs typeface="Arial Black"/>
              <a:sym typeface="Arial Black"/>
            </a:endParaRPr>
          </a:p>
        </p:txBody>
      </p:sp>
      <p:sp>
        <p:nvSpPr>
          <p:cNvPr id="2" name="AutoShape 2" descr="https://usc-powerpoint.officeapps.live.com/pods/GetClipboardImage.ashx?Id=70215b7f-5bc7-4a8f-854a-9dba138d9efa&amp;DC=PUS9&amp;pkey=32637a8d-824b-4eda-a97f-6d01c7df7746&amp;wdwaccluster=PUS9">
            <a:extLst>
              <a:ext uri="{FF2B5EF4-FFF2-40B4-BE49-F238E27FC236}">
                <a16:creationId xmlns:a16="http://schemas.microsoft.com/office/drawing/2014/main" id="{B999FFC2-7119-D600-D493-96836BE10B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Google Shape;805;g1345027217e_1_107">
            <a:extLst>
              <a:ext uri="{FF2B5EF4-FFF2-40B4-BE49-F238E27FC236}">
                <a16:creationId xmlns:a16="http://schemas.microsoft.com/office/drawing/2014/main" id="{1BF83564-AF58-59CD-832F-1B18D49B9C09}"/>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Tree>
    <p:extLst>
      <p:ext uri="{BB962C8B-B14F-4D97-AF65-F5344CB8AC3E}">
        <p14:creationId xmlns:p14="http://schemas.microsoft.com/office/powerpoint/2010/main" val="3146275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7">
          <a:extLst>
            <a:ext uri="{FF2B5EF4-FFF2-40B4-BE49-F238E27FC236}">
              <a16:creationId xmlns:a16="http://schemas.microsoft.com/office/drawing/2014/main" id="{756A50B1-8008-C2C5-5FF2-12FFE6F631E1}"/>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DA36F749-808F-552A-0486-D948FD179A4F}"/>
              </a:ext>
            </a:extLst>
          </p:cNvPr>
          <p:cNvSpPr txBox="1">
            <a:spLocks noGrp="1"/>
          </p:cNvSpPr>
          <p:nvPr>
            <p:ph type="title"/>
          </p:nvPr>
        </p:nvSpPr>
        <p:spPr>
          <a:xfrm>
            <a:off x="322325" y="228608"/>
            <a:ext cx="5393700" cy="3200392"/>
          </a:xfrm>
          <a:prstGeom prst="rect">
            <a:avLst/>
          </a:prstGeom>
          <a:noFill/>
          <a:ln>
            <a:noFill/>
          </a:ln>
        </p:spPr>
        <p:txBody>
          <a:bodyPr spcFirstLastPara="1" wrap="square" lIns="121900" tIns="121900" rIns="121900" bIns="121900" anchor="b" anchorCtr="0">
            <a:normAutofit fontScale="90000"/>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Where might you need to use extra</a:t>
            </a:r>
            <a:br>
              <a:rPr lang="en-US" sz="4400">
                <a:latin typeface="Arial Black"/>
                <a:ea typeface="Arial Black"/>
                <a:cs typeface="Arial Black"/>
                <a:sym typeface="Arial Black"/>
              </a:rPr>
            </a:br>
            <a:r>
              <a:rPr lang="en-US" sz="4400">
                <a:latin typeface="Arial Black"/>
                <a:ea typeface="Arial Black"/>
                <a:cs typeface="Arial Black"/>
                <a:sym typeface="Arial Black"/>
              </a:rPr>
              <a:t>caution when handling PHI?</a:t>
            </a:r>
          </a:p>
        </p:txBody>
      </p:sp>
      <p:sp>
        <p:nvSpPr>
          <p:cNvPr id="639" name="Google Shape;639;g12f261aa162_0_337">
            <a:extLst>
              <a:ext uri="{FF2B5EF4-FFF2-40B4-BE49-F238E27FC236}">
                <a16:creationId xmlns:a16="http://schemas.microsoft.com/office/drawing/2014/main" id="{1D1D0B2C-F3E8-D8A4-FC3A-42CD19254E0E}"/>
              </a:ext>
            </a:extLst>
          </p:cNvPr>
          <p:cNvSpPr txBox="1">
            <a:spLocks noGrp="1"/>
          </p:cNvSpPr>
          <p:nvPr>
            <p:ph type="body" idx="2"/>
          </p:nvPr>
        </p:nvSpPr>
        <p:spPr>
          <a:xfrm>
            <a:off x="6586000" y="293437"/>
            <a:ext cx="5115900" cy="5869238"/>
          </a:xfrm>
          <a:prstGeom prst="rect">
            <a:avLst/>
          </a:prstGeom>
          <a:noFill/>
          <a:ln>
            <a:noFill/>
          </a:ln>
        </p:spPr>
        <p:txBody>
          <a:bodyPr spcFirstLastPara="1" wrap="square" lIns="121900" tIns="121900" rIns="121900" bIns="121900" anchor="ctr" anchorCtr="0">
            <a:normAutofit/>
          </a:bodyPr>
          <a:lstStyle/>
          <a:p>
            <a:pPr marL="285750" indent="-285750">
              <a:lnSpc>
                <a:spcPct val="120000"/>
              </a:lnSpc>
              <a:buFont typeface="Arial" panose="020B0604020202020204" pitchFamily="34" charset="0"/>
              <a:buChar char="•"/>
            </a:pPr>
            <a:r>
              <a:rPr lang="en-US" sz="2000">
                <a:solidFill>
                  <a:schemeClr val="tx1"/>
                </a:solidFill>
                <a:latin typeface="Arial"/>
                <a:ea typeface="Arial"/>
                <a:cs typeface="Arial"/>
                <a:sym typeface="Arial"/>
              </a:rPr>
              <a:t>Include on agency posters and signage prohibitions on:</a:t>
            </a:r>
          </a:p>
          <a:p>
            <a:pPr marL="742950" lvl="1" indent="-285750">
              <a:lnSpc>
                <a:spcPct val="120000"/>
              </a:lnSpc>
              <a:buFont typeface="Arial" panose="020B0604020202020204" pitchFamily="34" charset="0"/>
              <a:buChar char="•"/>
            </a:pPr>
            <a:r>
              <a:rPr lang="en-US" sz="2000">
                <a:solidFill>
                  <a:schemeClr val="tx1"/>
                </a:solidFill>
                <a:latin typeface="Arial"/>
                <a:ea typeface="Arial"/>
                <a:cs typeface="Arial"/>
                <a:sym typeface="Arial"/>
              </a:rPr>
              <a:t>Talking about a client in a public area</a:t>
            </a:r>
          </a:p>
          <a:p>
            <a:pPr marL="742950" lvl="1" indent="-285750">
              <a:lnSpc>
                <a:spcPct val="120000"/>
              </a:lnSpc>
              <a:buFont typeface="Arial" panose="020B0604020202020204" pitchFamily="34" charset="0"/>
              <a:buChar char="•"/>
            </a:pPr>
            <a:r>
              <a:rPr lang="en-US" sz="2000">
                <a:solidFill>
                  <a:schemeClr val="tx1"/>
                </a:solidFill>
                <a:latin typeface="Arial"/>
                <a:ea typeface="Arial"/>
                <a:cs typeface="Arial"/>
                <a:sym typeface="Arial"/>
              </a:rPr>
              <a:t>Photocopying ID cards and faxing prescriptions</a:t>
            </a:r>
          </a:p>
          <a:p>
            <a:pPr marL="742950" lvl="1" indent="-285750">
              <a:lnSpc>
                <a:spcPct val="120000"/>
              </a:lnSpc>
              <a:buFont typeface="Arial" panose="020B0604020202020204" pitchFamily="34" charset="0"/>
              <a:buChar char="•"/>
            </a:pPr>
            <a:r>
              <a:rPr lang="en-US" sz="2000">
                <a:solidFill>
                  <a:schemeClr val="tx1"/>
                </a:solidFill>
                <a:latin typeface="Arial"/>
                <a:ea typeface="Arial"/>
                <a:cs typeface="Arial"/>
                <a:sym typeface="Arial"/>
              </a:rPr>
              <a:t>Handling discharge papers and forms with the client’s name, address, or date of birth</a:t>
            </a:r>
          </a:p>
          <a:p>
            <a:pPr marL="742950" lvl="1" indent="-285750">
              <a:lnSpc>
                <a:spcPct val="120000"/>
              </a:lnSpc>
              <a:buFont typeface="Arial" panose="020B0604020202020204" pitchFamily="34" charset="0"/>
              <a:buChar char="•"/>
            </a:pPr>
            <a:r>
              <a:rPr lang="en-US" sz="2000">
                <a:solidFill>
                  <a:schemeClr val="tx1"/>
                </a:solidFill>
                <a:latin typeface="Arial"/>
                <a:ea typeface="Arial"/>
                <a:cs typeface="Arial"/>
                <a:sym typeface="Arial"/>
              </a:rPr>
              <a:t>“water cooler conversations” between two staff members about a client’s care, even if both staff members know the individual</a:t>
            </a:r>
          </a:p>
        </p:txBody>
      </p:sp>
      <p:pic>
        <p:nvPicPr>
          <p:cNvPr id="641" name="Google Shape;641;g12f261aa162_0_337">
            <a:extLst>
              <a:ext uri="{FF2B5EF4-FFF2-40B4-BE49-F238E27FC236}">
                <a16:creationId xmlns:a16="http://schemas.microsoft.com/office/drawing/2014/main" id="{27339FEB-9742-8EFA-5A48-AE0E75F654D2}"/>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73FB5E94-9910-0623-584E-C0A8F46ADA44}"/>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40;g12f261aa162_0_337">
            <a:extLst>
              <a:ext uri="{FF2B5EF4-FFF2-40B4-BE49-F238E27FC236}">
                <a16:creationId xmlns:a16="http://schemas.microsoft.com/office/drawing/2014/main" id="{A47B181E-0A1F-F171-49C1-8B52D8AD6D69}"/>
              </a:ext>
            </a:extLst>
          </p:cNvPr>
          <p:cNvSpPr txBox="1">
            <a:spLocks noGrp="1"/>
          </p:cNvSpPr>
          <p:nvPr>
            <p:ph type="subTitle" idx="1"/>
          </p:nvPr>
        </p:nvSpPr>
        <p:spPr>
          <a:xfrm>
            <a:off x="322325" y="4122347"/>
            <a:ext cx="5393700" cy="1384800"/>
          </a:xfrm>
          <a:prstGeom prst="rect">
            <a:avLst/>
          </a:prstGeom>
          <a:noFill/>
          <a:ln>
            <a:noFill/>
          </a:ln>
        </p:spPr>
        <p:txBody>
          <a:bodyPr spcFirstLastPara="1" wrap="square" lIns="121900" tIns="121900" rIns="121900" bIns="121900" anchor="t" anchorCtr="0">
            <a:normAutofit/>
          </a:bodyPr>
          <a:lstStyle/>
          <a:p>
            <a:pPr marL="0" lvl="0" indent="0" algn="ctr" rtl="0">
              <a:lnSpc>
                <a:spcPct val="100000"/>
              </a:lnSpc>
              <a:spcBef>
                <a:spcPts val="0"/>
              </a:spcBef>
              <a:spcAft>
                <a:spcPts val="0"/>
              </a:spcAft>
              <a:buSzPts val="2800"/>
              <a:buNone/>
            </a:pPr>
            <a:r>
              <a:rPr lang="en-US" sz="2300" b="1">
                <a:latin typeface="Arial"/>
                <a:ea typeface="Arial"/>
                <a:cs typeface="Arial"/>
                <a:sym typeface="Arial"/>
              </a:rPr>
              <a:t>Recommend posted reminders for staff NOT to engage in hallway conversations</a:t>
            </a:r>
          </a:p>
        </p:txBody>
      </p:sp>
    </p:spTree>
    <p:extLst>
      <p:ext uri="{BB962C8B-B14F-4D97-AF65-F5344CB8AC3E}">
        <p14:creationId xmlns:p14="http://schemas.microsoft.com/office/powerpoint/2010/main" val="3545546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7">
          <a:extLst>
            <a:ext uri="{FF2B5EF4-FFF2-40B4-BE49-F238E27FC236}">
              <a16:creationId xmlns:a16="http://schemas.microsoft.com/office/drawing/2014/main" id="{76043355-1872-1515-7814-0E1D6C85D1B3}"/>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7CA1B66F-1920-4A7D-8989-CA1E96484473}"/>
              </a:ext>
            </a:extLst>
          </p:cNvPr>
          <p:cNvSpPr txBox="1">
            <a:spLocks noGrp="1"/>
          </p:cNvSpPr>
          <p:nvPr>
            <p:ph type="title"/>
          </p:nvPr>
        </p:nvSpPr>
        <p:spPr>
          <a:xfrm>
            <a:off x="291503" y="2239856"/>
            <a:ext cx="5393700" cy="19764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Suggested </a:t>
            </a:r>
            <a:br>
              <a:rPr lang="en-US" sz="4400">
                <a:latin typeface="Arial Black"/>
                <a:ea typeface="Arial Black"/>
                <a:cs typeface="Arial Black"/>
                <a:sym typeface="Arial Black"/>
              </a:rPr>
            </a:br>
            <a:r>
              <a:rPr lang="en-US" sz="4400">
                <a:latin typeface="Arial Black"/>
                <a:ea typeface="Arial Black"/>
                <a:cs typeface="Arial Black"/>
                <a:sym typeface="Arial Black"/>
              </a:rPr>
              <a:t>To Do List:</a:t>
            </a:r>
          </a:p>
        </p:txBody>
      </p:sp>
      <p:sp>
        <p:nvSpPr>
          <p:cNvPr id="639" name="Google Shape;639;g12f261aa162_0_337">
            <a:extLst>
              <a:ext uri="{FF2B5EF4-FFF2-40B4-BE49-F238E27FC236}">
                <a16:creationId xmlns:a16="http://schemas.microsoft.com/office/drawing/2014/main" id="{3F11ECDF-BDB2-2354-8A27-8A75FC157415}"/>
              </a:ext>
            </a:extLst>
          </p:cNvPr>
          <p:cNvSpPr txBox="1">
            <a:spLocks noGrp="1"/>
          </p:cNvSpPr>
          <p:nvPr>
            <p:ph type="body" idx="2"/>
          </p:nvPr>
        </p:nvSpPr>
        <p:spPr>
          <a:xfrm>
            <a:off x="6506799" y="381084"/>
            <a:ext cx="5115900" cy="5869238"/>
          </a:xfrm>
          <a:prstGeom prst="rect">
            <a:avLst/>
          </a:prstGeom>
          <a:noFill/>
          <a:ln>
            <a:noFill/>
          </a:ln>
        </p:spPr>
        <p:txBody>
          <a:bodyPr spcFirstLastPara="1" wrap="square" lIns="121900" tIns="121900" rIns="121900" bIns="121900" anchor="ctr" anchorCtr="0">
            <a:noAutofit/>
          </a:bodyPr>
          <a:lstStyle/>
          <a:p>
            <a:pPr marL="285750" indent="-285750">
              <a:lnSpc>
                <a:spcPct val="120000"/>
              </a:lnSpc>
              <a:buFont typeface="Arial" panose="020B0604020202020204" pitchFamily="34" charset="0"/>
              <a:buChar char="•"/>
            </a:pPr>
            <a:r>
              <a:rPr lang="en-US" sz="1750">
                <a:solidFill>
                  <a:schemeClr val="tx1"/>
                </a:solidFill>
                <a:latin typeface="Arial"/>
                <a:ea typeface="Arial"/>
                <a:cs typeface="Arial"/>
                <a:sym typeface="Arial"/>
              </a:rPr>
              <a:t>Create and host an annual HIPAA training for all staff who have access to PHI</a:t>
            </a:r>
          </a:p>
          <a:p>
            <a:pPr marL="285750" indent="-285750">
              <a:lnSpc>
                <a:spcPct val="120000"/>
              </a:lnSpc>
              <a:buFont typeface="Arial" panose="020B0604020202020204" pitchFamily="34" charset="0"/>
              <a:buChar char="•"/>
            </a:pPr>
            <a:endParaRPr lang="en-US" sz="1750">
              <a:solidFill>
                <a:schemeClr val="tx1"/>
              </a:solidFill>
              <a:latin typeface="Arial"/>
              <a:ea typeface="Arial"/>
              <a:cs typeface="Arial"/>
              <a:sym typeface="Arial"/>
            </a:endParaRPr>
          </a:p>
          <a:p>
            <a:pPr marL="285750" indent="-285750">
              <a:lnSpc>
                <a:spcPct val="120000"/>
              </a:lnSpc>
              <a:buFont typeface="Arial" panose="020B0604020202020204" pitchFamily="34" charset="0"/>
              <a:buChar char="•"/>
            </a:pPr>
            <a:r>
              <a:rPr lang="en-US" sz="1750">
                <a:solidFill>
                  <a:schemeClr val="tx1"/>
                </a:solidFill>
                <a:latin typeface="Arial"/>
                <a:ea typeface="Arial"/>
                <a:cs typeface="Arial"/>
                <a:sym typeface="Arial"/>
              </a:rPr>
              <a:t>Review data systems with your vendors for HIPAA compliance. </a:t>
            </a:r>
          </a:p>
          <a:p>
            <a:pPr marL="0" indent="0">
              <a:lnSpc>
                <a:spcPct val="120000"/>
              </a:lnSpc>
              <a:buNone/>
            </a:pPr>
            <a:endParaRPr lang="en-US" sz="1750">
              <a:solidFill>
                <a:schemeClr val="tx1"/>
              </a:solidFill>
              <a:latin typeface="Arial"/>
              <a:ea typeface="Arial"/>
              <a:cs typeface="Arial"/>
              <a:sym typeface="Arial"/>
            </a:endParaRPr>
          </a:p>
          <a:p>
            <a:pPr marL="285750" indent="-285750">
              <a:lnSpc>
                <a:spcPct val="120000"/>
              </a:lnSpc>
              <a:buFont typeface="Arial" panose="020B0604020202020204" pitchFamily="34" charset="0"/>
              <a:buChar char="•"/>
            </a:pPr>
            <a:r>
              <a:rPr lang="en-US" sz="1750">
                <a:solidFill>
                  <a:schemeClr val="tx1"/>
                </a:solidFill>
                <a:latin typeface="Arial"/>
                <a:ea typeface="Arial"/>
                <a:cs typeface="Arial"/>
                <a:sym typeface="Arial"/>
              </a:rPr>
              <a:t>Perform a risk analysis of your current policies and apparatus to protect confidentiality.  </a:t>
            </a:r>
          </a:p>
          <a:p>
            <a:pPr marL="285750" indent="-285750">
              <a:lnSpc>
                <a:spcPct val="120000"/>
              </a:lnSpc>
              <a:buFont typeface="Arial" panose="020B0604020202020204" pitchFamily="34" charset="0"/>
              <a:buChar char="•"/>
            </a:pPr>
            <a:endParaRPr lang="en-US" sz="1750">
              <a:solidFill>
                <a:schemeClr val="tx1"/>
              </a:solidFill>
              <a:latin typeface="Arial"/>
              <a:ea typeface="Arial"/>
              <a:cs typeface="Arial"/>
              <a:sym typeface="Arial"/>
            </a:endParaRPr>
          </a:p>
          <a:p>
            <a:pPr marL="285750" indent="-285750">
              <a:lnSpc>
                <a:spcPct val="120000"/>
              </a:lnSpc>
              <a:buFont typeface="Arial" panose="020B0604020202020204" pitchFamily="34" charset="0"/>
              <a:buChar char="•"/>
            </a:pPr>
            <a:r>
              <a:rPr lang="en-US" sz="1750">
                <a:solidFill>
                  <a:schemeClr val="tx1"/>
                </a:solidFill>
                <a:latin typeface="Arial"/>
                <a:ea typeface="Arial"/>
                <a:cs typeface="Arial"/>
                <a:sym typeface="Arial"/>
              </a:rPr>
              <a:t>Designate a staff person who is responsible for developing and implementing its security policies and procedures. This is your HIPAA compliance officer. </a:t>
            </a:r>
          </a:p>
          <a:p>
            <a:pPr marL="285750" indent="-285750">
              <a:lnSpc>
                <a:spcPct val="120000"/>
              </a:lnSpc>
              <a:buFont typeface="Arial" panose="020B0604020202020204" pitchFamily="34" charset="0"/>
              <a:buChar char="•"/>
            </a:pPr>
            <a:endParaRPr lang="en-US" sz="1750">
              <a:solidFill>
                <a:schemeClr val="tx1"/>
              </a:solidFill>
              <a:latin typeface="Arial"/>
              <a:ea typeface="Arial"/>
              <a:cs typeface="Arial"/>
              <a:sym typeface="Arial"/>
            </a:endParaRPr>
          </a:p>
          <a:p>
            <a:pPr marL="285750" indent="-285750">
              <a:lnSpc>
                <a:spcPct val="120000"/>
              </a:lnSpc>
              <a:buFont typeface="Arial" panose="020B0604020202020204" pitchFamily="34" charset="0"/>
              <a:buChar char="•"/>
            </a:pPr>
            <a:r>
              <a:rPr lang="en-US" sz="1750">
                <a:solidFill>
                  <a:schemeClr val="tx1"/>
                </a:solidFill>
                <a:latin typeface="Arial"/>
                <a:ea typeface="Arial"/>
                <a:cs typeface="Arial"/>
                <a:sym typeface="Arial"/>
              </a:rPr>
              <a:t>Revise Policies and Procedures to </a:t>
            </a:r>
          </a:p>
          <a:p>
            <a:pPr marL="742950" lvl="1" indent="-285750">
              <a:lnSpc>
                <a:spcPct val="120000"/>
              </a:lnSpc>
              <a:buFont typeface="Arial" panose="020B0604020202020204" pitchFamily="34" charset="0"/>
              <a:buChar char="•"/>
            </a:pPr>
            <a:r>
              <a:rPr lang="en-US" sz="1750">
                <a:solidFill>
                  <a:schemeClr val="tx1"/>
                </a:solidFill>
                <a:latin typeface="Arial"/>
                <a:ea typeface="Arial"/>
                <a:cs typeface="Arial"/>
                <a:sym typeface="Arial"/>
              </a:rPr>
              <a:t>Analyze the risk of a breach and take appropriate measures to limit risk</a:t>
            </a:r>
          </a:p>
          <a:p>
            <a:pPr marL="742950" lvl="1" indent="-285750">
              <a:lnSpc>
                <a:spcPct val="120000"/>
              </a:lnSpc>
              <a:buFont typeface="Arial" panose="020B0604020202020204" pitchFamily="34" charset="0"/>
              <a:buChar char="•"/>
            </a:pPr>
            <a:r>
              <a:rPr lang="en-US" sz="1750">
                <a:solidFill>
                  <a:schemeClr val="tx1"/>
                </a:solidFill>
                <a:latin typeface="Arial"/>
                <a:ea typeface="Arial"/>
                <a:cs typeface="Arial"/>
                <a:sym typeface="Arial"/>
              </a:rPr>
              <a:t>Designate staff positions that have PHI access. </a:t>
            </a:r>
          </a:p>
        </p:txBody>
      </p:sp>
      <p:pic>
        <p:nvPicPr>
          <p:cNvPr id="641" name="Google Shape;641;g12f261aa162_0_337">
            <a:extLst>
              <a:ext uri="{FF2B5EF4-FFF2-40B4-BE49-F238E27FC236}">
                <a16:creationId xmlns:a16="http://schemas.microsoft.com/office/drawing/2014/main" id="{568D6F0D-D594-EC2B-6788-426D4B64A5D9}"/>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E7D7DEDA-A28C-6891-0DCB-0028D8322FD1}"/>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2647093558"/>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a:extLst>
            <a:ext uri="{FF2B5EF4-FFF2-40B4-BE49-F238E27FC236}">
              <a16:creationId xmlns:a16="http://schemas.microsoft.com/office/drawing/2014/main" id="{F08BA4D1-1D95-2DEF-7100-956F96C45052}"/>
            </a:ext>
          </a:extLst>
        </p:cNvPr>
        <p:cNvGrpSpPr/>
        <p:nvPr/>
      </p:nvGrpSpPr>
      <p:grpSpPr>
        <a:xfrm>
          <a:off x="0" y="0"/>
          <a:ext cx="0" cy="0"/>
          <a:chOff x="0" y="0"/>
          <a:chExt cx="0" cy="0"/>
        </a:xfrm>
      </p:grpSpPr>
      <p:sp>
        <p:nvSpPr>
          <p:cNvPr id="168" name="Google Shape;168;g1345027217e_1_77">
            <a:extLst>
              <a:ext uri="{FF2B5EF4-FFF2-40B4-BE49-F238E27FC236}">
                <a16:creationId xmlns:a16="http://schemas.microsoft.com/office/drawing/2014/main" id="{08C7278E-DAEB-8DE4-7F49-B9C2E8D5A867}"/>
              </a:ext>
            </a:extLst>
          </p:cNvPr>
          <p:cNvSpPr txBox="1"/>
          <p:nvPr/>
        </p:nvSpPr>
        <p:spPr>
          <a:xfrm>
            <a:off x="1192548" y="2413747"/>
            <a:ext cx="6186900" cy="2259040"/>
          </a:xfrm>
          <a:prstGeom prst="rect">
            <a:avLst/>
          </a:prstGeom>
          <a:noFill/>
          <a:ln>
            <a:noFill/>
          </a:ln>
        </p:spPr>
        <p:txBody>
          <a:bodyPr spcFirstLastPara="1" wrap="square" lIns="0" tIns="45700" rIns="91425" bIns="45700" anchor="t" anchorCtr="0">
            <a:spAutoFit/>
          </a:bodyPr>
          <a:lstStyle/>
          <a:p>
            <a:pPr marL="0" marR="0" lvl="0" indent="0" algn="l" rtl="0">
              <a:lnSpc>
                <a:spcPct val="80000"/>
              </a:lnSpc>
              <a:spcBef>
                <a:spcPts val="0"/>
              </a:spcBef>
              <a:spcAft>
                <a:spcPts val="0"/>
              </a:spcAft>
              <a:buClr>
                <a:srgbClr val="000000"/>
              </a:buClr>
              <a:buSzPts val="4800"/>
              <a:buFont typeface="Arial"/>
              <a:buNone/>
            </a:pPr>
            <a:r>
              <a:rPr lang="en-US" sz="4400" b="0" i="0" u="none" strike="noStrike" cap="none">
                <a:solidFill>
                  <a:schemeClr val="dk1"/>
                </a:solidFill>
                <a:latin typeface="Arial Black"/>
                <a:ea typeface="Arial Black"/>
                <a:cs typeface="Arial Black"/>
                <a:sym typeface="Arial Black"/>
              </a:rPr>
              <a:t>Kentucky 1915(</a:t>
            </a:r>
            <a:r>
              <a:rPr lang="en-US" sz="4400" b="0" i="0" u="none" strike="noStrike" cap="none" err="1">
                <a:solidFill>
                  <a:schemeClr val="dk1"/>
                </a:solidFill>
                <a:latin typeface="Arial Black"/>
                <a:ea typeface="Arial Black"/>
                <a:cs typeface="Arial Black"/>
                <a:sym typeface="Arial Black"/>
              </a:rPr>
              <a:t>i</a:t>
            </a:r>
            <a:r>
              <a:rPr lang="en-US" sz="4400" b="0" i="0" u="none" strike="noStrike" cap="none">
                <a:solidFill>
                  <a:schemeClr val="dk1"/>
                </a:solidFill>
                <a:latin typeface="Arial Black"/>
                <a:ea typeface="Arial Black"/>
                <a:cs typeface="Arial Black"/>
                <a:sym typeface="Arial Black"/>
              </a:rPr>
              <a:t>) RISE-Specific Policies and Procedures</a:t>
            </a:r>
            <a:endParaRPr sz="4400" b="0" i="0" u="none" strike="noStrike" cap="none">
              <a:solidFill>
                <a:srgbClr val="F8971D"/>
              </a:solidFill>
              <a:latin typeface="Arial Black"/>
              <a:ea typeface="Arial Black"/>
              <a:cs typeface="Arial Black"/>
              <a:sym typeface="Arial Black"/>
            </a:endParaRPr>
          </a:p>
        </p:txBody>
      </p:sp>
      <p:pic>
        <p:nvPicPr>
          <p:cNvPr id="169" name="Google Shape;169;g1345027217e_1_77">
            <a:extLst>
              <a:ext uri="{FF2B5EF4-FFF2-40B4-BE49-F238E27FC236}">
                <a16:creationId xmlns:a16="http://schemas.microsoft.com/office/drawing/2014/main" id="{FCA0915B-90EC-3832-2AB4-6004625CC937}"/>
              </a:ext>
            </a:extLst>
          </p:cNvPr>
          <p:cNvPicPr preferRelativeResize="0"/>
          <p:nvPr/>
        </p:nvPicPr>
        <p:blipFill rotWithShape="1">
          <a:blip r:embed="rId4">
            <a:alphaModFix/>
          </a:blip>
          <a:srcRect l="17674" t="34120" r="17680" b="34310"/>
          <a:stretch/>
        </p:blipFill>
        <p:spPr>
          <a:xfrm>
            <a:off x="990600" y="5714688"/>
            <a:ext cx="1071503" cy="523197"/>
          </a:xfrm>
          <a:prstGeom prst="rect">
            <a:avLst/>
          </a:prstGeom>
          <a:noFill/>
          <a:ln>
            <a:noFill/>
          </a:ln>
        </p:spPr>
      </p:pic>
      <p:sp>
        <p:nvSpPr>
          <p:cNvPr id="170" name="Google Shape;170;g1345027217e_1_77">
            <a:extLst>
              <a:ext uri="{FF2B5EF4-FFF2-40B4-BE49-F238E27FC236}">
                <a16:creationId xmlns:a16="http://schemas.microsoft.com/office/drawing/2014/main" id="{A16FB877-CFFE-CD30-34B7-F4E223AFE975}"/>
              </a:ext>
            </a:extLst>
          </p:cNvPr>
          <p:cNvSpPr txBox="1"/>
          <p:nvPr/>
        </p:nvSpPr>
        <p:spPr>
          <a:xfrm>
            <a:off x="10135781" y="5836321"/>
            <a:ext cx="1318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FF9900"/>
                </a:solidFill>
                <a:latin typeface="Arial"/>
                <a:ea typeface="Arial"/>
                <a:cs typeface="Arial"/>
                <a:sym typeface="Arial"/>
              </a:rPr>
              <a:t>csh.org</a:t>
            </a:r>
            <a:endParaRPr sz="2200" b="1" i="0" u="none" strike="noStrike" cap="none">
              <a:solidFill>
                <a:srgbClr val="FF9900"/>
              </a:solidFill>
              <a:latin typeface="Arial"/>
              <a:ea typeface="Arial"/>
              <a:cs typeface="Arial"/>
              <a:sym typeface="Arial"/>
            </a:endParaRPr>
          </a:p>
        </p:txBody>
      </p:sp>
    </p:spTree>
    <p:extLst>
      <p:ext uri="{BB962C8B-B14F-4D97-AF65-F5344CB8AC3E}">
        <p14:creationId xmlns:p14="http://schemas.microsoft.com/office/powerpoint/2010/main" val="3194058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7872-6F7A-5C06-3B12-B7BDE47E2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069BA-048B-6A64-D2FA-49F13EA5F374}"/>
              </a:ext>
            </a:extLst>
          </p:cNvPr>
          <p:cNvSpPr>
            <a:spLocks noGrp="1"/>
          </p:cNvSpPr>
          <p:nvPr>
            <p:ph type="title"/>
          </p:nvPr>
        </p:nvSpPr>
        <p:spPr>
          <a:xfrm>
            <a:off x="399079" y="204850"/>
            <a:ext cx="4443192" cy="1346020"/>
          </a:xfrm>
        </p:spPr>
        <p:txBody>
          <a:bodyPr>
            <a:normAutofit/>
          </a:bodyPr>
          <a:lstStyle/>
          <a:p>
            <a:r>
              <a:rPr lang="en-US" sz="4000">
                <a:latin typeface="Arial Black"/>
              </a:rPr>
              <a:t>What is a “Setting"? </a:t>
            </a:r>
          </a:p>
        </p:txBody>
      </p:sp>
      <p:sp>
        <p:nvSpPr>
          <p:cNvPr id="3" name="Text Placeholder 2">
            <a:extLst>
              <a:ext uri="{FF2B5EF4-FFF2-40B4-BE49-F238E27FC236}">
                <a16:creationId xmlns:a16="http://schemas.microsoft.com/office/drawing/2014/main" id="{1B480951-F0E6-B416-9D89-BE23C5F7B58F}"/>
              </a:ext>
            </a:extLst>
          </p:cNvPr>
          <p:cNvSpPr>
            <a:spLocks noGrp="1"/>
          </p:cNvSpPr>
          <p:nvPr>
            <p:ph type="body" idx="1"/>
          </p:nvPr>
        </p:nvSpPr>
        <p:spPr>
          <a:xfrm>
            <a:off x="8869" y="1712144"/>
            <a:ext cx="3962571" cy="4813392"/>
          </a:xfrm>
        </p:spPr>
        <p:txBody>
          <a:bodyPr>
            <a:normAutofit fontScale="85000" lnSpcReduction="10000"/>
          </a:bodyPr>
          <a:lstStyle/>
          <a:p>
            <a:pPr lvl="1">
              <a:buClr>
                <a:srgbClr val="0097A7"/>
              </a:buClr>
              <a:buFont typeface="Courier New"/>
              <a:buChar char="o"/>
            </a:pPr>
            <a:r>
              <a:rPr lang="en-US"/>
              <a:t>Setting means where a person lives</a:t>
            </a:r>
          </a:p>
          <a:p>
            <a:pPr lvl="1">
              <a:buClr>
                <a:srgbClr val="0097A7"/>
              </a:buClr>
              <a:buFont typeface="Courier New"/>
              <a:buChar char="o"/>
            </a:pPr>
            <a:r>
              <a:rPr lang="en-US"/>
              <a:t>Critical that this is a place chosen by the individual. CHOICE is a fundamental values in Medicaid and HCBS</a:t>
            </a:r>
          </a:p>
          <a:p>
            <a:pPr lvl="1">
              <a:buClr>
                <a:srgbClr val="0097A7"/>
              </a:buClr>
              <a:buFont typeface="Courier New"/>
              <a:buChar char="o"/>
            </a:pPr>
            <a:r>
              <a:rPr lang="en-US"/>
              <a:t>The person should have a lease that has not differences from a non-disabled person's lease. </a:t>
            </a:r>
          </a:p>
          <a:p>
            <a:pPr lvl="1">
              <a:buFont typeface="Courier New"/>
              <a:buChar char="o"/>
            </a:pPr>
            <a:r>
              <a:rPr lang="en-US"/>
              <a:t>Setting should be easily accessible to community resources</a:t>
            </a:r>
          </a:p>
          <a:p>
            <a:pPr lvl="1">
              <a:buClr>
                <a:srgbClr val="0097A7"/>
              </a:buClr>
              <a:buFont typeface="Courier New"/>
              <a:buChar char="o"/>
            </a:pPr>
            <a:r>
              <a:rPr lang="en-US"/>
              <a:t>Person Centered Services Plan (PCSP) must reflect the setting and that is was chosen by the individual</a:t>
            </a:r>
          </a:p>
          <a:p>
            <a:pPr lvl="1">
              <a:buClr>
                <a:srgbClr val="0097A7"/>
              </a:buClr>
              <a:buFont typeface="Courier New"/>
              <a:buChar char="o"/>
            </a:pPr>
            <a:r>
              <a:rPr lang="en-US"/>
              <a:t>More details of requirements at </a:t>
            </a:r>
            <a:r>
              <a:rPr lang="en-US">
                <a:hlinkClick r:id="rId2"/>
              </a:rPr>
              <a:t>eCFR :: 42 CFR 441.710 -- State plan home and community-based services under section 1915(i)(1) of the Act.</a:t>
            </a:r>
            <a:endParaRPr lang="en-US"/>
          </a:p>
          <a:p>
            <a:pPr lvl="1">
              <a:buClr>
                <a:srgbClr val="0097A7"/>
              </a:buClr>
              <a:buFont typeface="Courier New"/>
              <a:buChar char="o"/>
            </a:pPr>
            <a:endParaRPr lang="en-US"/>
          </a:p>
          <a:p>
            <a:pPr>
              <a:buClr>
                <a:srgbClr val="595959"/>
              </a:buClr>
            </a:pPr>
            <a:endParaRPr lang="en-US"/>
          </a:p>
          <a:p>
            <a:pPr>
              <a:buClr>
                <a:srgbClr val="595959"/>
              </a:buClr>
            </a:pPr>
            <a:endParaRPr lang="en-US"/>
          </a:p>
          <a:p>
            <a:pPr lvl="1">
              <a:buClr>
                <a:srgbClr val="0097A7"/>
              </a:buClr>
              <a:buFont typeface="Courier New"/>
              <a:buChar char="o"/>
            </a:pPr>
            <a:endParaRPr lang="en-US"/>
          </a:p>
        </p:txBody>
      </p:sp>
      <p:pic>
        <p:nvPicPr>
          <p:cNvPr id="4" name="Picture 3" descr="A screenshot of a web page&#10;&#10;AI-generated content may be incorrect.">
            <a:extLst>
              <a:ext uri="{FF2B5EF4-FFF2-40B4-BE49-F238E27FC236}">
                <a16:creationId xmlns:a16="http://schemas.microsoft.com/office/drawing/2014/main" id="{3163B978-B730-96E6-C46B-C18221B3F6DE}"/>
              </a:ext>
            </a:extLst>
          </p:cNvPr>
          <p:cNvPicPr>
            <a:picLocks noChangeAspect="1"/>
          </p:cNvPicPr>
          <p:nvPr/>
        </p:nvPicPr>
        <p:blipFill>
          <a:blip r:embed="rId3"/>
          <a:stretch>
            <a:fillRect/>
          </a:stretch>
        </p:blipFill>
        <p:spPr>
          <a:xfrm>
            <a:off x="4648202" y="672376"/>
            <a:ext cx="7144719" cy="3724081"/>
          </a:xfrm>
          <a:prstGeom prst="rect">
            <a:avLst/>
          </a:prstGeom>
        </p:spPr>
      </p:pic>
      <p:sp>
        <p:nvSpPr>
          <p:cNvPr id="6" name="TextBox 5">
            <a:extLst>
              <a:ext uri="{FF2B5EF4-FFF2-40B4-BE49-F238E27FC236}">
                <a16:creationId xmlns:a16="http://schemas.microsoft.com/office/drawing/2014/main" id="{8CE9A262-FD09-16F6-2806-B6DCBA68AF0F}"/>
              </a:ext>
            </a:extLst>
          </p:cNvPr>
          <p:cNvSpPr txBox="1"/>
          <p:nvPr/>
        </p:nvSpPr>
        <p:spPr>
          <a:xfrm>
            <a:off x="7566348" y="5999539"/>
            <a:ext cx="39522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hlinkClick r:id="rId4"/>
              </a:rPr>
              <a:t>Home &amp; Community Based Services Final Regulation | Medicaid</a:t>
            </a:r>
            <a:endParaRPr lang="en-US"/>
          </a:p>
        </p:txBody>
      </p:sp>
      <p:pic>
        <p:nvPicPr>
          <p:cNvPr id="7" name="Google Shape;569;g1345027217e_1_0" descr="A black and orange logo&#10;&#10;AI-generated content may be incorrect.">
            <a:extLst>
              <a:ext uri="{FF2B5EF4-FFF2-40B4-BE49-F238E27FC236}">
                <a16:creationId xmlns:a16="http://schemas.microsoft.com/office/drawing/2014/main" id="{9DFBF10D-CA5B-287B-7CAC-1B0BD1068B0B}"/>
              </a:ext>
            </a:extLst>
          </p:cNvPr>
          <p:cNvPicPr preferRelativeResize="0"/>
          <p:nvPr/>
        </p:nvPicPr>
        <p:blipFill rotWithShape="1">
          <a:blip r:embed="rId5">
            <a:alphaModFix/>
          </a:blip>
          <a:srcRect l="17674" t="34120" r="17680" b="34310"/>
          <a:stretch/>
        </p:blipFill>
        <p:spPr>
          <a:xfrm>
            <a:off x="11116159" y="6337436"/>
            <a:ext cx="1071503" cy="523197"/>
          </a:xfrm>
          <a:prstGeom prst="rect">
            <a:avLst/>
          </a:prstGeom>
          <a:noFill/>
          <a:ln>
            <a:noFill/>
          </a:ln>
        </p:spPr>
      </p:pic>
    </p:spTree>
    <p:extLst>
      <p:ext uri="{BB962C8B-B14F-4D97-AF65-F5344CB8AC3E}">
        <p14:creationId xmlns:p14="http://schemas.microsoft.com/office/powerpoint/2010/main" val="2981211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1">
          <a:extLst>
            <a:ext uri="{FF2B5EF4-FFF2-40B4-BE49-F238E27FC236}">
              <a16:creationId xmlns:a16="http://schemas.microsoft.com/office/drawing/2014/main" id="{0C922AF5-10DA-9214-3EA5-1D026254BCF5}"/>
            </a:ext>
          </a:extLst>
        </p:cNvPr>
        <p:cNvGrpSpPr/>
        <p:nvPr/>
      </p:nvGrpSpPr>
      <p:grpSpPr>
        <a:xfrm>
          <a:off x="0" y="0"/>
          <a:ext cx="0" cy="0"/>
          <a:chOff x="0" y="0"/>
          <a:chExt cx="0" cy="0"/>
        </a:xfrm>
      </p:grpSpPr>
      <p:sp>
        <p:nvSpPr>
          <p:cNvPr id="803" name="Google Shape;803;g1345027217e_1_107">
            <a:extLst>
              <a:ext uri="{FF2B5EF4-FFF2-40B4-BE49-F238E27FC236}">
                <a16:creationId xmlns:a16="http://schemas.microsoft.com/office/drawing/2014/main" id="{557E1FE8-40E2-11D5-5F20-733CC78CFE3C}"/>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04" name="Google Shape;804;g1345027217e_1_107">
            <a:extLst>
              <a:ext uri="{FF2B5EF4-FFF2-40B4-BE49-F238E27FC236}">
                <a16:creationId xmlns:a16="http://schemas.microsoft.com/office/drawing/2014/main" id="{3B67C49A-FA3E-56F1-07B2-679666F69D48}"/>
              </a:ext>
            </a:extLst>
          </p:cNvPr>
          <p:cNvSpPr txBox="1">
            <a:spLocks noGrp="1"/>
          </p:cNvSpPr>
          <p:nvPr>
            <p:ph type="title"/>
          </p:nvPr>
        </p:nvSpPr>
        <p:spPr>
          <a:xfrm>
            <a:off x="1562506" y="608465"/>
            <a:ext cx="9066987"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a:latin typeface="Arial Black"/>
                <a:ea typeface="Arial Black"/>
                <a:cs typeface="Arial Black"/>
                <a:sym typeface="Arial Black"/>
              </a:rPr>
              <a:t>Kentucky Specifics for Single-Site Setting under HCBS Setting Rule</a:t>
            </a:r>
            <a:endParaRPr sz="3600">
              <a:latin typeface="Arial Black"/>
              <a:ea typeface="Arial Black"/>
              <a:cs typeface="Arial Black"/>
              <a:sym typeface="Arial Black"/>
            </a:endParaRPr>
          </a:p>
        </p:txBody>
      </p:sp>
      <p:sp>
        <p:nvSpPr>
          <p:cNvPr id="2" name="AutoShape 2" descr="https://usc-powerpoint.officeapps.live.com/pods/GetClipboardImage.ashx?Id=70215b7f-5bc7-4a8f-854a-9dba138d9efa&amp;DC=PUS9&amp;pkey=32637a8d-824b-4eda-a97f-6d01c7df7746&amp;wdwaccluster=PUS9">
            <a:extLst>
              <a:ext uri="{FF2B5EF4-FFF2-40B4-BE49-F238E27FC236}">
                <a16:creationId xmlns:a16="http://schemas.microsoft.com/office/drawing/2014/main" id="{A53CAB44-9A5D-ABC1-730C-1AD54EAE61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Google Shape;805;g1345027217e_1_107">
            <a:extLst>
              <a:ext uri="{FF2B5EF4-FFF2-40B4-BE49-F238E27FC236}">
                <a16:creationId xmlns:a16="http://schemas.microsoft.com/office/drawing/2014/main" id="{6F8C2579-DF9B-AD48-CC4A-6002ADF92EDA}"/>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8" name="TextBox 7">
            <a:extLst>
              <a:ext uri="{FF2B5EF4-FFF2-40B4-BE49-F238E27FC236}">
                <a16:creationId xmlns:a16="http://schemas.microsoft.com/office/drawing/2014/main" id="{02FCAD2D-B44F-C3DD-EF81-A281779C679B}"/>
              </a:ext>
            </a:extLst>
          </p:cNvPr>
          <p:cNvSpPr txBox="1"/>
          <p:nvPr/>
        </p:nvSpPr>
        <p:spPr>
          <a:xfrm>
            <a:off x="2638745" y="2381081"/>
            <a:ext cx="7756988" cy="400110"/>
          </a:xfrm>
          <a:prstGeom prst="rect">
            <a:avLst/>
          </a:prstGeom>
          <a:noFill/>
        </p:spPr>
        <p:txBody>
          <a:bodyPr wrap="square" rtlCol="0">
            <a:spAutoFit/>
          </a:bodyPr>
          <a:lstStyle/>
          <a:p>
            <a:r>
              <a:rPr lang="en-US" sz="2000" i="1"/>
              <a:t>Need a citation for the recent decision on single-site locations here</a:t>
            </a:r>
          </a:p>
        </p:txBody>
      </p:sp>
    </p:spTree>
    <p:extLst>
      <p:ext uri="{BB962C8B-B14F-4D97-AF65-F5344CB8AC3E}">
        <p14:creationId xmlns:p14="http://schemas.microsoft.com/office/powerpoint/2010/main" val="2859879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85AB-83A0-0B34-DF6B-DC4D2840A2C5}"/>
              </a:ext>
            </a:extLst>
          </p:cNvPr>
          <p:cNvSpPr>
            <a:spLocks noGrp="1"/>
          </p:cNvSpPr>
          <p:nvPr>
            <p:ph type="title"/>
          </p:nvPr>
        </p:nvSpPr>
        <p:spPr>
          <a:xfrm>
            <a:off x="661639" y="197857"/>
            <a:ext cx="10515600" cy="1325700"/>
          </a:xfrm>
        </p:spPr>
        <p:txBody>
          <a:bodyPr/>
          <a:lstStyle/>
          <a:p>
            <a:r>
              <a:rPr lang="en-US">
                <a:latin typeface="Arial Black"/>
              </a:rPr>
              <a:t>Quick recap from our last session</a:t>
            </a:r>
          </a:p>
        </p:txBody>
      </p:sp>
      <p:sp>
        <p:nvSpPr>
          <p:cNvPr id="3" name="Text Placeholder 2">
            <a:extLst>
              <a:ext uri="{FF2B5EF4-FFF2-40B4-BE49-F238E27FC236}">
                <a16:creationId xmlns:a16="http://schemas.microsoft.com/office/drawing/2014/main" id="{255DA6D9-A405-C5D5-AB00-87C3F05F76D6}"/>
              </a:ext>
            </a:extLst>
          </p:cNvPr>
          <p:cNvSpPr>
            <a:spLocks noGrp="1"/>
          </p:cNvSpPr>
          <p:nvPr>
            <p:ph type="body" idx="1"/>
          </p:nvPr>
        </p:nvSpPr>
        <p:spPr>
          <a:xfrm>
            <a:off x="661639" y="1253400"/>
            <a:ext cx="7634869" cy="4351200"/>
          </a:xfrm>
        </p:spPr>
        <p:txBody>
          <a:bodyPr spcFirstLastPara="1" wrap="square" lIns="91425" tIns="45700" rIns="91425" bIns="45700" anchor="t" anchorCtr="0">
            <a:noAutofit/>
          </a:bodyPr>
          <a:lstStyle/>
          <a:p>
            <a:r>
              <a:rPr lang="en-US" sz="2200">
                <a:latin typeface="Arial"/>
              </a:rPr>
              <a:t>Through the Medicaid Academy series, your team is building a comprehensive 18-month work plan to consider and become a 1915(</a:t>
            </a:r>
            <a:r>
              <a:rPr lang="en-US" sz="2200" err="1">
                <a:latin typeface="Arial"/>
              </a:rPr>
              <a:t>i</a:t>
            </a:r>
            <a:r>
              <a:rPr lang="en-US" sz="2200">
                <a:latin typeface="Arial"/>
              </a:rPr>
              <a:t>)RISE service provider offering Housing and Tenancy Supports. </a:t>
            </a:r>
            <a:r>
              <a:rPr lang="en-US" sz="2200" b="1" i="1">
                <a:latin typeface="Arial"/>
              </a:rPr>
              <a:t>CSH is here to help you do this, step by step!</a:t>
            </a:r>
            <a:endParaRPr lang="en-US"/>
          </a:p>
          <a:p>
            <a:endParaRPr lang="en-US" sz="2200">
              <a:latin typeface="Arial"/>
            </a:endParaRPr>
          </a:p>
        </p:txBody>
      </p:sp>
      <p:sp>
        <p:nvSpPr>
          <p:cNvPr id="4" name="TextBox 4">
            <a:extLst>
              <a:ext uri="{FF2B5EF4-FFF2-40B4-BE49-F238E27FC236}">
                <a16:creationId xmlns:a16="http://schemas.microsoft.com/office/drawing/2014/main" id="{B0D0D2A7-533B-5192-F2A6-FA200D9BAE84}"/>
              </a:ext>
            </a:extLst>
          </p:cNvPr>
          <p:cNvSpPr txBox="1"/>
          <p:nvPr/>
        </p:nvSpPr>
        <p:spPr>
          <a:xfrm>
            <a:off x="8743272" y="1902601"/>
            <a:ext cx="2862146" cy="32624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595959"/>
                </a:solidFill>
              </a:rPr>
              <a:t>Missed the previous session? Medicaid Academy materials are available here:</a:t>
            </a:r>
            <a:r>
              <a:rPr lang="en-US" sz="2400">
                <a:solidFill>
                  <a:srgbClr val="595959"/>
                </a:solidFill>
              </a:rPr>
              <a:t> -</a:t>
            </a:r>
            <a:r>
              <a:rPr lang="en-US" sz="2400" baseline="0">
                <a:solidFill>
                  <a:srgbClr val="595959"/>
                </a:solidFill>
                <a:latin typeface="Arial"/>
              </a:rPr>
              <a:t> </a:t>
            </a:r>
            <a:r>
              <a:rPr lang="en-US" sz="2400" u="sng" strike="noStrike" baseline="0">
                <a:solidFill>
                  <a:srgbClr val="0097A7"/>
                </a:solidFill>
                <a:latin typeface="Arial"/>
                <a:ea typeface="Arial"/>
                <a:cs typeface="Arial"/>
                <a:hlinkClick r:id="rId2"/>
              </a:rPr>
              <a:t>CSH Medicaid Strategy Resources</a:t>
            </a:r>
            <a:endParaRPr lang="en-US"/>
          </a:p>
          <a:p>
            <a:pPr algn="ctr"/>
            <a:endParaRPr lang="en-US"/>
          </a:p>
        </p:txBody>
      </p:sp>
    </p:spTree>
    <p:extLst>
      <p:ext uri="{BB962C8B-B14F-4D97-AF65-F5344CB8AC3E}">
        <p14:creationId xmlns:p14="http://schemas.microsoft.com/office/powerpoint/2010/main" val="9515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1">
          <a:extLst>
            <a:ext uri="{FF2B5EF4-FFF2-40B4-BE49-F238E27FC236}">
              <a16:creationId xmlns:a16="http://schemas.microsoft.com/office/drawing/2014/main" id="{363C05E6-A215-2267-B954-DEE9FB37A707}"/>
            </a:ext>
          </a:extLst>
        </p:cNvPr>
        <p:cNvGrpSpPr/>
        <p:nvPr/>
      </p:nvGrpSpPr>
      <p:grpSpPr>
        <a:xfrm>
          <a:off x="0" y="0"/>
          <a:ext cx="0" cy="0"/>
          <a:chOff x="0" y="0"/>
          <a:chExt cx="0" cy="0"/>
        </a:xfrm>
      </p:grpSpPr>
      <p:sp>
        <p:nvSpPr>
          <p:cNvPr id="803" name="Google Shape;803;g1345027217e_1_107">
            <a:extLst>
              <a:ext uri="{FF2B5EF4-FFF2-40B4-BE49-F238E27FC236}">
                <a16:creationId xmlns:a16="http://schemas.microsoft.com/office/drawing/2014/main" id="{12278033-C410-E71C-2491-8B0514861B16}"/>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04" name="Google Shape;804;g1345027217e_1_107">
            <a:extLst>
              <a:ext uri="{FF2B5EF4-FFF2-40B4-BE49-F238E27FC236}">
                <a16:creationId xmlns:a16="http://schemas.microsoft.com/office/drawing/2014/main" id="{5F3984CB-7E50-C472-ED27-6EB0D163C64F}"/>
              </a:ext>
            </a:extLst>
          </p:cNvPr>
          <p:cNvSpPr txBox="1">
            <a:spLocks noGrp="1"/>
          </p:cNvSpPr>
          <p:nvPr>
            <p:ph type="title"/>
          </p:nvPr>
        </p:nvSpPr>
        <p:spPr>
          <a:xfrm>
            <a:off x="8871692" y="1635881"/>
            <a:ext cx="305151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a:latin typeface="Arial Black"/>
                <a:ea typeface="Arial Black"/>
                <a:cs typeface="Arial Black"/>
                <a:sym typeface="Arial Black"/>
              </a:rPr>
              <a:t>Provider Policy and Procedures in KY KAR</a:t>
            </a:r>
            <a:endParaRPr sz="3600">
              <a:latin typeface="Arial Black"/>
              <a:ea typeface="Arial Black"/>
              <a:cs typeface="Arial Black"/>
              <a:sym typeface="Arial Black"/>
            </a:endParaRPr>
          </a:p>
        </p:txBody>
      </p:sp>
      <p:sp>
        <p:nvSpPr>
          <p:cNvPr id="2" name="AutoShape 2" descr="https://usc-powerpoint.officeapps.live.com/pods/GetClipboardImage.ashx?Id=70215b7f-5bc7-4a8f-854a-9dba138d9efa&amp;DC=PUS9&amp;pkey=32637a8d-824b-4eda-a97f-6d01c7df7746&amp;wdwaccluster=PUS9">
            <a:extLst>
              <a:ext uri="{FF2B5EF4-FFF2-40B4-BE49-F238E27FC236}">
                <a16:creationId xmlns:a16="http://schemas.microsoft.com/office/drawing/2014/main" id="{19D492A1-7E9D-E93E-F17C-6DAF685072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Google Shape;805;g1345027217e_1_107">
            <a:extLst>
              <a:ext uri="{FF2B5EF4-FFF2-40B4-BE49-F238E27FC236}">
                <a16:creationId xmlns:a16="http://schemas.microsoft.com/office/drawing/2014/main" id="{BC00F49A-9161-7998-B50D-B961CF84E837}"/>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pic>
        <p:nvPicPr>
          <p:cNvPr id="7" name="Picture 6">
            <a:extLst>
              <a:ext uri="{FF2B5EF4-FFF2-40B4-BE49-F238E27FC236}">
                <a16:creationId xmlns:a16="http://schemas.microsoft.com/office/drawing/2014/main" id="{3C513AFC-8B60-01E1-164D-8029C2FD5E98}"/>
              </a:ext>
            </a:extLst>
          </p:cNvPr>
          <p:cNvPicPr>
            <a:picLocks noChangeAspect="1"/>
          </p:cNvPicPr>
          <p:nvPr/>
        </p:nvPicPr>
        <p:blipFill>
          <a:blip r:embed="rId4"/>
          <a:stretch>
            <a:fillRect/>
          </a:stretch>
        </p:blipFill>
        <p:spPr>
          <a:xfrm>
            <a:off x="523982" y="793400"/>
            <a:ext cx="8194991" cy="5195324"/>
          </a:xfrm>
          <a:prstGeom prst="rect">
            <a:avLst/>
          </a:prstGeom>
        </p:spPr>
      </p:pic>
      <p:sp>
        <p:nvSpPr>
          <p:cNvPr id="8" name="TextBox 7">
            <a:extLst>
              <a:ext uri="{FF2B5EF4-FFF2-40B4-BE49-F238E27FC236}">
                <a16:creationId xmlns:a16="http://schemas.microsoft.com/office/drawing/2014/main" id="{F20842BF-007C-87AA-52AD-835F3374BA4C}"/>
              </a:ext>
            </a:extLst>
          </p:cNvPr>
          <p:cNvSpPr txBox="1"/>
          <p:nvPr/>
        </p:nvSpPr>
        <p:spPr>
          <a:xfrm>
            <a:off x="8989888" y="3429000"/>
            <a:ext cx="2815119" cy="2246769"/>
          </a:xfrm>
          <a:prstGeom prst="rect">
            <a:avLst/>
          </a:prstGeom>
          <a:noFill/>
        </p:spPr>
        <p:txBody>
          <a:bodyPr wrap="square" rtlCol="0">
            <a:spAutoFit/>
          </a:bodyPr>
          <a:lstStyle/>
          <a:p>
            <a:r>
              <a:rPr lang="en-US" sz="2000">
                <a:hlinkClick r:id="rId5"/>
              </a:rPr>
              <a:t>Kentucky KAR Regulation 15 </a:t>
            </a:r>
            <a:r>
              <a:rPr lang="en-US" sz="2000"/>
              <a:t>lists out provider reporting requirements (the basis for additional documents found in the </a:t>
            </a:r>
            <a:r>
              <a:rPr lang="en-US" sz="2000" err="1"/>
              <a:t>iRISE</a:t>
            </a:r>
            <a:r>
              <a:rPr lang="en-US" sz="2000"/>
              <a:t> ALM system</a:t>
            </a:r>
          </a:p>
        </p:txBody>
      </p:sp>
    </p:spTree>
    <p:extLst>
      <p:ext uri="{BB962C8B-B14F-4D97-AF65-F5344CB8AC3E}">
        <p14:creationId xmlns:p14="http://schemas.microsoft.com/office/powerpoint/2010/main" val="2885953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7">
          <a:extLst>
            <a:ext uri="{FF2B5EF4-FFF2-40B4-BE49-F238E27FC236}">
              <a16:creationId xmlns:a16="http://schemas.microsoft.com/office/drawing/2014/main" id="{4503E0DA-FC0F-69AC-5B99-8468436CE4A7}"/>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21D051FE-178E-F57A-8F68-DB77296685CD}"/>
              </a:ext>
            </a:extLst>
          </p:cNvPr>
          <p:cNvSpPr txBox="1">
            <a:spLocks noGrp="1"/>
          </p:cNvSpPr>
          <p:nvPr>
            <p:ph type="title"/>
          </p:nvPr>
        </p:nvSpPr>
        <p:spPr>
          <a:xfrm>
            <a:off x="354000" y="1644233"/>
            <a:ext cx="5393700" cy="1976400"/>
          </a:xfrm>
        </p:spPr>
        <p:txBody>
          <a:bodyPr spcFirstLastPara="1" wrap="square" lIns="121900" tIns="121900" rIns="121900" bIns="121900" anchor="b" anchorCtr="0">
            <a:normAutofit/>
          </a:bodyPr>
          <a:lstStyle/>
          <a:p>
            <a:pPr marL="0" lvl="0" indent="0"/>
            <a:r>
              <a:rPr lang="en-US" b="0" i="0" u="none" strike="noStrike" cap="none"/>
              <a:t>Websites to Bookmark</a:t>
            </a:r>
          </a:p>
        </p:txBody>
      </p:sp>
      <p:sp>
        <p:nvSpPr>
          <p:cNvPr id="640" name="Google Shape;640;g12f261aa162_0_337">
            <a:extLst>
              <a:ext uri="{FF2B5EF4-FFF2-40B4-BE49-F238E27FC236}">
                <a16:creationId xmlns:a16="http://schemas.microsoft.com/office/drawing/2014/main" id="{F914B097-042E-38FD-E3CB-862C3E240982}"/>
              </a:ext>
            </a:extLst>
          </p:cNvPr>
          <p:cNvSpPr txBox="1">
            <a:spLocks noGrp="1"/>
          </p:cNvSpPr>
          <p:nvPr>
            <p:ph type="body" idx="2"/>
          </p:nvPr>
        </p:nvSpPr>
        <p:spPr>
          <a:xfrm>
            <a:off x="6586000" y="431515"/>
            <a:ext cx="5115900" cy="6119152"/>
          </a:xfrm>
        </p:spPr>
        <p:txBody>
          <a:bodyPr spcFirstLastPara="1" wrap="square" lIns="121900" tIns="121900" rIns="121900" bIns="121900" anchor="ctr" anchorCtr="0">
            <a:normAutofit lnSpcReduction="10000"/>
          </a:bodyPr>
          <a:lstStyle/>
          <a:p>
            <a:pPr>
              <a:lnSpc>
                <a:spcPct val="105000"/>
              </a:lnSpc>
              <a:spcAft>
                <a:spcPts val="600"/>
              </a:spcAft>
            </a:pPr>
            <a:r>
              <a:rPr lang="en-US" sz="1500">
                <a:hlinkClick r:id="rId4"/>
              </a:rPr>
              <a:t>DBHDID</a:t>
            </a:r>
            <a:r>
              <a:rPr lang="en-US" sz="1500">
                <a:hlinkClick r:id="rId4">
                  <a:extLst>
                    <a:ext uri="{A12FA001-AC4F-418D-AE19-62706E023703}">
                      <ahyp:hlinkClr xmlns:ahyp="http://schemas.microsoft.com/office/drawing/2018/hyperlinkcolor" val="tx"/>
                    </a:ext>
                  </a:extLst>
                </a:hlinkClick>
              </a:rPr>
              <a:t> 1915(</a:t>
            </a:r>
            <a:r>
              <a:rPr lang="en-US" sz="1500" err="1">
                <a:hlinkClick r:id="rId4">
                  <a:extLst>
                    <a:ext uri="{A12FA001-AC4F-418D-AE19-62706E023703}">
                      <ahyp:hlinkClr xmlns:ahyp="http://schemas.microsoft.com/office/drawing/2018/hyperlinkcolor" val="tx"/>
                    </a:ext>
                  </a:extLst>
                </a:hlinkClick>
              </a:rPr>
              <a:t>i</a:t>
            </a:r>
            <a:r>
              <a:rPr lang="en-US" sz="1500">
                <a:hlinkClick r:id="rId4">
                  <a:extLst>
                    <a:ext uri="{A12FA001-AC4F-418D-AE19-62706E023703}">
                      <ahyp:hlinkClr xmlns:ahyp="http://schemas.microsoft.com/office/drawing/2018/hyperlinkcolor" val="tx"/>
                    </a:ext>
                  </a:extLst>
                </a:hlinkClick>
              </a:rPr>
              <a:t>) RISE program</a:t>
            </a:r>
            <a:endParaRPr lang="en-US" sz="1500"/>
          </a:p>
          <a:p>
            <a:pPr marL="914400" lvl="2">
              <a:lnSpc>
                <a:spcPct val="105000"/>
              </a:lnSpc>
              <a:spcAft>
                <a:spcPts val="600"/>
              </a:spcAft>
              <a:buFont typeface="Wingdings"/>
              <a:buChar char="§"/>
            </a:pPr>
            <a:r>
              <a:rPr lang="en-US" sz="1500">
                <a:hlinkClick r:id="rId5"/>
              </a:rPr>
              <a:t>1915</a:t>
            </a:r>
            <a:r>
              <a:rPr lang="en-US" sz="1500">
                <a:hlinkClick r:id="rId5">
                  <a:extLst>
                    <a:ext uri="{A12FA001-AC4F-418D-AE19-62706E023703}">
                      <ahyp:hlinkClr xmlns:ahyp="http://schemas.microsoft.com/office/drawing/2018/hyperlinkcolor" val="tx"/>
                    </a:ext>
                  </a:extLst>
                </a:hlinkClick>
              </a:rPr>
              <a:t>(</a:t>
            </a:r>
            <a:r>
              <a:rPr lang="en-US" sz="1500" err="1">
                <a:hlinkClick r:id="rId5">
                  <a:extLst>
                    <a:ext uri="{A12FA001-AC4F-418D-AE19-62706E023703}">
                      <ahyp:hlinkClr xmlns:ahyp="http://schemas.microsoft.com/office/drawing/2018/hyperlinkcolor" val="tx"/>
                    </a:ext>
                  </a:extLst>
                </a:hlinkClick>
              </a:rPr>
              <a:t>i</a:t>
            </a:r>
            <a:r>
              <a:rPr lang="en-US" sz="1500">
                <a:hlinkClick r:id="rId5">
                  <a:extLst>
                    <a:ext uri="{A12FA001-AC4F-418D-AE19-62706E023703}">
                      <ahyp:hlinkClr xmlns:ahyp="http://schemas.microsoft.com/office/drawing/2018/hyperlinkcolor" val="tx"/>
                    </a:ext>
                  </a:extLst>
                </a:hlinkClick>
              </a:rPr>
              <a:t>) RISE Provider Resource documents</a:t>
            </a:r>
            <a:r>
              <a:rPr lang="en-US" sz="1500"/>
              <a:t> </a:t>
            </a:r>
          </a:p>
          <a:p>
            <a:pPr marL="914400" lvl="2">
              <a:lnSpc>
                <a:spcPct val="105000"/>
              </a:lnSpc>
              <a:spcAft>
                <a:spcPts val="600"/>
              </a:spcAft>
              <a:buFont typeface="Wingdings"/>
              <a:buChar char="§"/>
            </a:pPr>
            <a:r>
              <a:rPr lang="en-US" sz="1500">
                <a:hlinkClick r:id="rId6">
                  <a:extLst>
                    <a:ext uri="{A12FA001-AC4F-418D-AE19-62706E023703}">
                      <ahyp:hlinkClr xmlns:ahyp="http://schemas.microsoft.com/office/drawing/2018/hyperlinkcolor" val="tx"/>
                    </a:ext>
                  </a:extLst>
                </a:hlinkClick>
              </a:rPr>
              <a:t>Provider Agency &amp; Staff Certification Training Outline.docx</a:t>
            </a:r>
            <a:endParaRPr lang="en-US" sz="1500"/>
          </a:p>
          <a:p>
            <a:pPr marL="914400" lvl="2">
              <a:lnSpc>
                <a:spcPct val="105000"/>
              </a:lnSpc>
              <a:spcAft>
                <a:spcPts val="600"/>
              </a:spcAft>
              <a:buFont typeface="Wingdings"/>
              <a:buChar char="§"/>
            </a:pPr>
            <a:r>
              <a:rPr lang="en-US" sz="1500">
                <a:hlinkClick r:id="rId7"/>
              </a:rPr>
              <a:t>iRISE51.pdf</a:t>
            </a:r>
            <a:r>
              <a:rPr lang="en-US" sz="1500"/>
              <a:t>- Details  on requirements for Provider Type 51</a:t>
            </a:r>
          </a:p>
          <a:p>
            <a:pPr>
              <a:lnSpc>
                <a:spcPct val="105000"/>
              </a:lnSpc>
              <a:spcAft>
                <a:spcPts val="600"/>
              </a:spcAft>
            </a:pPr>
            <a:r>
              <a:rPr lang="en-US" sz="1500"/>
              <a:t>KY Databases, you are signing into</a:t>
            </a:r>
          </a:p>
          <a:p>
            <a:pPr marL="914400" lvl="2">
              <a:lnSpc>
                <a:spcPct val="105000"/>
              </a:lnSpc>
              <a:spcAft>
                <a:spcPts val="600"/>
              </a:spcAft>
              <a:buFont typeface="Wingdings"/>
              <a:buChar char="§"/>
            </a:pPr>
            <a:r>
              <a:rPr lang="en-US" sz="1500">
                <a:hlinkClick r:id="rId8">
                  <a:extLst>
                    <a:ext uri="{A12FA001-AC4F-418D-AE19-62706E023703}">
                      <ahyp:hlinkClr xmlns:ahyp="http://schemas.microsoft.com/office/drawing/2018/hyperlinkcolor" val="tx"/>
                    </a:ext>
                  </a:extLst>
                </a:hlinkClick>
              </a:rPr>
              <a:t>Adobe Learning Manager</a:t>
            </a:r>
            <a:r>
              <a:rPr lang="en-US" sz="1500"/>
              <a:t> for KY: Required trainings to be a RISE provider</a:t>
            </a:r>
          </a:p>
          <a:p>
            <a:pPr marL="914400" lvl="2">
              <a:lnSpc>
                <a:spcPct val="105000"/>
              </a:lnSpc>
              <a:spcAft>
                <a:spcPts val="600"/>
              </a:spcAft>
              <a:buFont typeface="Wingdings"/>
              <a:buChar char="§"/>
            </a:pPr>
            <a:r>
              <a:rPr lang="en-US" sz="1500">
                <a:hlinkClick r:id="rId9">
                  <a:extLst>
                    <a:ext uri="{A12FA001-AC4F-418D-AE19-62706E023703}">
                      <ahyp:hlinkClr xmlns:ahyp="http://schemas.microsoft.com/office/drawing/2018/hyperlinkcolor" val="tx"/>
                    </a:ext>
                  </a:extLst>
                </a:hlinkClick>
              </a:rPr>
              <a:t>Partner Portal</a:t>
            </a:r>
            <a:r>
              <a:rPr lang="en-US" sz="1500"/>
              <a:t>- KY Medicaid Provider Portal</a:t>
            </a:r>
          </a:p>
          <a:p>
            <a:pPr marL="914400" lvl="2">
              <a:lnSpc>
                <a:spcPct val="105000"/>
              </a:lnSpc>
              <a:spcAft>
                <a:spcPts val="600"/>
              </a:spcAft>
              <a:buFont typeface="Wingdings"/>
              <a:buChar char="§"/>
            </a:pPr>
            <a:r>
              <a:rPr lang="en-US" sz="1500">
                <a:hlinkClick r:id="rId10"/>
              </a:rPr>
              <a:t>Sign In</a:t>
            </a:r>
            <a:r>
              <a:rPr lang="en-US" sz="1500"/>
              <a:t>- KY Medicaid Enterprise User Provisioning System</a:t>
            </a:r>
          </a:p>
          <a:p>
            <a:pPr marL="914400" lvl="2">
              <a:lnSpc>
                <a:spcPct val="105000"/>
              </a:lnSpc>
              <a:spcAft>
                <a:spcPts val="600"/>
              </a:spcAft>
              <a:buFont typeface="Wingdings"/>
              <a:buChar char="§"/>
            </a:pPr>
            <a:r>
              <a:rPr lang="en-US" sz="1500">
                <a:hlinkClick r:id="rId11">
                  <a:extLst>
                    <a:ext uri="{A12FA001-AC4F-418D-AE19-62706E023703}">
                      <ahyp:hlinkClr xmlns:ahyp="http://schemas.microsoft.com/office/drawing/2018/hyperlinkcolor" val="tx"/>
                    </a:ext>
                  </a:extLst>
                </a:hlinkClick>
              </a:rPr>
              <a:t>kynect Home | Kentucky Assistance Programs</a:t>
            </a:r>
            <a:r>
              <a:rPr lang="en-US" sz="1500"/>
              <a:t> for participant Medicaid Enrollment</a:t>
            </a:r>
          </a:p>
          <a:p>
            <a:pPr marL="457200" lvl="1">
              <a:lnSpc>
                <a:spcPct val="105000"/>
              </a:lnSpc>
              <a:spcAft>
                <a:spcPts val="600"/>
              </a:spcAft>
              <a:buFont typeface="Montserrat"/>
              <a:buChar char="●"/>
            </a:pPr>
            <a:r>
              <a:rPr lang="en-US" sz="1500" err="1">
                <a:hlinkClick r:id="rId12"/>
              </a:rPr>
              <a:t>Therap</a:t>
            </a:r>
            <a:r>
              <a:rPr lang="en-US" sz="1500">
                <a:hlinkClick r:id="rId12"/>
              </a:rPr>
              <a:t> for Electronic Documentation for the Kentucky Scheduling/Electronic Visit Verification (EVV)</a:t>
            </a:r>
            <a:endParaRPr lang="en-US" sz="1500"/>
          </a:p>
          <a:p>
            <a:pPr>
              <a:lnSpc>
                <a:spcPct val="105000"/>
              </a:lnSpc>
              <a:spcAft>
                <a:spcPts val="600"/>
              </a:spcAft>
            </a:pPr>
            <a:r>
              <a:rPr lang="en-US" sz="1500">
                <a:hlinkClick r:id="rId13">
                  <a:extLst>
                    <a:ext uri="{A12FA001-AC4F-418D-AE19-62706E023703}">
                      <ahyp:hlinkClr xmlns:ahyp="http://schemas.microsoft.com/office/drawing/2018/hyperlinkcolor" val="tx"/>
                    </a:ext>
                  </a:extLst>
                </a:hlinkClick>
              </a:rPr>
              <a:t>Billing Manual</a:t>
            </a:r>
            <a:r>
              <a:rPr lang="en-US" sz="1500"/>
              <a:t>s for all services</a:t>
            </a:r>
          </a:p>
          <a:p>
            <a:pPr>
              <a:lnSpc>
                <a:spcPct val="105000"/>
              </a:lnSpc>
              <a:spcAft>
                <a:spcPts val="600"/>
              </a:spcAft>
            </a:pPr>
            <a:r>
              <a:rPr lang="en-US" sz="1500">
                <a:hlinkClick r:id="rId14"/>
              </a:rPr>
              <a:t>Provider Billing Instructions</a:t>
            </a:r>
            <a:r>
              <a:rPr lang="en-US" sz="1500"/>
              <a:t> for RISE</a:t>
            </a:r>
          </a:p>
        </p:txBody>
      </p:sp>
      <p:pic>
        <p:nvPicPr>
          <p:cNvPr id="3" name="Google Shape;569;g1345027217e_1_0" descr="A black and orange logo&#10;&#10;AI-generated content may be incorrect.">
            <a:extLst>
              <a:ext uri="{FF2B5EF4-FFF2-40B4-BE49-F238E27FC236}">
                <a16:creationId xmlns:a16="http://schemas.microsoft.com/office/drawing/2014/main" id="{B793555C-0DCB-6EC1-3A11-1CAFD3457C6D}"/>
              </a:ext>
            </a:extLst>
          </p:cNvPr>
          <p:cNvPicPr preferRelativeResize="0"/>
          <p:nvPr/>
        </p:nvPicPr>
        <p:blipFill rotWithShape="1">
          <a:blip r:embed="rId15">
            <a:alphaModFix/>
          </a:blip>
          <a:srcRect l="17674" t="34120" r="17680" b="34310"/>
          <a:stretch/>
        </p:blipFill>
        <p:spPr>
          <a:xfrm>
            <a:off x="357752" y="6027470"/>
            <a:ext cx="1071503" cy="523197"/>
          </a:xfrm>
          <a:prstGeom prst="rect">
            <a:avLst/>
          </a:prstGeom>
          <a:noFill/>
          <a:ln>
            <a:noFill/>
          </a:ln>
        </p:spPr>
      </p:pic>
    </p:spTree>
    <p:extLst>
      <p:ext uri="{BB962C8B-B14F-4D97-AF65-F5344CB8AC3E}">
        <p14:creationId xmlns:p14="http://schemas.microsoft.com/office/powerpoint/2010/main" val="1606294946"/>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FCDB8E43-6CF6-EF7D-B0B1-F096F37CED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03B6DD-F1A7-7071-C459-48394C31BF06}"/>
              </a:ext>
            </a:extLst>
          </p:cNvPr>
          <p:cNvSpPr>
            <a:spLocks noGrp="1"/>
          </p:cNvSpPr>
          <p:nvPr>
            <p:ph type="title"/>
          </p:nvPr>
        </p:nvSpPr>
        <p:spPr>
          <a:xfrm>
            <a:off x="1485278" y="-44311"/>
            <a:ext cx="10515600" cy="399150"/>
          </a:xfrm>
        </p:spPr>
        <p:txBody>
          <a:bodyPr>
            <a:normAutofit fontScale="90000"/>
          </a:bodyPr>
          <a:lstStyle/>
          <a:p>
            <a:r>
              <a:rPr lang="en-US" sz="2400" b="1">
                <a:solidFill>
                  <a:srgbClr val="003865"/>
                </a:solidFill>
                <a:latin typeface="Gill Sans MT" panose="020B0502020104020203" pitchFamily="34" charset="0"/>
              </a:rPr>
              <a:t>Provider Journey</a:t>
            </a:r>
          </a:p>
        </p:txBody>
      </p:sp>
      <p:grpSp>
        <p:nvGrpSpPr>
          <p:cNvPr id="468" name="Group 467">
            <a:extLst>
              <a:ext uri="{FF2B5EF4-FFF2-40B4-BE49-F238E27FC236}">
                <a16:creationId xmlns:a16="http://schemas.microsoft.com/office/drawing/2014/main" id="{D45E904F-D3D9-814C-0C3E-88ABEA440E07}"/>
              </a:ext>
              <a:ext uri="{C183D7F6-B498-43B3-948B-1728B52AA6E4}">
                <adec:decorative xmlns:adec="http://schemas.microsoft.com/office/drawing/2017/decorative" val="1"/>
              </a:ext>
            </a:extLst>
          </p:cNvPr>
          <p:cNvGrpSpPr/>
          <p:nvPr/>
        </p:nvGrpSpPr>
        <p:grpSpPr>
          <a:xfrm>
            <a:off x="-5111848" y="-1453004"/>
            <a:ext cx="21400763" cy="11202745"/>
            <a:chOff x="-5111848" y="-1453004"/>
            <a:chExt cx="21400763" cy="11202745"/>
          </a:xfrm>
        </p:grpSpPr>
        <p:sp>
          <p:nvSpPr>
            <p:cNvPr id="469" name="Rectangle 468">
              <a:extLst>
                <a:ext uri="{FF2B5EF4-FFF2-40B4-BE49-F238E27FC236}">
                  <a16:creationId xmlns:a16="http://schemas.microsoft.com/office/drawing/2014/main" id="{8D8D80A9-7E9D-0743-BE03-4E413D452756}"/>
                </a:ext>
              </a:extLst>
            </p:cNvPr>
            <p:cNvSpPr/>
            <p:nvPr/>
          </p:nvSpPr>
          <p:spPr>
            <a:xfrm>
              <a:off x="-271724" y="-1453004"/>
              <a:ext cx="12616641" cy="9131917"/>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470" name="Group 469">
              <a:extLst>
                <a:ext uri="{FF2B5EF4-FFF2-40B4-BE49-F238E27FC236}">
                  <a16:creationId xmlns:a16="http://schemas.microsoft.com/office/drawing/2014/main" id="{2EC5B720-700E-39E1-A19C-F2413D6F85B8}"/>
                </a:ext>
              </a:extLst>
            </p:cNvPr>
            <p:cNvGrpSpPr/>
            <p:nvPr/>
          </p:nvGrpSpPr>
          <p:grpSpPr>
            <a:xfrm>
              <a:off x="-5111848" y="3079984"/>
              <a:ext cx="21400763" cy="6669757"/>
              <a:chOff x="-4706733" y="3773443"/>
              <a:chExt cx="18321607" cy="5710107"/>
            </a:xfrm>
          </p:grpSpPr>
          <p:sp>
            <p:nvSpPr>
              <p:cNvPr id="473" name="Flowchart: Off-page Connector 472">
                <a:extLst>
                  <a:ext uri="{FF2B5EF4-FFF2-40B4-BE49-F238E27FC236}">
                    <a16:creationId xmlns:a16="http://schemas.microsoft.com/office/drawing/2014/main" id="{75B6348C-920E-9758-D763-8AB99BF2E410}"/>
                  </a:ext>
                </a:extLst>
              </p:cNvPr>
              <p:cNvSpPr/>
              <p:nvPr/>
            </p:nvSpPr>
            <p:spPr>
              <a:xfrm flipV="1">
                <a:off x="9308704" y="4637971"/>
                <a:ext cx="573627" cy="1235367"/>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474" name="Group 473">
                <a:extLst>
                  <a:ext uri="{FF2B5EF4-FFF2-40B4-BE49-F238E27FC236}">
                    <a16:creationId xmlns:a16="http://schemas.microsoft.com/office/drawing/2014/main" id="{67383552-D5FD-3020-159D-C6BF93A21498}"/>
                  </a:ext>
                </a:extLst>
              </p:cNvPr>
              <p:cNvGrpSpPr/>
              <p:nvPr/>
            </p:nvGrpSpPr>
            <p:grpSpPr>
              <a:xfrm>
                <a:off x="-4706733" y="3773443"/>
                <a:ext cx="18321607" cy="5710107"/>
                <a:chOff x="-4706733" y="3773443"/>
                <a:chExt cx="18321607" cy="5710107"/>
              </a:xfrm>
            </p:grpSpPr>
            <p:grpSp>
              <p:nvGrpSpPr>
                <p:cNvPr id="475" name="Group 474">
                  <a:extLst>
                    <a:ext uri="{FF2B5EF4-FFF2-40B4-BE49-F238E27FC236}">
                      <a16:creationId xmlns:a16="http://schemas.microsoft.com/office/drawing/2014/main" id="{0E953792-1FD5-E9FB-1ED2-FBB973784539}"/>
                    </a:ext>
                  </a:extLst>
                </p:cNvPr>
                <p:cNvGrpSpPr/>
                <p:nvPr/>
              </p:nvGrpSpPr>
              <p:grpSpPr>
                <a:xfrm>
                  <a:off x="4513416" y="3773443"/>
                  <a:ext cx="417184" cy="736638"/>
                  <a:chOff x="-1533408" y="3818336"/>
                  <a:chExt cx="700058" cy="1236121"/>
                </a:xfrm>
                <a:solidFill>
                  <a:schemeClr val="accent3">
                    <a:lumMod val="50000"/>
                  </a:schemeClr>
                </a:solidFill>
              </p:grpSpPr>
              <p:grpSp>
                <p:nvGrpSpPr>
                  <p:cNvPr id="547" name="Group 546">
                    <a:extLst>
                      <a:ext uri="{FF2B5EF4-FFF2-40B4-BE49-F238E27FC236}">
                        <a16:creationId xmlns:a16="http://schemas.microsoft.com/office/drawing/2014/main" id="{5D4B8CA9-4329-2E11-73B9-04848EB0D0B5}"/>
                      </a:ext>
                    </a:extLst>
                  </p:cNvPr>
                  <p:cNvGrpSpPr/>
                  <p:nvPr/>
                </p:nvGrpSpPr>
                <p:grpSpPr>
                  <a:xfrm>
                    <a:off x="-1533408" y="3818336"/>
                    <a:ext cx="700058" cy="832939"/>
                    <a:chOff x="-1955586" y="3032081"/>
                    <a:chExt cx="1544413" cy="1837567"/>
                  </a:xfrm>
                  <a:grpFill/>
                </p:grpSpPr>
                <p:sp>
                  <p:nvSpPr>
                    <p:cNvPr id="552" name="Oval 551">
                      <a:extLst>
                        <a:ext uri="{FF2B5EF4-FFF2-40B4-BE49-F238E27FC236}">
                          <a16:creationId xmlns:a16="http://schemas.microsoft.com/office/drawing/2014/main" id="{082E0D32-84D9-B2DC-A308-1DE545DD7EC1}"/>
                        </a:ext>
                      </a:extLst>
                    </p:cNvPr>
                    <p:cNvSpPr/>
                    <p:nvPr/>
                  </p:nvSpPr>
                  <p:spPr>
                    <a:xfrm>
                      <a:off x="-1550190" y="3032081"/>
                      <a:ext cx="751309" cy="1117635"/>
                    </a:xfrm>
                    <a:prstGeom prst="ellips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53" name="Oval 552">
                      <a:extLst>
                        <a:ext uri="{FF2B5EF4-FFF2-40B4-BE49-F238E27FC236}">
                          <a16:creationId xmlns:a16="http://schemas.microsoft.com/office/drawing/2014/main" id="{20271C45-3551-4AFF-A7D7-69167F9B2FE0}"/>
                        </a:ext>
                      </a:extLst>
                    </p:cNvPr>
                    <p:cNvSpPr/>
                    <p:nvPr/>
                  </p:nvSpPr>
                  <p:spPr>
                    <a:xfrm rot="1680201">
                      <a:off x="-1918292" y="3480504"/>
                      <a:ext cx="934961" cy="811391"/>
                    </a:xfrm>
                    <a:prstGeom prst="ellips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54" name="Oval 553">
                      <a:extLst>
                        <a:ext uri="{FF2B5EF4-FFF2-40B4-BE49-F238E27FC236}">
                          <a16:creationId xmlns:a16="http://schemas.microsoft.com/office/drawing/2014/main" id="{A50B62F3-22E2-ACE3-0179-8AAEF7723C7F}"/>
                        </a:ext>
                      </a:extLst>
                    </p:cNvPr>
                    <p:cNvSpPr/>
                    <p:nvPr/>
                  </p:nvSpPr>
                  <p:spPr>
                    <a:xfrm>
                      <a:off x="-1336944" y="3498048"/>
                      <a:ext cx="914400" cy="914400"/>
                    </a:xfrm>
                    <a:prstGeom prst="ellips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55" name="Oval 554">
                      <a:extLst>
                        <a:ext uri="{FF2B5EF4-FFF2-40B4-BE49-F238E27FC236}">
                          <a16:creationId xmlns:a16="http://schemas.microsoft.com/office/drawing/2014/main" id="{7EAECFD0-78AA-754E-4232-01F6E50573BE}"/>
                        </a:ext>
                      </a:extLst>
                    </p:cNvPr>
                    <p:cNvSpPr/>
                    <p:nvPr/>
                  </p:nvSpPr>
                  <p:spPr>
                    <a:xfrm rot="848486">
                      <a:off x="-1571555" y="3955248"/>
                      <a:ext cx="1160382" cy="914400"/>
                    </a:xfrm>
                    <a:prstGeom prst="ellips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56" name="Oval 555">
                      <a:extLst>
                        <a:ext uri="{FF2B5EF4-FFF2-40B4-BE49-F238E27FC236}">
                          <a16:creationId xmlns:a16="http://schemas.microsoft.com/office/drawing/2014/main" id="{9A812385-CDB4-3AEC-2756-73D65110CA65}"/>
                        </a:ext>
                      </a:extLst>
                    </p:cNvPr>
                    <p:cNvSpPr/>
                    <p:nvPr/>
                  </p:nvSpPr>
                  <p:spPr>
                    <a:xfrm>
                      <a:off x="-1955586" y="3932841"/>
                      <a:ext cx="914400" cy="914400"/>
                    </a:xfrm>
                    <a:prstGeom prst="ellips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548" name="Group 547">
                    <a:extLst>
                      <a:ext uri="{FF2B5EF4-FFF2-40B4-BE49-F238E27FC236}">
                        <a16:creationId xmlns:a16="http://schemas.microsoft.com/office/drawing/2014/main" id="{25146D87-A956-CF97-24A3-2A2DA83E546D}"/>
                      </a:ext>
                    </a:extLst>
                  </p:cNvPr>
                  <p:cNvGrpSpPr/>
                  <p:nvPr/>
                </p:nvGrpSpPr>
                <p:grpSpPr>
                  <a:xfrm>
                    <a:off x="-1325102" y="4298599"/>
                    <a:ext cx="250806" cy="755858"/>
                    <a:chOff x="-1882119" y="4720514"/>
                    <a:chExt cx="216444" cy="652301"/>
                  </a:xfrm>
                  <a:grpFill/>
                </p:grpSpPr>
                <p:sp>
                  <p:nvSpPr>
                    <p:cNvPr id="549" name="Rectangle 548">
                      <a:extLst>
                        <a:ext uri="{FF2B5EF4-FFF2-40B4-BE49-F238E27FC236}">
                          <a16:creationId xmlns:a16="http://schemas.microsoft.com/office/drawing/2014/main" id="{12ED7A1D-66C2-7F20-1A96-03D6792E2412}"/>
                        </a:ext>
                      </a:extLst>
                    </p:cNvPr>
                    <p:cNvSpPr/>
                    <p:nvPr/>
                  </p:nvSpPr>
                  <p:spPr>
                    <a:xfrm>
                      <a:off x="-1825988" y="4720514"/>
                      <a:ext cx="104182" cy="548640"/>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50" name="Trapezoid 549">
                      <a:extLst>
                        <a:ext uri="{FF2B5EF4-FFF2-40B4-BE49-F238E27FC236}">
                          <a16:creationId xmlns:a16="http://schemas.microsoft.com/office/drawing/2014/main" id="{66289329-F1D4-4CC6-B992-BBBEFA06742B}"/>
                        </a:ext>
                      </a:extLst>
                    </p:cNvPr>
                    <p:cNvSpPr/>
                    <p:nvPr/>
                  </p:nvSpPr>
                  <p:spPr>
                    <a:xfrm>
                      <a:off x="-1882119" y="5257627"/>
                      <a:ext cx="216444" cy="74085"/>
                    </a:xfrm>
                    <a:prstGeom prst="trapezoid">
                      <a:avLst>
                        <a:gd name="adj" fmla="val 88513"/>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51" name="Isosceles Triangle 550">
                      <a:extLst>
                        <a:ext uri="{FF2B5EF4-FFF2-40B4-BE49-F238E27FC236}">
                          <a16:creationId xmlns:a16="http://schemas.microsoft.com/office/drawing/2014/main" id="{F78E9710-5CD3-AD46-D76C-26542AD6F333}"/>
                        </a:ext>
                      </a:extLst>
                    </p:cNvPr>
                    <p:cNvSpPr/>
                    <p:nvPr/>
                  </p:nvSpPr>
                  <p:spPr>
                    <a:xfrm flipV="1">
                      <a:off x="-1796757" y="5300661"/>
                      <a:ext cx="45719" cy="72154"/>
                    </a:xfrm>
                    <a:prstGeom prst="triangl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476" name="Group 475">
                  <a:extLst>
                    <a:ext uri="{FF2B5EF4-FFF2-40B4-BE49-F238E27FC236}">
                      <a16:creationId xmlns:a16="http://schemas.microsoft.com/office/drawing/2014/main" id="{BBC68271-AB76-D210-D4FB-658A95CBE49D}"/>
                    </a:ext>
                  </a:extLst>
                </p:cNvPr>
                <p:cNvGrpSpPr/>
                <p:nvPr/>
              </p:nvGrpSpPr>
              <p:grpSpPr>
                <a:xfrm flipH="1">
                  <a:off x="5026215" y="4010372"/>
                  <a:ext cx="342546" cy="604846"/>
                  <a:chOff x="-1533408" y="3818336"/>
                  <a:chExt cx="700058" cy="1236121"/>
                </a:xfrm>
                <a:solidFill>
                  <a:schemeClr val="accent3">
                    <a:lumMod val="50000"/>
                  </a:schemeClr>
                </a:solidFill>
              </p:grpSpPr>
              <p:grpSp>
                <p:nvGrpSpPr>
                  <p:cNvPr id="537" name="Group 536">
                    <a:extLst>
                      <a:ext uri="{FF2B5EF4-FFF2-40B4-BE49-F238E27FC236}">
                        <a16:creationId xmlns:a16="http://schemas.microsoft.com/office/drawing/2014/main" id="{DC0D1687-538A-CFE7-8AD5-8CAB794D0A71}"/>
                      </a:ext>
                    </a:extLst>
                  </p:cNvPr>
                  <p:cNvGrpSpPr/>
                  <p:nvPr/>
                </p:nvGrpSpPr>
                <p:grpSpPr>
                  <a:xfrm>
                    <a:off x="-1533408" y="3818336"/>
                    <a:ext cx="700058" cy="832939"/>
                    <a:chOff x="-1955586" y="3032081"/>
                    <a:chExt cx="1544413" cy="1837567"/>
                  </a:xfrm>
                  <a:grpFill/>
                </p:grpSpPr>
                <p:sp>
                  <p:nvSpPr>
                    <p:cNvPr id="542" name="Oval 541">
                      <a:extLst>
                        <a:ext uri="{FF2B5EF4-FFF2-40B4-BE49-F238E27FC236}">
                          <a16:creationId xmlns:a16="http://schemas.microsoft.com/office/drawing/2014/main" id="{B9C536BC-F627-4B33-DF05-DAD2B442F1C5}"/>
                        </a:ext>
                      </a:extLst>
                    </p:cNvPr>
                    <p:cNvSpPr/>
                    <p:nvPr/>
                  </p:nvSpPr>
                  <p:spPr>
                    <a:xfrm>
                      <a:off x="-1550190" y="3032081"/>
                      <a:ext cx="751309" cy="1117635"/>
                    </a:xfrm>
                    <a:prstGeom prst="ellips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43" name="Oval 542">
                      <a:extLst>
                        <a:ext uri="{FF2B5EF4-FFF2-40B4-BE49-F238E27FC236}">
                          <a16:creationId xmlns:a16="http://schemas.microsoft.com/office/drawing/2014/main" id="{3D04D48A-1E2C-8EF8-0269-2CD58710751A}"/>
                        </a:ext>
                      </a:extLst>
                    </p:cNvPr>
                    <p:cNvSpPr/>
                    <p:nvPr/>
                  </p:nvSpPr>
                  <p:spPr>
                    <a:xfrm rot="1680201">
                      <a:off x="-1918292" y="3480504"/>
                      <a:ext cx="934961" cy="811391"/>
                    </a:xfrm>
                    <a:prstGeom prst="ellips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44" name="Oval 543">
                      <a:extLst>
                        <a:ext uri="{FF2B5EF4-FFF2-40B4-BE49-F238E27FC236}">
                          <a16:creationId xmlns:a16="http://schemas.microsoft.com/office/drawing/2014/main" id="{FD0DEC3C-A7DD-8C9B-7A3A-A785E1A06978}"/>
                        </a:ext>
                      </a:extLst>
                    </p:cNvPr>
                    <p:cNvSpPr/>
                    <p:nvPr/>
                  </p:nvSpPr>
                  <p:spPr>
                    <a:xfrm>
                      <a:off x="-1336944" y="3498048"/>
                      <a:ext cx="914400" cy="914400"/>
                    </a:xfrm>
                    <a:prstGeom prst="ellips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45" name="Oval 544">
                      <a:extLst>
                        <a:ext uri="{FF2B5EF4-FFF2-40B4-BE49-F238E27FC236}">
                          <a16:creationId xmlns:a16="http://schemas.microsoft.com/office/drawing/2014/main" id="{140644F6-3E34-9AED-DD4F-1E19E0000DC1}"/>
                        </a:ext>
                      </a:extLst>
                    </p:cNvPr>
                    <p:cNvSpPr/>
                    <p:nvPr/>
                  </p:nvSpPr>
                  <p:spPr>
                    <a:xfrm rot="848486">
                      <a:off x="-1571555" y="3955248"/>
                      <a:ext cx="1160382" cy="914400"/>
                    </a:xfrm>
                    <a:prstGeom prst="ellips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46" name="Oval 545">
                      <a:extLst>
                        <a:ext uri="{FF2B5EF4-FFF2-40B4-BE49-F238E27FC236}">
                          <a16:creationId xmlns:a16="http://schemas.microsoft.com/office/drawing/2014/main" id="{71D57BEF-CCDF-31A7-E789-499B15733953}"/>
                        </a:ext>
                      </a:extLst>
                    </p:cNvPr>
                    <p:cNvSpPr/>
                    <p:nvPr/>
                  </p:nvSpPr>
                  <p:spPr>
                    <a:xfrm>
                      <a:off x="-1955586" y="3932841"/>
                      <a:ext cx="914400" cy="914400"/>
                    </a:xfrm>
                    <a:prstGeom prst="ellips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538" name="Group 537">
                    <a:extLst>
                      <a:ext uri="{FF2B5EF4-FFF2-40B4-BE49-F238E27FC236}">
                        <a16:creationId xmlns:a16="http://schemas.microsoft.com/office/drawing/2014/main" id="{CF41B347-6D2C-AACC-2F77-0086C53C3DB9}"/>
                      </a:ext>
                    </a:extLst>
                  </p:cNvPr>
                  <p:cNvGrpSpPr/>
                  <p:nvPr/>
                </p:nvGrpSpPr>
                <p:grpSpPr>
                  <a:xfrm>
                    <a:off x="-1325102" y="4298599"/>
                    <a:ext cx="250806" cy="755858"/>
                    <a:chOff x="-1882119" y="4720514"/>
                    <a:chExt cx="216444" cy="652301"/>
                  </a:xfrm>
                  <a:grpFill/>
                </p:grpSpPr>
                <p:sp>
                  <p:nvSpPr>
                    <p:cNvPr id="539" name="Rectangle 538">
                      <a:extLst>
                        <a:ext uri="{FF2B5EF4-FFF2-40B4-BE49-F238E27FC236}">
                          <a16:creationId xmlns:a16="http://schemas.microsoft.com/office/drawing/2014/main" id="{8DBF8E1B-93DD-1A73-66DD-73D708CA9246}"/>
                        </a:ext>
                      </a:extLst>
                    </p:cNvPr>
                    <p:cNvSpPr/>
                    <p:nvPr/>
                  </p:nvSpPr>
                  <p:spPr>
                    <a:xfrm>
                      <a:off x="-1825988" y="4720514"/>
                      <a:ext cx="104182" cy="548640"/>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40" name="Trapezoid 539">
                      <a:extLst>
                        <a:ext uri="{FF2B5EF4-FFF2-40B4-BE49-F238E27FC236}">
                          <a16:creationId xmlns:a16="http://schemas.microsoft.com/office/drawing/2014/main" id="{DB22461E-B6F2-C1C9-904D-5E0BC3DE323F}"/>
                        </a:ext>
                      </a:extLst>
                    </p:cNvPr>
                    <p:cNvSpPr/>
                    <p:nvPr/>
                  </p:nvSpPr>
                  <p:spPr>
                    <a:xfrm>
                      <a:off x="-1882119" y="5257627"/>
                      <a:ext cx="216444" cy="74085"/>
                    </a:xfrm>
                    <a:prstGeom prst="trapezoid">
                      <a:avLst>
                        <a:gd name="adj" fmla="val 88513"/>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41" name="Isosceles Triangle 540">
                      <a:extLst>
                        <a:ext uri="{FF2B5EF4-FFF2-40B4-BE49-F238E27FC236}">
                          <a16:creationId xmlns:a16="http://schemas.microsoft.com/office/drawing/2014/main" id="{19FA1470-4B85-468E-48B1-7811ACF4DE28}"/>
                        </a:ext>
                      </a:extLst>
                    </p:cNvPr>
                    <p:cNvSpPr/>
                    <p:nvPr/>
                  </p:nvSpPr>
                  <p:spPr>
                    <a:xfrm flipV="1">
                      <a:off x="-1796757" y="5300661"/>
                      <a:ext cx="45719" cy="72154"/>
                    </a:xfrm>
                    <a:prstGeom prst="triangl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sp>
              <p:nvSpPr>
                <p:cNvPr id="477" name="Rectangle 476">
                  <a:extLst>
                    <a:ext uri="{FF2B5EF4-FFF2-40B4-BE49-F238E27FC236}">
                      <a16:creationId xmlns:a16="http://schemas.microsoft.com/office/drawing/2014/main" id="{FA4CABF4-B3F7-33BD-E1DB-15EE98A24BCC}"/>
                    </a:ext>
                  </a:extLst>
                </p:cNvPr>
                <p:cNvSpPr/>
                <p:nvPr/>
              </p:nvSpPr>
              <p:spPr>
                <a:xfrm>
                  <a:off x="9768295" y="4382358"/>
                  <a:ext cx="1297707" cy="1882841"/>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8" name="Oval 477">
                  <a:extLst>
                    <a:ext uri="{FF2B5EF4-FFF2-40B4-BE49-F238E27FC236}">
                      <a16:creationId xmlns:a16="http://schemas.microsoft.com/office/drawing/2014/main" id="{4CE59D35-DF74-D394-93BA-C7B3C2513FE3}"/>
                    </a:ext>
                  </a:extLst>
                </p:cNvPr>
                <p:cNvSpPr/>
                <p:nvPr/>
              </p:nvSpPr>
              <p:spPr>
                <a:xfrm rot="717755" flipV="1">
                  <a:off x="1796160" y="4230748"/>
                  <a:ext cx="6776745" cy="35397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479" name="Group 478">
                  <a:extLst>
                    <a:ext uri="{FF2B5EF4-FFF2-40B4-BE49-F238E27FC236}">
                      <a16:creationId xmlns:a16="http://schemas.microsoft.com/office/drawing/2014/main" id="{29A9A0D6-09B2-28BE-5B6A-A44D8BCE1E6D}"/>
                    </a:ext>
                  </a:extLst>
                </p:cNvPr>
                <p:cNvGrpSpPr/>
                <p:nvPr/>
              </p:nvGrpSpPr>
              <p:grpSpPr>
                <a:xfrm flipH="1">
                  <a:off x="6026299" y="4183067"/>
                  <a:ext cx="446532" cy="732960"/>
                  <a:chOff x="7310050" y="2813547"/>
                  <a:chExt cx="735864" cy="1207883"/>
                </a:xfrm>
                <a:solidFill>
                  <a:schemeClr val="accent3">
                    <a:lumMod val="50000"/>
                  </a:schemeClr>
                </a:solidFill>
              </p:grpSpPr>
              <p:sp>
                <p:nvSpPr>
                  <p:cNvPr id="533" name="Cloud 532">
                    <a:extLst>
                      <a:ext uri="{FF2B5EF4-FFF2-40B4-BE49-F238E27FC236}">
                        <a16:creationId xmlns:a16="http://schemas.microsoft.com/office/drawing/2014/main" id="{FC087C47-4FC2-708D-80DB-EC26C6534279}"/>
                      </a:ext>
                    </a:extLst>
                  </p:cNvPr>
                  <p:cNvSpPr/>
                  <p:nvPr/>
                </p:nvSpPr>
                <p:spPr>
                  <a:xfrm rot="11387576">
                    <a:off x="7310050" y="2813547"/>
                    <a:ext cx="735864" cy="658420"/>
                  </a:xfrm>
                  <a:prstGeom prst="cloud">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34" name="Rectangle 533">
                    <a:extLst>
                      <a:ext uri="{FF2B5EF4-FFF2-40B4-BE49-F238E27FC236}">
                        <a16:creationId xmlns:a16="http://schemas.microsoft.com/office/drawing/2014/main" id="{A804AE5B-2727-1F03-CFAC-E0F62609CDA8}"/>
                      </a:ext>
                    </a:extLst>
                  </p:cNvPr>
                  <p:cNvSpPr/>
                  <p:nvPr/>
                </p:nvSpPr>
                <p:spPr>
                  <a:xfrm>
                    <a:off x="7632262" y="3383197"/>
                    <a:ext cx="91440" cy="548640"/>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35" name="Trapezoid 534">
                    <a:extLst>
                      <a:ext uri="{FF2B5EF4-FFF2-40B4-BE49-F238E27FC236}">
                        <a16:creationId xmlns:a16="http://schemas.microsoft.com/office/drawing/2014/main" id="{9840E88D-22C9-569D-C661-C838D327C9E7}"/>
                      </a:ext>
                    </a:extLst>
                  </p:cNvPr>
                  <p:cNvSpPr/>
                  <p:nvPr/>
                </p:nvSpPr>
                <p:spPr>
                  <a:xfrm>
                    <a:off x="7569760" y="3920310"/>
                    <a:ext cx="216444" cy="74085"/>
                  </a:xfrm>
                  <a:prstGeom prst="trapezoid">
                    <a:avLst>
                      <a:gd name="adj" fmla="val 88513"/>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36" name="Isosceles Triangle 535">
                    <a:extLst>
                      <a:ext uri="{FF2B5EF4-FFF2-40B4-BE49-F238E27FC236}">
                        <a16:creationId xmlns:a16="http://schemas.microsoft.com/office/drawing/2014/main" id="{A839FFA8-BE6B-E2D4-9B6E-4F67C6A26A3C}"/>
                      </a:ext>
                    </a:extLst>
                  </p:cNvPr>
                  <p:cNvSpPr/>
                  <p:nvPr/>
                </p:nvSpPr>
                <p:spPr>
                  <a:xfrm flipV="1">
                    <a:off x="7655122" y="3949276"/>
                    <a:ext cx="45719" cy="72154"/>
                  </a:xfrm>
                  <a:prstGeom prst="triangl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352" name="Group 351">
                  <a:extLst>
                    <a:ext uri="{FF2B5EF4-FFF2-40B4-BE49-F238E27FC236}">
                      <a16:creationId xmlns:a16="http://schemas.microsoft.com/office/drawing/2014/main" id="{A7A27467-89E9-8597-7957-0468816DB367}"/>
                    </a:ext>
                  </a:extLst>
                </p:cNvPr>
                <p:cNvGrpSpPr/>
                <p:nvPr/>
              </p:nvGrpSpPr>
              <p:grpSpPr>
                <a:xfrm flipH="1">
                  <a:off x="4087434" y="4483925"/>
                  <a:ext cx="828372" cy="872022"/>
                  <a:chOff x="10892289" y="7063315"/>
                  <a:chExt cx="1009051" cy="1062221"/>
                </a:xfrm>
              </p:grpSpPr>
              <p:grpSp>
                <p:nvGrpSpPr>
                  <p:cNvPr id="519" name="Group 518">
                    <a:extLst>
                      <a:ext uri="{FF2B5EF4-FFF2-40B4-BE49-F238E27FC236}">
                        <a16:creationId xmlns:a16="http://schemas.microsoft.com/office/drawing/2014/main" id="{C524FCFF-98EC-2E67-69DC-A65D81BB4E45}"/>
                      </a:ext>
                    </a:extLst>
                  </p:cNvPr>
                  <p:cNvGrpSpPr/>
                  <p:nvPr/>
                </p:nvGrpSpPr>
                <p:grpSpPr>
                  <a:xfrm flipH="1">
                    <a:off x="11297452" y="7063315"/>
                    <a:ext cx="603888" cy="771410"/>
                    <a:chOff x="10344423" y="5260756"/>
                    <a:chExt cx="1270896" cy="1623449"/>
                  </a:xfrm>
                  <a:solidFill>
                    <a:schemeClr val="accent3">
                      <a:lumMod val="50000"/>
                    </a:schemeClr>
                  </a:solidFill>
                </p:grpSpPr>
                <p:sp>
                  <p:nvSpPr>
                    <p:cNvPr id="527" name="Flowchart: Merge 526">
                      <a:extLst>
                        <a:ext uri="{FF2B5EF4-FFF2-40B4-BE49-F238E27FC236}">
                          <a16:creationId xmlns:a16="http://schemas.microsoft.com/office/drawing/2014/main" id="{1030F8B7-4129-71A5-AD2A-1C4CF3C7FEC9}"/>
                        </a:ext>
                      </a:extLst>
                    </p:cNvPr>
                    <p:cNvSpPr/>
                    <p:nvPr/>
                  </p:nvSpPr>
                  <p:spPr>
                    <a:xfrm flipV="1">
                      <a:off x="10480127" y="5260756"/>
                      <a:ext cx="999488" cy="1382184"/>
                    </a:xfrm>
                    <a:prstGeom prst="flowChartMerg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8" name="Trapezoid 527">
                      <a:extLst>
                        <a:ext uri="{FF2B5EF4-FFF2-40B4-BE49-F238E27FC236}">
                          <a16:creationId xmlns:a16="http://schemas.microsoft.com/office/drawing/2014/main" id="{59A34186-C4C3-B20B-F26E-B5410802FEC0}"/>
                        </a:ext>
                      </a:extLst>
                    </p:cNvPr>
                    <p:cNvSpPr/>
                    <p:nvPr/>
                  </p:nvSpPr>
                  <p:spPr>
                    <a:xfrm>
                      <a:off x="10558377" y="5627671"/>
                      <a:ext cx="842989" cy="315777"/>
                    </a:xfrm>
                    <a:prstGeom prst="trapezoid">
                      <a:avLst>
                        <a:gd name="adj" fmla="val 98709"/>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9" name="Trapezoid 528">
                      <a:extLst>
                        <a:ext uri="{FF2B5EF4-FFF2-40B4-BE49-F238E27FC236}">
                          <a16:creationId xmlns:a16="http://schemas.microsoft.com/office/drawing/2014/main" id="{79BF030D-5F9B-A5F1-0806-03B28FB89E85}"/>
                        </a:ext>
                      </a:extLst>
                    </p:cNvPr>
                    <p:cNvSpPr/>
                    <p:nvPr/>
                  </p:nvSpPr>
                  <p:spPr>
                    <a:xfrm>
                      <a:off x="10405325" y="5662842"/>
                      <a:ext cx="1149092" cy="637552"/>
                    </a:xfrm>
                    <a:prstGeom prst="trapezoid">
                      <a:avLst>
                        <a:gd name="adj" fmla="val 98709"/>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30" name="Trapezoid 529">
                      <a:extLst>
                        <a:ext uri="{FF2B5EF4-FFF2-40B4-BE49-F238E27FC236}">
                          <a16:creationId xmlns:a16="http://schemas.microsoft.com/office/drawing/2014/main" id="{AC5DA74F-5097-17A0-3140-4C468577033F}"/>
                        </a:ext>
                      </a:extLst>
                    </p:cNvPr>
                    <p:cNvSpPr/>
                    <p:nvPr/>
                  </p:nvSpPr>
                  <p:spPr>
                    <a:xfrm>
                      <a:off x="10344423" y="5725400"/>
                      <a:ext cx="1270896" cy="942102"/>
                    </a:xfrm>
                    <a:prstGeom prst="trapezoid">
                      <a:avLst>
                        <a:gd name="adj" fmla="val 98709"/>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31" name="Trapezoid 530">
                      <a:extLst>
                        <a:ext uri="{FF2B5EF4-FFF2-40B4-BE49-F238E27FC236}">
                          <a16:creationId xmlns:a16="http://schemas.microsoft.com/office/drawing/2014/main" id="{1D89B827-E10F-5C62-33E6-6F5A0C1DE03B}"/>
                        </a:ext>
                      </a:extLst>
                    </p:cNvPr>
                    <p:cNvSpPr/>
                    <p:nvPr/>
                  </p:nvSpPr>
                  <p:spPr>
                    <a:xfrm>
                      <a:off x="10747808" y="5477380"/>
                      <a:ext cx="464126" cy="173857"/>
                    </a:xfrm>
                    <a:prstGeom prst="trapezoid">
                      <a:avLst>
                        <a:gd name="adj" fmla="val 98709"/>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32" name="Rectangle 531">
                      <a:extLst>
                        <a:ext uri="{FF2B5EF4-FFF2-40B4-BE49-F238E27FC236}">
                          <a16:creationId xmlns:a16="http://schemas.microsoft.com/office/drawing/2014/main" id="{DD7F7A24-D868-519C-6839-EA4349A49BDB}"/>
                        </a:ext>
                      </a:extLst>
                    </p:cNvPr>
                    <p:cNvSpPr/>
                    <p:nvPr/>
                  </p:nvSpPr>
                  <p:spPr>
                    <a:xfrm flipH="1">
                      <a:off x="10835620" y="6335565"/>
                      <a:ext cx="288503" cy="548640"/>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520" name="Group 519">
                    <a:extLst>
                      <a:ext uri="{FF2B5EF4-FFF2-40B4-BE49-F238E27FC236}">
                        <a16:creationId xmlns:a16="http://schemas.microsoft.com/office/drawing/2014/main" id="{D488110D-ED08-25D3-DBB0-070A5FF5BDCF}"/>
                      </a:ext>
                    </a:extLst>
                  </p:cNvPr>
                  <p:cNvGrpSpPr/>
                  <p:nvPr/>
                </p:nvGrpSpPr>
                <p:grpSpPr>
                  <a:xfrm flipH="1">
                    <a:off x="10892289" y="7504520"/>
                    <a:ext cx="486154" cy="621016"/>
                    <a:chOff x="10344423" y="5260756"/>
                    <a:chExt cx="1270896" cy="1623449"/>
                  </a:xfrm>
                  <a:solidFill>
                    <a:schemeClr val="accent3">
                      <a:lumMod val="50000"/>
                    </a:schemeClr>
                  </a:solidFill>
                </p:grpSpPr>
                <p:sp>
                  <p:nvSpPr>
                    <p:cNvPr id="521" name="Flowchart: Merge 520">
                      <a:extLst>
                        <a:ext uri="{FF2B5EF4-FFF2-40B4-BE49-F238E27FC236}">
                          <a16:creationId xmlns:a16="http://schemas.microsoft.com/office/drawing/2014/main" id="{CB10A10A-62D0-CAC7-DF39-71B4379F68CC}"/>
                        </a:ext>
                      </a:extLst>
                    </p:cNvPr>
                    <p:cNvSpPr/>
                    <p:nvPr/>
                  </p:nvSpPr>
                  <p:spPr>
                    <a:xfrm flipV="1">
                      <a:off x="10480127" y="5260756"/>
                      <a:ext cx="999488" cy="1382184"/>
                    </a:xfrm>
                    <a:prstGeom prst="flowChartMerge">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2" name="Trapezoid 521">
                      <a:extLst>
                        <a:ext uri="{FF2B5EF4-FFF2-40B4-BE49-F238E27FC236}">
                          <a16:creationId xmlns:a16="http://schemas.microsoft.com/office/drawing/2014/main" id="{E03F1151-EFA9-76DE-5EC0-262ECA75272A}"/>
                        </a:ext>
                      </a:extLst>
                    </p:cNvPr>
                    <p:cNvSpPr/>
                    <p:nvPr/>
                  </p:nvSpPr>
                  <p:spPr>
                    <a:xfrm>
                      <a:off x="10558377" y="5627671"/>
                      <a:ext cx="842989" cy="315777"/>
                    </a:xfrm>
                    <a:prstGeom prst="trapezoid">
                      <a:avLst>
                        <a:gd name="adj" fmla="val 98709"/>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3" name="Trapezoid 522">
                      <a:extLst>
                        <a:ext uri="{FF2B5EF4-FFF2-40B4-BE49-F238E27FC236}">
                          <a16:creationId xmlns:a16="http://schemas.microsoft.com/office/drawing/2014/main" id="{1F90E1B7-0B55-7067-AAAF-3D37B15082A0}"/>
                        </a:ext>
                      </a:extLst>
                    </p:cNvPr>
                    <p:cNvSpPr/>
                    <p:nvPr/>
                  </p:nvSpPr>
                  <p:spPr>
                    <a:xfrm>
                      <a:off x="10405325" y="5662842"/>
                      <a:ext cx="1149092" cy="637552"/>
                    </a:xfrm>
                    <a:prstGeom prst="trapezoid">
                      <a:avLst>
                        <a:gd name="adj" fmla="val 98709"/>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4" name="Trapezoid 523">
                      <a:extLst>
                        <a:ext uri="{FF2B5EF4-FFF2-40B4-BE49-F238E27FC236}">
                          <a16:creationId xmlns:a16="http://schemas.microsoft.com/office/drawing/2014/main" id="{EF81B7F0-0C5C-E535-0CD6-FEA7AB5DF859}"/>
                        </a:ext>
                      </a:extLst>
                    </p:cNvPr>
                    <p:cNvSpPr/>
                    <p:nvPr/>
                  </p:nvSpPr>
                  <p:spPr>
                    <a:xfrm>
                      <a:off x="10344423" y="5725400"/>
                      <a:ext cx="1270896" cy="942102"/>
                    </a:xfrm>
                    <a:prstGeom prst="trapezoid">
                      <a:avLst>
                        <a:gd name="adj" fmla="val 98709"/>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5" name="Trapezoid 524">
                      <a:extLst>
                        <a:ext uri="{FF2B5EF4-FFF2-40B4-BE49-F238E27FC236}">
                          <a16:creationId xmlns:a16="http://schemas.microsoft.com/office/drawing/2014/main" id="{FC1F76FA-9128-5F9F-B964-382A41182A00}"/>
                        </a:ext>
                      </a:extLst>
                    </p:cNvPr>
                    <p:cNvSpPr/>
                    <p:nvPr/>
                  </p:nvSpPr>
                  <p:spPr>
                    <a:xfrm>
                      <a:off x="10747808" y="5477380"/>
                      <a:ext cx="464126" cy="173857"/>
                    </a:xfrm>
                    <a:prstGeom prst="trapezoid">
                      <a:avLst>
                        <a:gd name="adj" fmla="val 98709"/>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6" name="Rectangle 525">
                      <a:extLst>
                        <a:ext uri="{FF2B5EF4-FFF2-40B4-BE49-F238E27FC236}">
                          <a16:creationId xmlns:a16="http://schemas.microsoft.com/office/drawing/2014/main" id="{BD1AB982-A8EF-D1F0-1B43-937B5EA4ED3F}"/>
                        </a:ext>
                      </a:extLst>
                    </p:cNvPr>
                    <p:cNvSpPr/>
                    <p:nvPr/>
                  </p:nvSpPr>
                  <p:spPr>
                    <a:xfrm flipH="1">
                      <a:off x="10835620" y="6335565"/>
                      <a:ext cx="288503" cy="548640"/>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sp>
              <p:nvSpPr>
                <p:cNvPr id="353" name="Oval 352">
                  <a:extLst>
                    <a:ext uri="{FF2B5EF4-FFF2-40B4-BE49-F238E27FC236}">
                      <a16:creationId xmlns:a16="http://schemas.microsoft.com/office/drawing/2014/main" id="{7E10D795-4167-B378-43DA-5269EE2BED66}"/>
                    </a:ext>
                  </a:extLst>
                </p:cNvPr>
                <p:cNvSpPr/>
                <p:nvPr/>
              </p:nvSpPr>
              <p:spPr>
                <a:xfrm flipV="1">
                  <a:off x="-1246343" y="4185457"/>
                  <a:ext cx="6186438" cy="3539716"/>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354" name="Group 353">
                  <a:extLst>
                    <a:ext uri="{FF2B5EF4-FFF2-40B4-BE49-F238E27FC236}">
                      <a16:creationId xmlns:a16="http://schemas.microsoft.com/office/drawing/2014/main" id="{FB5EC8BC-F909-0465-5DC5-DE380A959828}"/>
                    </a:ext>
                  </a:extLst>
                </p:cNvPr>
                <p:cNvGrpSpPr/>
                <p:nvPr/>
              </p:nvGrpSpPr>
              <p:grpSpPr>
                <a:xfrm>
                  <a:off x="52716" y="3858066"/>
                  <a:ext cx="629994" cy="909910"/>
                  <a:chOff x="11949753" y="3299772"/>
                  <a:chExt cx="809934" cy="1169800"/>
                </a:xfrm>
                <a:solidFill>
                  <a:schemeClr val="accent3">
                    <a:lumMod val="75000"/>
                  </a:schemeClr>
                </a:solidFill>
              </p:grpSpPr>
              <p:sp>
                <p:nvSpPr>
                  <p:cNvPr id="515" name="Cloud 514">
                    <a:extLst>
                      <a:ext uri="{FF2B5EF4-FFF2-40B4-BE49-F238E27FC236}">
                        <a16:creationId xmlns:a16="http://schemas.microsoft.com/office/drawing/2014/main" id="{49443592-CA30-0650-9ABE-54C007EFCFAA}"/>
                      </a:ext>
                    </a:extLst>
                  </p:cNvPr>
                  <p:cNvSpPr/>
                  <p:nvPr/>
                </p:nvSpPr>
                <p:spPr>
                  <a:xfrm rot="11387576">
                    <a:off x="11949753" y="3299772"/>
                    <a:ext cx="809934" cy="582254"/>
                  </a:xfrm>
                  <a:prstGeom prst="cloud">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6" name="Rectangle 515">
                    <a:extLst>
                      <a:ext uri="{FF2B5EF4-FFF2-40B4-BE49-F238E27FC236}">
                        <a16:creationId xmlns:a16="http://schemas.microsoft.com/office/drawing/2014/main" id="{E2C1C8E1-0EDD-EE2D-35FE-F281A7DE240D}"/>
                      </a:ext>
                    </a:extLst>
                  </p:cNvPr>
                  <p:cNvSpPr/>
                  <p:nvPr/>
                </p:nvSpPr>
                <p:spPr>
                  <a:xfrm>
                    <a:off x="12309000" y="3831339"/>
                    <a:ext cx="91440" cy="548640"/>
                  </a:xfrm>
                  <a:prstGeom prst="rect">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7" name="Trapezoid 516">
                    <a:extLst>
                      <a:ext uri="{FF2B5EF4-FFF2-40B4-BE49-F238E27FC236}">
                        <a16:creationId xmlns:a16="http://schemas.microsoft.com/office/drawing/2014/main" id="{11514F76-6D7C-FAA9-B32C-73CBBD225591}"/>
                      </a:ext>
                    </a:extLst>
                  </p:cNvPr>
                  <p:cNvSpPr/>
                  <p:nvPr/>
                </p:nvSpPr>
                <p:spPr>
                  <a:xfrm>
                    <a:off x="12246498" y="4368452"/>
                    <a:ext cx="216444" cy="74085"/>
                  </a:xfrm>
                  <a:prstGeom prst="trapezoid">
                    <a:avLst>
                      <a:gd name="adj" fmla="val 88513"/>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8" name="Isosceles Triangle 517">
                    <a:extLst>
                      <a:ext uri="{FF2B5EF4-FFF2-40B4-BE49-F238E27FC236}">
                        <a16:creationId xmlns:a16="http://schemas.microsoft.com/office/drawing/2014/main" id="{EC20FF25-1E32-88A6-A931-7A1AB64CF1BE}"/>
                      </a:ext>
                    </a:extLst>
                  </p:cNvPr>
                  <p:cNvSpPr/>
                  <p:nvPr/>
                </p:nvSpPr>
                <p:spPr>
                  <a:xfrm flipV="1">
                    <a:off x="12331860" y="4397418"/>
                    <a:ext cx="45719" cy="72154"/>
                  </a:xfrm>
                  <a:prstGeom prst="triangle">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55" name="Oval 354">
                  <a:extLst>
                    <a:ext uri="{FF2B5EF4-FFF2-40B4-BE49-F238E27FC236}">
                      <a16:creationId xmlns:a16="http://schemas.microsoft.com/office/drawing/2014/main" id="{85D89820-0325-4DBD-B20A-F9FCC2BC1973}"/>
                    </a:ext>
                  </a:extLst>
                </p:cNvPr>
                <p:cNvSpPr/>
                <p:nvPr/>
              </p:nvSpPr>
              <p:spPr>
                <a:xfrm rot="21154143" flipV="1">
                  <a:off x="-4706733" y="4275676"/>
                  <a:ext cx="6361563" cy="4397487"/>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56" name="Oval 355">
                  <a:extLst>
                    <a:ext uri="{FF2B5EF4-FFF2-40B4-BE49-F238E27FC236}">
                      <a16:creationId xmlns:a16="http://schemas.microsoft.com/office/drawing/2014/main" id="{A395B1BA-2154-AB47-022F-139D4A46A2FA}"/>
                    </a:ext>
                  </a:extLst>
                </p:cNvPr>
                <p:cNvSpPr/>
                <p:nvPr/>
              </p:nvSpPr>
              <p:spPr>
                <a:xfrm flipV="1">
                  <a:off x="6474735" y="4993962"/>
                  <a:ext cx="3635232" cy="2079984"/>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357" name="Group 356">
                  <a:extLst>
                    <a:ext uri="{FF2B5EF4-FFF2-40B4-BE49-F238E27FC236}">
                      <a16:creationId xmlns:a16="http://schemas.microsoft.com/office/drawing/2014/main" id="{EBE57C92-FD03-586C-AA93-46EE9CB8631A}"/>
                    </a:ext>
                  </a:extLst>
                </p:cNvPr>
                <p:cNvGrpSpPr/>
                <p:nvPr/>
              </p:nvGrpSpPr>
              <p:grpSpPr>
                <a:xfrm>
                  <a:off x="9176240" y="4863780"/>
                  <a:ext cx="486154" cy="621016"/>
                  <a:chOff x="10344423" y="5260756"/>
                  <a:chExt cx="1270896" cy="1623449"/>
                </a:xfrm>
                <a:solidFill>
                  <a:schemeClr val="accent3">
                    <a:lumMod val="75000"/>
                  </a:schemeClr>
                </a:solidFill>
              </p:grpSpPr>
              <p:sp>
                <p:nvSpPr>
                  <p:cNvPr id="509" name="Flowchart: Merge 508">
                    <a:extLst>
                      <a:ext uri="{FF2B5EF4-FFF2-40B4-BE49-F238E27FC236}">
                        <a16:creationId xmlns:a16="http://schemas.microsoft.com/office/drawing/2014/main" id="{77E33930-DAA9-B079-7E2C-05E9A56503BD}"/>
                      </a:ext>
                    </a:extLst>
                  </p:cNvPr>
                  <p:cNvSpPr/>
                  <p:nvPr/>
                </p:nvSpPr>
                <p:spPr>
                  <a:xfrm flipV="1">
                    <a:off x="10480127" y="5260756"/>
                    <a:ext cx="999488" cy="1382184"/>
                  </a:xfrm>
                  <a:prstGeom prst="flowChartMerge">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0" name="Trapezoid 509">
                    <a:extLst>
                      <a:ext uri="{FF2B5EF4-FFF2-40B4-BE49-F238E27FC236}">
                        <a16:creationId xmlns:a16="http://schemas.microsoft.com/office/drawing/2014/main" id="{EA6EF783-07D1-16D8-8D91-2C3484F0D854}"/>
                      </a:ext>
                    </a:extLst>
                  </p:cNvPr>
                  <p:cNvSpPr/>
                  <p:nvPr/>
                </p:nvSpPr>
                <p:spPr>
                  <a:xfrm>
                    <a:off x="10558377" y="5627671"/>
                    <a:ext cx="842989" cy="315777"/>
                  </a:xfrm>
                  <a:prstGeom prst="trapezoid">
                    <a:avLst>
                      <a:gd name="adj" fmla="val 98709"/>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1" name="Trapezoid 510">
                    <a:extLst>
                      <a:ext uri="{FF2B5EF4-FFF2-40B4-BE49-F238E27FC236}">
                        <a16:creationId xmlns:a16="http://schemas.microsoft.com/office/drawing/2014/main" id="{C20A0C05-BFFA-CDC5-8E3D-CC7AE79C68BE}"/>
                      </a:ext>
                    </a:extLst>
                  </p:cNvPr>
                  <p:cNvSpPr/>
                  <p:nvPr/>
                </p:nvSpPr>
                <p:spPr>
                  <a:xfrm>
                    <a:off x="10405325" y="5662842"/>
                    <a:ext cx="1149092" cy="637552"/>
                  </a:xfrm>
                  <a:prstGeom prst="trapezoid">
                    <a:avLst>
                      <a:gd name="adj" fmla="val 98709"/>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2" name="Trapezoid 511">
                    <a:extLst>
                      <a:ext uri="{FF2B5EF4-FFF2-40B4-BE49-F238E27FC236}">
                        <a16:creationId xmlns:a16="http://schemas.microsoft.com/office/drawing/2014/main" id="{58A40FF6-22C7-AA24-FE57-952C01C42BBA}"/>
                      </a:ext>
                    </a:extLst>
                  </p:cNvPr>
                  <p:cNvSpPr/>
                  <p:nvPr/>
                </p:nvSpPr>
                <p:spPr>
                  <a:xfrm>
                    <a:off x="10344423" y="5725400"/>
                    <a:ext cx="1270896" cy="942102"/>
                  </a:xfrm>
                  <a:prstGeom prst="trapezoid">
                    <a:avLst>
                      <a:gd name="adj" fmla="val 98709"/>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3" name="Trapezoid 512">
                    <a:extLst>
                      <a:ext uri="{FF2B5EF4-FFF2-40B4-BE49-F238E27FC236}">
                        <a16:creationId xmlns:a16="http://schemas.microsoft.com/office/drawing/2014/main" id="{65F0E08E-1821-F061-E4B3-75DF6D129FAD}"/>
                      </a:ext>
                    </a:extLst>
                  </p:cNvPr>
                  <p:cNvSpPr/>
                  <p:nvPr/>
                </p:nvSpPr>
                <p:spPr>
                  <a:xfrm>
                    <a:off x="10747808" y="5477380"/>
                    <a:ext cx="464126" cy="173857"/>
                  </a:xfrm>
                  <a:prstGeom prst="trapezoid">
                    <a:avLst>
                      <a:gd name="adj" fmla="val 98709"/>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4" name="Rectangle 513">
                    <a:extLst>
                      <a:ext uri="{FF2B5EF4-FFF2-40B4-BE49-F238E27FC236}">
                        <a16:creationId xmlns:a16="http://schemas.microsoft.com/office/drawing/2014/main" id="{F88656E3-4146-56F5-C49E-EA8631A3940B}"/>
                      </a:ext>
                    </a:extLst>
                  </p:cNvPr>
                  <p:cNvSpPr/>
                  <p:nvPr/>
                </p:nvSpPr>
                <p:spPr>
                  <a:xfrm flipH="1">
                    <a:off x="10835620" y="6335565"/>
                    <a:ext cx="288503" cy="548640"/>
                  </a:xfrm>
                  <a:prstGeom prst="rect">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358" name="Group 357">
                  <a:extLst>
                    <a:ext uri="{FF2B5EF4-FFF2-40B4-BE49-F238E27FC236}">
                      <a16:creationId xmlns:a16="http://schemas.microsoft.com/office/drawing/2014/main" id="{27E72AE7-20DB-0499-69B0-90C7A4EA854B}"/>
                    </a:ext>
                  </a:extLst>
                </p:cNvPr>
                <p:cNvGrpSpPr/>
                <p:nvPr/>
              </p:nvGrpSpPr>
              <p:grpSpPr>
                <a:xfrm>
                  <a:off x="1591077" y="5160617"/>
                  <a:ext cx="603888" cy="771410"/>
                  <a:chOff x="10344423" y="5260756"/>
                  <a:chExt cx="1270896" cy="1623449"/>
                </a:xfrm>
                <a:solidFill>
                  <a:schemeClr val="accent3">
                    <a:lumMod val="75000"/>
                  </a:schemeClr>
                </a:solidFill>
              </p:grpSpPr>
              <p:sp>
                <p:nvSpPr>
                  <p:cNvPr id="503" name="Flowchart: Merge 502">
                    <a:extLst>
                      <a:ext uri="{FF2B5EF4-FFF2-40B4-BE49-F238E27FC236}">
                        <a16:creationId xmlns:a16="http://schemas.microsoft.com/office/drawing/2014/main" id="{4C5697DA-7104-BD90-802D-DCCA6FB804DD}"/>
                      </a:ext>
                    </a:extLst>
                  </p:cNvPr>
                  <p:cNvSpPr/>
                  <p:nvPr/>
                </p:nvSpPr>
                <p:spPr>
                  <a:xfrm flipV="1">
                    <a:off x="10480127" y="5260756"/>
                    <a:ext cx="999488" cy="1382184"/>
                  </a:xfrm>
                  <a:prstGeom prst="flowChartMerge">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04" name="Trapezoid 503">
                    <a:extLst>
                      <a:ext uri="{FF2B5EF4-FFF2-40B4-BE49-F238E27FC236}">
                        <a16:creationId xmlns:a16="http://schemas.microsoft.com/office/drawing/2014/main" id="{6872F8B3-6B70-F97B-F755-2BF1E7FF6994}"/>
                      </a:ext>
                    </a:extLst>
                  </p:cNvPr>
                  <p:cNvSpPr/>
                  <p:nvPr/>
                </p:nvSpPr>
                <p:spPr>
                  <a:xfrm>
                    <a:off x="10558377" y="5627671"/>
                    <a:ext cx="842989" cy="315777"/>
                  </a:xfrm>
                  <a:prstGeom prst="trapezoid">
                    <a:avLst>
                      <a:gd name="adj" fmla="val 98709"/>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05" name="Trapezoid 504">
                    <a:extLst>
                      <a:ext uri="{FF2B5EF4-FFF2-40B4-BE49-F238E27FC236}">
                        <a16:creationId xmlns:a16="http://schemas.microsoft.com/office/drawing/2014/main" id="{61DD0D3E-8D74-9412-C1F8-9E4ADA432B82}"/>
                      </a:ext>
                    </a:extLst>
                  </p:cNvPr>
                  <p:cNvSpPr/>
                  <p:nvPr/>
                </p:nvSpPr>
                <p:spPr>
                  <a:xfrm>
                    <a:off x="10405325" y="5662842"/>
                    <a:ext cx="1149092" cy="637552"/>
                  </a:xfrm>
                  <a:prstGeom prst="trapezoid">
                    <a:avLst>
                      <a:gd name="adj" fmla="val 98709"/>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06" name="Trapezoid 505">
                    <a:extLst>
                      <a:ext uri="{FF2B5EF4-FFF2-40B4-BE49-F238E27FC236}">
                        <a16:creationId xmlns:a16="http://schemas.microsoft.com/office/drawing/2014/main" id="{A04A18ED-8032-7FEE-1FA5-560F93518E30}"/>
                      </a:ext>
                    </a:extLst>
                  </p:cNvPr>
                  <p:cNvSpPr/>
                  <p:nvPr/>
                </p:nvSpPr>
                <p:spPr>
                  <a:xfrm>
                    <a:off x="10344423" y="5725400"/>
                    <a:ext cx="1270896" cy="942102"/>
                  </a:xfrm>
                  <a:prstGeom prst="trapezoid">
                    <a:avLst>
                      <a:gd name="adj" fmla="val 98709"/>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07" name="Trapezoid 506">
                    <a:extLst>
                      <a:ext uri="{FF2B5EF4-FFF2-40B4-BE49-F238E27FC236}">
                        <a16:creationId xmlns:a16="http://schemas.microsoft.com/office/drawing/2014/main" id="{757DDA74-0372-20C2-46F2-8989A378042A}"/>
                      </a:ext>
                    </a:extLst>
                  </p:cNvPr>
                  <p:cNvSpPr/>
                  <p:nvPr/>
                </p:nvSpPr>
                <p:spPr>
                  <a:xfrm>
                    <a:off x="10747808" y="5477380"/>
                    <a:ext cx="464126" cy="173857"/>
                  </a:xfrm>
                  <a:prstGeom prst="trapezoid">
                    <a:avLst>
                      <a:gd name="adj" fmla="val 98709"/>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08" name="Rectangle 507">
                    <a:extLst>
                      <a:ext uri="{FF2B5EF4-FFF2-40B4-BE49-F238E27FC236}">
                        <a16:creationId xmlns:a16="http://schemas.microsoft.com/office/drawing/2014/main" id="{A33E4AC8-727B-7EF5-4952-26D852C21BC2}"/>
                      </a:ext>
                    </a:extLst>
                  </p:cNvPr>
                  <p:cNvSpPr/>
                  <p:nvPr/>
                </p:nvSpPr>
                <p:spPr>
                  <a:xfrm flipH="1">
                    <a:off x="10835620" y="6335565"/>
                    <a:ext cx="288503" cy="548640"/>
                  </a:xfrm>
                  <a:prstGeom prst="rect">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359" name="Group 358">
                  <a:extLst>
                    <a:ext uri="{FF2B5EF4-FFF2-40B4-BE49-F238E27FC236}">
                      <a16:creationId xmlns:a16="http://schemas.microsoft.com/office/drawing/2014/main" id="{0609383F-F5BF-F9AA-89A2-77835F7F5FF8}"/>
                    </a:ext>
                  </a:extLst>
                </p:cNvPr>
                <p:cNvGrpSpPr/>
                <p:nvPr/>
              </p:nvGrpSpPr>
              <p:grpSpPr>
                <a:xfrm>
                  <a:off x="2335770" y="4330092"/>
                  <a:ext cx="544528" cy="961494"/>
                  <a:chOff x="-1533408" y="3818336"/>
                  <a:chExt cx="700058" cy="1236121"/>
                </a:xfrm>
              </p:grpSpPr>
              <p:grpSp>
                <p:nvGrpSpPr>
                  <p:cNvPr id="493" name="Group 492">
                    <a:extLst>
                      <a:ext uri="{FF2B5EF4-FFF2-40B4-BE49-F238E27FC236}">
                        <a16:creationId xmlns:a16="http://schemas.microsoft.com/office/drawing/2014/main" id="{F7C1D13F-173D-CEF0-39CE-2B90300522F6}"/>
                      </a:ext>
                    </a:extLst>
                  </p:cNvPr>
                  <p:cNvGrpSpPr/>
                  <p:nvPr/>
                </p:nvGrpSpPr>
                <p:grpSpPr>
                  <a:xfrm>
                    <a:off x="-1533408" y="3818336"/>
                    <a:ext cx="700058" cy="832939"/>
                    <a:chOff x="-1955586" y="3032081"/>
                    <a:chExt cx="1544413" cy="1837567"/>
                  </a:xfrm>
                </p:grpSpPr>
                <p:sp>
                  <p:nvSpPr>
                    <p:cNvPr id="498" name="Oval 497">
                      <a:extLst>
                        <a:ext uri="{FF2B5EF4-FFF2-40B4-BE49-F238E27FC236}">
                          <a16:creationId xmlns:a16="http://schemas.microsoft.com/office/drawing/2014/main" id="{F98A10B6-0513-7976-2292-FA74ACC7818F}"/>
                        </a:ext>
                      </a:extLst>
                    </p:cNvPr>
                    <p:cNvSpPr/>
                    <p:nvPr/>
                  </p:nvSpPr>
                  <p:spPr>
                    <a:xfrm>
                      <a:off x="-1550190" y="3032081"/>
                      <a:ext cx="751309" cy="1117635"/>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99" name="Oval 498">
                      <a:extLst>
                        <a:ext uri="{FF2B5EF4-FFF2-40B4-BE49-F238E27FC236}">
                          <a16:creationId xmlns:a16="http://schemas.microsoft.com/office/drawing/2014/main" id="{E37D94DA-9B87-C909-D520-E7A87662A194}"/>
                        </a:ext>
                      </a:extLst>
                    </p:cNvPr>
                    <p:cNvSpPr/>
                    <p:nvPr/>
                  </p:nvSpPr>
                  <p:spPr>
                    <a:xfrm rot="1680201">
                      <a:off x="-1918292" y="3480504"/>
                      <a:ext cx="934961" cy="811391"/>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00" name="Oval 499">
                      <a:extLst>
                        <a:ext uri="{FF2B5EF4-FFF2-40B4-BE49-F238E27FC236}">
                          <a16:creationId xmlns:a16="http://schemas.microsoft.com/office/drawing/2014/main" id="{EAF81758-5454-178B-42EE-ACE02EF243EE}"/>
                        </a:ext>
                      </a:extLst>
                    </p:cNvPr>
                    <p:cNvSpPr/>
                    <p:nvPr/>
                  </p:nvSpPr>
                  <p:spPr>
                    <a:xfrm>
                      <a:off x="-1336944" y="3498048"/>
                      <a:ext cx="914400" cy="914400"/>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01" name="Oval 500">
                      <a:extLst>
                        <a:ext uri="{FF2B5EF4-FFF2-40B4-BE49-F238E27FC236}">
                          <a16:creationId xmlns:a16="http://schemas.microsoft.com/office/drawing/2014/main" id="{0857F525-05EB-A5CE-FE6F-597A5CF6E859}"/>
                        </a:ext>
                      </a:extLst>
                    </p:cNvPr>
                    <p:cNvSpPr/>
                    <p:nvPr/>
                  </p:nvSpPr>
                  <p:spPr>
                    <a:xfrm rot="848486">
                      <a:off x="-1571555" y="3955248"/>
                      <a:ext cx="1160382" cy="914400"/>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02" name="Oval 501">
                      <a:extLst>
                        <a:ext uri="{FF2B5EF4-FFF2-40B4-BE49-F238E27FC236}">
                          <a16:creationId xmlns:a16="http://schemas.microsoft.com/office/drawing/2014/main" id="{77D9F541-9E47-EE4D-91A7-DD13E3719C0A}"/>
                        </a:ext>
                      </a:extLst>
                    </p:cNvPr>
                    <p:cNvSpPr/>
                    <p:nvPr/>
                  </p:nvSpPr>
                  <p:spPr>
                    <a:xfrm>
                      <a:off x="-1955586" y="3932841"/>
                      <a:ext cx="914400" cy="914400"/>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494" name="Group 493">
                    <a:extLst>
                      <a:ext uri="{FF2B5EF4-FFF2-40B4-BE49-F238E27FC236}">
                        <a16:creationId xmlns:a16="http://schemas.microsoft.com/office/drawing/2014/main" id="{A33532A3-5520-9892-D96A-5107C4D99654}"/>
                      </a:ext>
                    </a:extLst>
                  </p:cNvPr>
                  <p:cNvGrpSpPr/>
                  <p:nvPr/>
                </p:nvGrpSpPr>
                <p:grpSpPr>
                  <a:xfrm>
                    <a:off x="-1325102" y="4298599"/>
                    <a:ext cx="250806" cy="755858"/>
                    <a:chOff x="-1882119" y="4720514"/>
                    <a:chExt cx="216444" cy="652301"/>
                  </a:xfrm>
                  <a:solidFill>
                    <a:schemeClr val="accent3">
                      <a:lumMod val="75000"/>
                    </a:schemeClr>
                  </a:solidFill>
                </p:grpSpPr>
                <p:sp>
                  <p:nvSpPr>
                    <p:cNvPr id="495" name="Rectangle 494">
                      <a:extLst>
                        <a:ext uri="{FF2B5EF4-FFF2-40B4-BE49-F238E27FC236}">
                          <a16:creationId xmlns:a16="http://schemas.microsoft.com/office/drawing/2014/main" id="{B2B85115-4A37-3DEB-DF99-A2D032052ACA}"/>
                        </a:ext>
                      </a:extLst>
                    </p:cNvPr>
                    <p:cNvSpPr/>
                    <p:nvPr/>
                  </p:nvSpPr>
                  <p:spPr>
                    <a:xfrm>
                      <a:off x="-1825988" y="4720514"/>
                      <a:ext cx="104182" cy="548640"/>
                    </a:xfrm>
                    <a:prstGeom prst="rect">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96" name="Trapezoid 495">
                      <a:extLst>
                        <a:ext uri="{FF2B5EF4-FFF2-40B4-BE49-F238E27FC236}">
                          <a16:creationId xmlns:a16="http://schemas.microsoft.com/office/drawing/2014/main" id="{277248F0-00BA-03BF-8C1F-2CB373DCD5B1}"/>
                        </a:ext>
                      </a:extLst>
                    </p:cNvPr>
                    <p:cNvSpPr/>
                    <p:nvPr/>
                  </p:nvSpPr>
                  <p:spPr>
                    <a:xfrm>
                      <a:off x="-1882119" y="5257627"/>
                      <a:ext cx="216444" cy="74085"/>
                    </a:xfrm>
                    <a:prstGeom prst="trapezoid">
                      <a:avLst>
                        <a:gd name="adj" fmla="val 88513"/>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97" name="Isosceles Triangle 496">
                      <a:extLst>
                        <a:ext uri="{FF2B5EF4-FFF2-40B4-BE49-F238E27FC236}">
                          <a16:creationId xmlns:a16="http://schemas.microsoft.com/office/drawing/2014/main" id="{FE347502-F455-20DB-EF4A-58BA68F0139D}"/>
                        </a:ext>
                      </a:extLst>
                    </p:cNvPr>
                    <p:cNvSpPr/>
                    <p:nvPr/>
                  </p:nvSpPr>
                  <p:spPr>
                    <a:xfrm flipV="1">
                      <a:off x="-1796757" y="5300661"/>
                      <a:ext cx="45719" cy="72154"/>
                    </a:xfrm>
                    <a:prstGeom prst="triangle">
                      <a:avLst/>
                    </a:prstGeom>
                    <a:gr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sp>
              <p:nvSpPr>
                <p:cNvPr id="360" name="Rectangle 359">
                  <a:extLst>
                    <a:ext uri="{FF2B5EF4-FFF2-40B4-BE49-F238E27FC236}">
                      <a16:creationId xmlns:a16="http://schemas.microsoft.com/office/drawing/2014/main" id="{E4A4C546-366B-438F-387E-6DA94C821358}"/>
                    </a:ext>
                  </a:extLst>
                </p:cNvPr>
                <p:cNvSpPr/>
                <p:nvPr/>
              </p:nvSpPr>
              <p:spPr>
                <a:xfrm rot="20747536" flipH="1">
                  <a:off x="1303974" y="4511510"/>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2" name="Rectangle 361">
                  <a:extLst>
                    <a:ext uri="{FF2B5EF4-FFF2-40B4-BE49-F238E27FC236}">
                      <a16:creationId xmlns:a16="http://schemas.microsoft.com/office/drawing/2014/main" id="{0C6ED73E-F8EF-98BA-1869-B2EE1A98E433}"/>
                    </a:ext>
                  </a:extLst>
                </p:cNvPr>
                <p:cNvSpPr/>
                <p:nvPr/>
              </p:nvSpPr>
              <p:spPr>
                <a:xfrm rot="20747536" flipH="1">
                  <a:off x="1303974" y="5023504"/>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3" name="Rectangle 362">
                  <a:extLst>
                    <a:ext uri="{FF2B5EF4-FFF2-40B4-BE49-F238E27FC236}">
                      <a16:creationId xmlns:a16="http://schemas.microsoft.com/office/drawing/2014/main" id="{40F999F6-D0B4-A470-26FE-08B3795D1598}"/>
                    </a:ext>
                  </a:extLst>
                </p:cNvPr>
                <p:cNvSpPr/>
                <p:nvPr/>
              </p:nvSpPr>
              <p:spPr>
                <a:xfrm flipH="1">
                  <a:off x="3133921" y="4290918"/>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4" name="Rectangle 363">
                  <a:extLst>
                    <a:ext uri="{FF2B5EF4-FFF2-40B4-BE49-F238E27FC236}">
                      <a16:creationId xmlns:a16="http://schemas.microsoft.com/office/drawing/2014/main" id="{C2F458EA-5B55-3EB6-F4F9-F00A8501C577}"/>
                    </a:ext>
                  </a:extLst>
                </p:cNvPr>
                <p:cNvSpPr/>
                <p:nvPr/>
              </p:nvSpPr>
              <p:spPr>
                <a:xfrm flipH="1">
                  <a:off x="3133921" y="4802912"/>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5" name="Rectangle 364">
                  <a:extLst>
                    <a:ext uri="{FF2B5EF4-FFF2-40B4-BE49-F238E27FC236}">
                      <a16:creationId xmlns:a16="http://schemas.microsoft.com/office/drawing/2014/main" id="{465CBDF6-F837-63CA-EB58-BB7A7D6E4500}"/>
                    </a:ext>
                  </a:extLst>
                </p:cNvPr>
                <p:cNvSpPr/>
                <p:nvPr/>
              </p:nvSpPr>
              <p:spPr>
                <a:xfrm flipH="1">
                  <a:off x="6851054" y="4694875"/>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6" name="Rectangle 365">
                  <a:extLst>
                    <a:ext uri="{FF2B5EF4-FFF2-40B4-BE49-F238E27FC236}">
                      <a16:creationId xmlns:a16="http://schemas.microsoft.com/office/drawing/2014/main" id="{FF4D43F0-A64B-0B2D-F6A6-162265F30934}"/>
                    </a:ext>
                  </a:extLst>
                </p:cNvPr>
                <p:cNvSpPr/>
                <p:nvPr/>
              </p:nvSpPr>
              <p:spPr>
                <a:xfrm flipH="1">
                  <a:off x="6851054" y="5206869"/>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7" name="Rectangle 366">
                  <a:extLst>
                    <a:ext uri="{FF2B5EF4-FFF2-40B4-BE49-F238E27FC236}">
                      <a16:creationId xmlns:a16="http://schemas.microsoft.com/office/drawing/2014/main" id="{783EB7C3-6990-B7FB-2CD7-B0594D3B80AB}"/>
                    </a:ext>
                  </a:extLst>
                </p:cNvPr>
                <p:cNvSpPr/>
                <p:nvPr/>
              </p:nvSpPr>
              <p:spPr>
                <a:xfrm rot="650648" flipH="1">
                  <a:off x="4994965" y="4504057"/>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8" name="Rectangle 367">
                  <a:extLst>
                    <a:ext uri="{FF2B5EF4-FFF2-40B4-BE49-F238E27FC236}">
                      <a16:creationId xmlns:a16="http://schemas.microsoft.com/office/drawing/2014/main" id="{600BB3A5-C24A-73E4-EAB4-179FA800C0B7}"/>
                    </a:ext>
                  </a:extLst>
                </p:cNvPr>
                <p:cNvSpPr/>
                <p:nvPr/>
              </p:nvSpPr>
              <p:spPr>
                <a:xfrm rot="650648" flipH="1">
                  <a:off x="4994965" y="5016051"/>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9" name="Rectangle 368">
                  <a:extLst>
                    <a:ext uri="{FF2B5EF4-FFF2-40B4-BE49-F238E27FC236}">
                      <a16:creationId xmlns:a16="http://schemas.microsoft.com/office/drawing/2014/main" id="{4DDC06B0-03A9-FC19-3B90-6E2E0CB4F63E}"/>
                    </a:ext>
                  </a:extLst>
                </p:cNvPr>
                <p:cNvSpPr/>
                <p:nvPr/>
              </p:nvSpPr>
              <p:spPr>
                <a:xfrm rot="21223782" flipH="1">
                  <a:off x="8728100" y="4595287"/>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70" name="Rectangle 369">
                  <a:extLst>
                    <a:ext uri="{FF2B5EF4-FFF2-40B4-BE49-F238E27FC236}">
                      <a16:creationId xmlns:a16="http://schemas.microsoft.com/office/drawing/2014/main" id="{EEB19DAC-6824-B21D-9FFF-69E6223B4CE3}"/>
                    </a:ext>
                  </a:extLst>
                </p:cNvPr>
                <p:cNvSpPr/>
                <p:nvPr/>
              </p:nvSpPr>
              <p:spPr>
                <a:xfrm rot="21223782" flipH="1">
                  <a:off x="8728100" y="5107281"/>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71" name="Rectangle 370">
                  <a:extLst>
                    <a:ext uri="{FF2B5EF4-FFF2-40B4-BE49-F238E27FC236}">
                      <a16:creationId xmlns:a16="http://schemas.microsoft.com/office/drawing/2014/main" id="{1C53A9C0-82F9-791D-BD45-A3B96AF6AFE7}"/>
                    </a:ext>
                  </a:extLst>
                </p:cNvPr>
                <p:cNvSpPr/>
                <p:nvPr/>
              </p:nvSpPr>
              <p:spPr>
                <a:xfrm rot="21258872" flipH="1">
                  <a:off x="-501073" y="4821662"/>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72" name="Rectangle 371">
                  <a:extLst>
                    <a:ext uri="{FF2B5EF4-FFF2-40B4-BE49-F238E27FC236}">
                      <a16:creationId xmlns:a16="http://schemas.microsoft.com/office/drawing/2014/main" id="{7ADB5ED2-8E06-D8D7-3F64-5EDC478F9863}"/>
                    </a:ext>
                  </a:extLst>
                </p:cNvPr>
                <p:cNvSpPr/>
                <p:nvPr/>
              </p:nvSpPr>
              <p:spPr>
                <a:xfrm rot="21258872" flipH="1">
                  <a:off x="-501073" y="5333656"/>
                  <a:ext cx="1823098"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73" name="Freeform: Shape 372">
                  <a:extLst>
                    <a:ext uri="{FF2B5EF4-FFF2-40B4-BE49-F238E27FC236}">
                      <a16:creationId xmlns:a16="http://schemas.microsoft.com/office/drawing/2014/main" id="{BF6FBD5A-16BA-B69B-EB87-DD591CE1F191}"/>
                    </a:ext>
                  </a:extLst>
                </p:cNvPr>
                <p:cNvSpPr/>
                <p:nvPr/>
              </p:nvSpPr>
              <p:spPr>
                <a:xfrm>
                  <a:off x="-529394" y="5395849"/>
                  <a:ext cx="10768268" cy="615303"/>
                </a:xfrm>
                <a:custGeom>
                  <a:avLst/>
                  <a:gdLst>
                    <a:gd name="connsiteX0" fmla="*/ 0 w 10262937"/>
                    <a:gd name="connsiteY0" fmla="*/ 519021 h 556254"/>
                    <a:gd name="connsiteX1" fmla="*/ 1311442 w 10262937"/>
                    <a:gd name="connsiteY1" fmla="*/ 506989 h 556254"/>
                    <a:gd name="connsiteX2" fmla="*/ 2767263 w 10262937"/>
                    <a:gd name="connsiteY2" fmla="*/ 37758 h 556254"/>
                    <a:gd name="connsiteX3" fmla="*/ 4704347 w 10262937"/>
                    <a:gd name="connsiteY3" fmla="*/ 73852 h 556254"/>
                    <a:gd name="connsiteX4" fmla="*/ 6581274 w 10262937"/>
                    <a:gd name="connsiteY4" fmla="*/ 434800 h 556254"/>
                    <a:gd name="connsiteX5" fmla="*/ 8422105 w 10262937"/>
                    <a:gd name="connsiteY5" fmla="*/ 531052 h 556254"/>
                    <a:gd name="connsiteX6" fmla="*/ 10262937 w 10262937"/>
                    <a:gd name="connsiteY6" fmla="*/ 338547 h 556254"/>
                    <a:gd name="connsiteX0" fmla="*/ 0 w 9877926"/>
                    <a:gd name="connsiteY0" fmla="*/ 519021 h 556254"/>
                    <a:gd name="connsiteX1" fmla="*/ 1311442 w 9877926"/>
                    <a:gd name="connsiteY1" fmla="*/ 506989 h 556254"/>
                    <a:gd name="connsiteX2" fmla="*/ 2767263 w 9877926"/>
                    <a:gd name="connsiteY2" fmla="*/ 37758 h 556254"/>
                    <a:gd name="connsiteX3" fmla="*/ 4704347 w 9877926"/>
                    <a:gd name="connsiteY3" fmla="*/ 73852 h 556254"/>
                    <a:gd name="connsiteX4" fmla="*/ 6581274 w 9877926"/>
                    <a:gd name="connsiteY4" fmla="*/ 434800 h 556254"/>
                    <a:gd name="connsiteX5" fmla="*/ 8422105 w 9877926"/>
                    <a:gd name="connsiteY5" fmla="*/ 531052 h 556254"/>
                    <a:gd name="connsiteX6" fmla="*/ 9877926 w 9877926"/>
                    <a:gd name="connsiteY6" fmla="*/ 182137 h 556254"/>
                    <a:gd name="connsiteX0" fmla="*/ 0 w 9877926"/>
                    <a:gd name="connsiteY0" fmla="*/ 519021 h 556254"/>
                    <a:gd name="connsiteX1" fmla="*/ 1311442 w 9877926"/>
                    <a:gd name="connsiteY1" fmla="*/ 506989 h 556254"/>
                    <a:gd name="connsiteX2" fmla="*/ 2767263 w 9877926"/>
                    <a:gd name="connsiteY2" fmla="*/ 37758 h 556254"/>
                    <a:gd name="connsiteX3" fmla="*/ 4704347 w 9877926"/>
                    <a:gd name="connsiteY3" fmla="*/ 73852 h 556254"/>
                    <a:gd name="connsiteX4" fmla="*/ 6581274 w 9877926"/>
                    <a:gd name="connsiteY4" fmla="*/ 434800 h 556254"/>
                    <a:gd name="connsiteX5" fmla="*/ 8422105 w 9877926"/>
                    <a:gd name="connsiteY5" fmla="*/ 531052 h 556254"/>
                    <a:gd name="connsiteX6" fmla="*/ 9877926 w 9877926"/>
                    <a:gd name="connsiteY6" fmla="*/ 182137 h 556254"/>
                    <a:gd name="connsiteX0" fmla="*/ 0 w 9829799"/>
                    <a:gd name="connsiteY0" fmla="*/ 519021 h 556254"/>
                    <a:gd name="connsiteX1" fmla="*/ 1311442 w 9829799"/>
                    <a:gd name="connsiteY1" fmla="*/ 506989 h 556254"/>
                    <a:gd name="connsiteX2" fmla="*/ 2767263 w 9829799"/>
                    <a:gd name="connsiteY2" fmla="*/ 37758 h 556254"/>
                    <a:gd name="connsiteX3" fmla="*/ 4704347 w 9829799"/>
                    <a:gd name="connsiteY3" fmla="*/ 73852 h 556254"/>
                    <a:gd name="connsiteX4" fmla="*/ 6581274 w 9829799"/>
                    <a:gd name="connsiteY4" fmla="*/ 434800 h 556254"/>
                    <a:gd name="connsiteX5" fmla="*/ 8422105 w 9829799"/>
                    <a:gd name="connsiteY5" fmla="*/ 531052 h 556254"/>
                    <a:gd name="connsiteX6" fmla="*/ 9829799 w 9829799"/>
                    <a:gd name="connsiteY6" fmla="*/ 146042 h 556254"/>
                    <a:gd name="connsiteX0" fmla="*/ 0 w 9986210"/>
                    <a:gd name="connsiteY0" fmla="*/ 519021 h 556254"/>
                    <a:gd name="connsiteX1" fmla="*/ 1311442 w 9986210"/>
                    <a:gd name="connsiteY1" fmla="*/ 506989 h 556254"/>
                    <a:gd name="connsiteX2" fmla="*/ 2767263 w 9986210"/>
                    <a:gd name="connsiteY2" fmla="*/ 37758 h 556254"/>
                    <a:gd name="connsiteX3" fmla="*/ 4704347 w 9986210"/>
                    <a:gd name="connsiteY3" fmla="*/ 73852 h 556254"/>
                    <a:gd name="connsiteX4" fmla="*/ 6581274 w 9986210"/>
                    <a:gd name="connsiteY4" fmla="*/ 434800 h 556254"/>
                    <a:gd name="connsiteX5" fmla="*/ 8422105 w 9986210"/>
                    <a:gd name="connsiteY5" fmla="*/ 531052 h 556254"/>
                    <a:gd name="connsiteX6" fmla="*/ 9986210 w 9986210"/>
                    <a:gd name="connsiteY6" fmla="*/ 97915 h 556254"/>
                    <a:gd name="connsiteX0" fmla="*/ 0 w 10106525"/>
                    <a:gd name="connsiteY0" fmla="*/ 519021 h 556254"/>
                    <a:gd name="connsiteX1" fmla="*/ 1311442 w 10106525"/>
                    <a:gd name="connsiteY1" fmla="*/ 506989 h 556254"/>
                    <a:gd name="connsiteX2" fmla="*/ 2767263 w 10106525"/>
                    <a:gd name="connsiteY2" fmla="*/ 37758 h 556254"/>
                    <a:gd name="connsiteX3" fmla="*/ 4704347 w 10106525"/>
                    <a:gd name="connsiteY3" fmla="*/ 73852 h 556254"/>
                    <a:gd name="connsiteX4" fmla="*/ 6581274 w 10106525"/>
                    <a:gd name="connsiteY4" fmla="*/ 434800 h 556254"/>
                    <a:gd name="connsiteX5" fmla="*/ 8422105 w 10106525"/>
                    <a:gd name="connsiteY5" fmla="*/ 531052 h 556254"/>
                    <a:gd name="connsiteX6" fmla="*/ 10106525 w 10106525"/>
                    <a:gd name="connsiteY6" fmla="*/ 61821 h 556254"/>
                    <a:gd name="connsiteX0" fmla="*/ 0 w 10142620"/>
                    <a:gd name="connsiteY0" fmla="*/ 519021 h 556254"/>
                    <a:gd name="connsiteX1" fmla="*/ 1311442 w 10142620"/>
                    <a:gd name="connsiteY1" fmla="*/ 506989 h 556254"/>
                    <a:gd name="connsiteX2" fmla="*/ 2767263 w 10142620"/>
                    <a:gd name="connsiteY2" fmla="*/ 37758 h 556254"/>
                    <a:gd name="connsiteX3" fmla="*/ 4704347 w 10142620"/>
                    <a:gd name="connsiteY3" fmla="*/ 73852 h 556254"/>
                    <a:gd name="connsiteX4" fmla="*/ 6581274 w 10142620"/>
                    <a:gd name="connsiteY4" fmla="*/ 434800 h 556254"/>
                    <a:gd name="connsiteX5" fmla="*/ 8422105 w 10142620"/>
                    <a:gd name="connsiteY5" fmla="*/ 531052 h 556254"/>
                    <a:gd name="connsiteX6" fmla="*/ 10142620 w 10142620"/>
                    <a:gd name="connsiteY6" fmla="*/ 61821 h 556254"/>
                    <a:gd name="connsiteX0" fmla="*/ 0 w 10202778"/>
                    <a:gd name="connsiteY0" fmla="*/ 519021 h 556254"/>
                    <a:gd name="connsiteX1" fmla="*/ 1371600 w 10202778"/>
                    <a:gd name="connsiteY1" fmla="*/ 506989 h 556254"/>
                    <a:gd name="connsiteX2" fmla="*/ 2827421 w 10202778"/>
                    <a:gd name="connsiteY2" fmla="*/ 37758 h 556254"/>
                    <a:gd name="connsiteX3" fmla="*/ 4764505 w 10202778"/>
                    <a:gd name="connsiteY3" fmla="*/ 73852 h 556254"/>
                    <a:gd name="connsiteX4" fmla="*/ 6641432 w 10202778"/>
                    <a:gd name="connsiteY4" fmla="*/ 434800 h 556254"/>
                    <a:gd name="connsiteX5" fmla="*/ 8482263 w 10202778"/>
                    <a:gd name="connsiteY5" fmla="*/ 531052 h 556254"/>
                    <a:gd name="connsiteX6" fmla="*/ 10202778 w 10202778"/>
                    <a:gd name="connsiteY6" fmla="*/ 61821 h 556254"/>
                    <a:gd name="connsiteX0" fmla="*/ 0 w 10311062"/>
                    <a:gd name="connsiteY0" fmla="*/ 519021 h 556254"/>
                    <a:gd name="connsiteX1" fmla="*/ 1479884 w 10311062"/>
                    <a:gd name="connsiteY1" fmla="*/ 506989 h 556254"/>
                    <a:gd name="connsiteX2" fmla="*/ 2935705 w 10311062"/>
                    <a:gd name="connsiteY2" fmla="*/ 37758 h 556254"/>
                    <a:gd name="connsiteX3" fmla="*/ 4872789 w 10311062"/>
                    <a:gd name="connsiteY3" fmla="*/ 73852 h 556254"/>
                    <a:gd name="connsiteX4" fmla="*/ 6749716 w 10311062"/>
                    <a:gd name="connsiteY4" fmla="*/ 434800 h 556254"/>
                    <a:gd name="connsiteX5" fmla="*/ 8590547 w 10311062"/>
                    <a:gd name="connsiteY5" fmla="*/ 531052 h 556254"/>
                    <a:gd name="connsiteX6" fmla="*/ 10311062 w 10311062"/>
                    <a:gd name="connsiteY6" fmla="*/ 61821 h 556254"/>
                    <a:gd name="connsiteX0" fmla="*/ 119044 w 10430106"/>
                    <a:gd name="connsiteY0" fmla="*/ 519021 h 550412"/>
                    <a:gd name="connsiteX1" fmla="*/ 107011 w 10430106"/>
                    <a:gd name="connsiteY1" fmla="*/ 531052 h 550412"/>
                    <a:gd name="connsiteX2" fmla="*/ 1598928 w 10430106"/>
                    <a:gd name="connsiteY2" fmla="*/ 506989 h 550412"/>
                    <a:gd name="connsiteX3" fmla="*/ 3054749 w 10430106"/>
                    <a:gd name="connsiteY3" fmla="*/ 37758 h 550412"/>
                    <a:gd name="connsiteX4" fmla="*/ 4991833 w 10430106"/>
                    <a:gd name="connsiteY4" fmla="*/ 73852 h 550412"/>
                    <a:gd name="connsiteX5" fmla="*/ 6868760 w 10430106"/>
                    <a:gd name="connsiteY5" fmla="*/ 434800 h 550412"/>
                    <a:gd name="connsiteX6" fmla="*/ 8709591 w 10430106"/>
                    <a:gd name="connsiteY6" fmla="*/ 531052 h 550412"/>
                    <a:gd name="connsiteX7" fmla="*/ 10430106 w 10430106"/>
                    <a:gd name="connsiteY7" fmla="*/ 61821 h 550412"/>
                    <a:gd name="connsiteX0" fmla="*/ 122 w 10311184"/>
                    <a:gd name="connsiteY0" fmla="*/ 519021 h 556078"/>
                    <a:gd name="connsiteX1" fmla="*/ 264815 w 10311184"/>
                    <a:gd name="connsiteY1" fmla="*/ 543083 h 556078"/>
                    <a:gd name="connsiteX2" fmla="*/ 1480006 w 10311184"/>
                    <a:gd name="connsiteY2" fmla="*/ 506989 h 556078"/>
                    <a:gd name="connsiteX3" fmla="*/ 2935827 w 10311184"/>
                    <a:gd name="connsiteY3" fmla="*/ 37758 h 556078"/>
                    <a:gd name="connsiteX4" fmla="*/ 4872911 w 10311184"/>
                    <a:gd name="connsiteY4" fmla="*/ 73852 h 556078"/>
                    <a:gd name="connsiteX5" fmla="*/ 6749838 w 10311184"/>
                    <a:gd name="connsiteY5" fmla="*/ 434800 h 556078"/>
                    <a:gd name="connsiteX6" fmla="*/ 8590669 w 10311184"/>
                    <a:gd name="connsiteY6" fmla="*/ 531052 h 556078"/>
                    <a:gd name="connsiteX7" fmla="*/ 10311184 w 10311184"/>
                    <a:gd name="connsiteY7" fmla="*/ 61821 h 556078"/>
                    <a:gd name="connsiteX0" fmla="*/ 4 w 10984835"/>
                    <a:gd name="connsiteY0" fmla="*/ 615273 h 615313"/>
                    <a:gd name="connsiteX1" fmla="*/ 938466 w 10984835"/>
                    <a:gd name="connsiteY1" fmla="*/ 543083 h 615313"/>
                    <a:gd name="connsiteX2" fmla="*/ 2153657 w 10984835"/>
                    <a:gd name="connsiteY2" fmla="*/ 506989 h 615313"/>
                    <a:gd name="connsiteX3" fmla="*/ 3609478 w 10984835"/>
                    <a:gd name="connsiteY3" fmla="*/ 37758 h 615313"/>
                    <a:gd name="connsiteX4" fmla="*/ 5546562 w 10984835"/>
                    <a:gd name="connsiteY4" fmla="*/ 73852 h 615313"/>
                    <a:gd name="connsiteX5" fmla="*/ 7423489 w 10984835"/>
                    <a:gd name="connsiteY5" fmla="*/ 434800 h 615313"/>
                    <a:gd name="connsiteX6" fmla="*/ 9264320 w 10984835"/>
                    <a:gd name="connsiteY6" fmla="*/ 531052 h 615313"/>
                    <a:gd name="connsiteX7" fmla="*/ 10984835 w 10984835"/>
                    <a:gd name="connsiteY7" fmla="*/ 61821 h 615313"/>
                    <a:gd name="connsiteX0" fmla="*/ 6 w 10984837"/>
                    <a:gd name="connsiteY0" fmla="*/ 615273 h 615308"/>
                    <a:gd name="connsiteX1" fmla="*/ 721899 w 10984837"/>
                    <a:gd name="connsiteY1" fmla="*/ 531052 h 615308"/>
                    <a:gd name="connsiteX2" fmla="*/ 2153659 w 10984837"/>
                    <a:gd name="connsiteY2" fmla="*/ 506989 h 615308"/>
                    <a:gd name="connsiteX3" fmla="*/ 3609480 w 10984837"/>
                    <a:gd name="connsiteY3" fmla="*/ 37758 h 615308"/>
                    <a:gd name="connsiteX4" fmla="*/ 5546564 w 10984837"/>
                    <a:gd name="connsiteY4" fmla="*/ 73852 h 615308"/>
                    <a:gd name="connsiteX5" fmla="*/ 7423491 w 10984837"/>
                    <a:gd name="connsiteY5" fmla="*/ 434800 h 615308"/>
                    <a:gd name="connsiteX6" fmla="*/ 9264322 w 10984837"/>
                    <a:gd name="connsiteY6" fmla="*/ 531052 h 615308"/>
                    <a:gd name="connsiteX7" fmla="*/ 10984837 w 10984837"/>
                    <a:gd name="connsiteY7" fmla="*/ 61821 h 615308"/>
                    <a:gd name="connsiteX0" fmla="*/ 5 w 10984836"/>
                    <a:gd name="connsiteY0" fmla="*/ 615273 h 615303"/>
                    <a:gd name="connsiteX1" fmla="*/ 890340 w 10984836"/>
                    <a:gd name="connsiteY1" fmla="*/ 519021 h 615303"/>
                    <a:gd name="connsiteX2" fmla="*/ 2153658 w 10984836"/>
                    <a:gd name="connsiteY2" fmla="*/ 506989 h 615303"/>
                    <a:gd name="connsiteX3" fmla="*/ 3609479 w 10984836"/>
                    <a:gd name="connsiteY3" fmla="*/ 37758 h 615303"/>
                    <a:gd name="connsiteX4" fmla="*/ 5546563 w 10984836"/>
                    <a:gd name="connsiteY4" fmla="*/ 73852 h 615303"/>
                    <a:gd name="connsiteX5" fmla="*/ 7423490 w 10984836"/>
                    <a:gd name="connsiteY5" fmla="*/ 434800 h 615303"/>
                    <a:gd name="connsiteX6" fmla="*/ 9264321 w 10984836"/>
                    <a:gd name="connsiteY6" fmla="*/ 531052 h 615303"/>
                    <a:gd name="connsiteX7" fmla="*/ 10984836 w 10984836"/>
                    <a:gd name="connsiteY7" fmla="*/ 61821 h 615303"/>
                    <a:gd name="connsiteX0" fmla="*/ 5 w 10768268"/>
                    <a:gd name="connsiteY0" fmla="*/ 615273 h 615303"/>
                    <a:gd name="connsiteX1" fmla="*/ 890340 w 10768268"/>
                    <a:gd name="connsiteY1" fmla="*/ 519021 h 615303"/>
                    <a:gd name="connsiteX2" fmla="*/ 2153658 w 10768268"/>
                    <a:gd name="connsiteY2" fmla="*/ 506989 h 615303"/>
                    <a:gd name="connsiteX3" fmla="*/ 3609479 w 10768268"/>
                    <a:gd name="connsiteY3" fmla="*/ 37758 h 615303"/>
                    <a:gd name="connsiteX4" fmla="*/ 5546563 w 10768268"/>
                    <a:gd name="connsiteY4" fmla="*/ 73852 h 615303"/>
                    <a:gd name="connsiteX5" fmla="*/ 7423490 w 10768268"/>
                    <a:gd name="connsiteY5" fmla="*/ 434800 h 615303"/>
                    <a:gd name="connsiteX6" fmla="*/ 9264321 w 10768268"/>
                    <a:gd name="connsiteY6" fmla="*/ 531052 h 615303"/>
                    <a:gd name="connsiteX7" fmla="*/ 10768268 w 10768268"/>
                    <a:gd name="connsiteY7" fmla="*/ 121979 h 61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8268" h="615303">
                      <a:moveTo>
                        <a:pt x="5" y="615273"/>
                      </a:moveTo>
                      <a:cubicBezTo>
                        <a:pt x="-2001" y="617278"/>
                        <a:pt x="643693" y="521026"/>
                        <a:pt x="890340" y="519021"/>
                      </a:cubicBezTo>
                      <a:cubicBezTo>
                        <a:pt x="1136987" y="517016"/>
                        <a:pt x="1700468" y="587200"/>
                        <a:pt x="2153658" y="506989"/>
                      </a:cubicBezTo>
                      <a:cubicBezTo>
                        <a:pt x="2606848" y="426778"/>
                        <a:pt x="3043995" y="109947"/>
                        <a:pt x="3609479" y="37758"/>
                      </a:cubicBezTo>
                      <a:cubicBezTo>
                        <a:pt x="4174963" y="-34431"/>
                        <a:pt x="4910895" y="7678"/>
                        <a:pt x="5546563" y="73852"/>
                      </a:cubicBezTo>
                      <a:cubicBezTo>
                        <a:pt x="6182232" y="140026"/>
                        <a:pt x="6803864" y="358600"/>
                        <a:pt x="7423490" y="434800"/>
                      </a:cubicBezTo>
                      <a:cubicBezTo>
                        <a:pt x="8043116" y="511000"/>
                        <a:pt x="8650711" y="547094"/>
                        <a:pt x="9264321" y="531052"/>
                      </a:cubicBezTo>
                      <a:cubicBezTo>
                        <a:pt x="9877931" y="515010"/>
                        <a:pt x="10154657" y="294431"/>
                        <a:pt x="10768268" y="121979"/>
                      </a:cubicBezTo>
                    </a:path>
                  </a:pathLst>
                </a:custGeom>
                <a:noFill/>
                <a:ln w="149225">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74" name="Oval 373">
                  <a:extLst>
                    <a:ext uri="{FF2B5EF4-FFF2-40B4-BE49-F238E27FC236}">
                      <a16:creationId xmlns:a16="http://schemas.microsoft.com/office/drawing/2014/main" id="{77B65D2C-913F-72E0-7DE6-77E5482BB842}"/>
                    </a:ext>
                  </a:extLst>
                </p:cNvPr>
                <p:cNvSpPr/>
                <p:nvPr/>
              </p:nvSpPr>
              <p:spPr>
                <a:xfrm flipV="1">
                  <a:off x="918598" y="5422003"/>
                  <a:ext cx="5511831" cy="3539716"/>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0" name="Oval 189">
                  <a:extLst>
                    <a:ext uri="{FF2B5EF4-FFF2-40B4-BE49-F238E27FC236}">
                      <a16:creationId xmlns:a16="http://schemas.microsoft.com/office/drawing/2014/main" id="{3CED7DAD-FD6C-36AF-134F-1361E60AC1CE}"/>
                    </a:ext>
                  </a:extLst>
                </p:cNvPr>
                <p:cNvSpPr/>
                <p:nvPr/>
              </p:nvSpPr>
              <p:spPr>
                <a:xfrm flipV="1">
                  <a:off x="1539379" y="5395849"/>
                  <a:ext cx="5511831" cy="3539716"/>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1" name="Rectangle 190">
                  <a:extLst>
                    <a:ext uri="{FF2B5EF4-FFF2-40B4-BE49-F238E27FC236}">
                      <a16:creationId xmlns:a16="http://schemas.microsoft.com/office/drawing/2014/main" id="{FEDF6C10-E03B-DBD0-042F-4C978DDBE6E6}"/>
                    </a:ext>
                  </a:extLst>
                </p:cNvPr>
                <p:cNvSpPr/>
                <p:nvPr/>
              </p:nvSpPr>
              <p:spPr>
                <a:xfrm rot="5400000" flipH="1">
                  <a:off x="7887885" y="5038189"/>
                  <a:ext cx="1590640" cy="229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80" name="Oval 479">
                  <a:extLst>
                    <a:ext uri="{FF2B5EF4-FFF2-40B4-BE49-F238E27FC236}">
                      <a16:creationId xmlns:a16="http://schemas.microsoft.com/office/drawing/2014/main" id="{04A22B3B-68FA-A6FA-BD07-F148839B3CD2}"/>
                    </a:ext>
                  </a:extLst>
                </p:cNvPr>
                <p:cNvSpPr/>
                <p:nvPr/>
              </p:nvSpPr>
              <p:spPr>
                <a:xfrm flipV="1">
                  <a:off x="2607930" y="5621855"/>
                  <a:ext cx="5511831" cy="3539716"/>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81" name="Oval 480">
                  <a:extLst>
                    <a:ext uri="{FF2B5EF4-FFF2-40B4-BE49-F238E27FC236}">
                      <a16:creationId xmlns:a16="http://schemas.microsoft.com/office/drawing/2014/main" id="{BE154728-4E9D-C900-644F-189BE1E22FCC}"/>
                    </a:ext>
                  </a:extLst>
                </p:cNvPr>
                <p:cNvSpPr/>
                <p:nvPr/>
              </p:nvSpPr>
              <p:spPr>
                <a:xfrm flipV="1">
                  <a:off x="4289866" y="5845987"/>
                  <a:ext cx="5511831" cy="3539716"/>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82" name="Oval 481">
                  <a:extLst>
                    <a:ext uri="{FF2B5EF4-FFF2-40B4-BE49-F238E27FC236}">
                      <a16:creationId xmlns:a16="http://schemas.microsoft.com/office/drawing/2014/main" id="{2D5AE4DB-678F-4A87-2A68-F3266D84B6C0}"/>
                    </a:ext>
                  </a:extLst>
                </p:cNvPr>
                <p:cNvSpPr/>
                <p:nvPr/>
              </p:nvSpPr>
              <p:spPr>
                <a:xfrm flipV="1">
                  <a:off x="5759012" y="5930313"/>
                  <a:ext cx="5511831" cy="3539716"/>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83" name="Rectangle 482">
                  <a:extLst>
                    <a:ext uri="{FF2B5EF4-FFF2-40B4-BE49-F238E27FC236}">
                      <a16:creationId xmlns:a16="http://schemas.microsoft.com/office/drawing/2014/main" id="{43438484-310C-C945-AB47-644218D046EC}"/>
                    </a:ext>
                  </a:extLst>
                </p:cNvPr>
                <p:cNvSpPr/>
                <p:nvPr/>
              </p:nvSpPr>
              <p:spPr>
                <a:xfrm rot="5400000" flipH="1">
                  <a:off x="6062461" y="5008900"/>
                  <a:ext cx="1590640" cy="229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84" name="Rectangle 483">
                  <a:extLst>
                    <a:ext uri="{FF2B5EF4-FFF2-40B4-BE49-F238E27FC236}">
                      <a16:creationId xmlns:a16="http://schemas.microsoft.com/office/drawing/2014/main" id="{9C86071F-5BFB-2BEA-31C6-D0C16C88348E}"/>
                    </a:ext>
                  </a:extLst>
                </p:cNvPr>
                <p:cNvSpPr/>
                <p:nvPr/>
              </p:nvSpPr>
              <p:spPr>
                <a:xfrm rot="5400000" flipH="1">
                  <a:off x="543185" y="5038189"/>
                  <a:ext cx="1590640" cy="229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85" name="Rectangle 484">
                  <a:extLst>
                    <a:ext uri="{FF2B5EF4-FFF2-40B4-BE49-F238E27FC236}">
                      <a16:creationId xmlns:a16="http://schemas.microsoft.com/office/drawing/2014/main" id="{6F01425C-EBC8-B8CF-53E3-56A0E6048264}"/>
                    </a:ext>
                  </a:extLst>
                </p:cNvPr>
                <p:cNvSpPr/>
                <p:nvPr/>
              </p:nvSpPr>
              <p:spPr>
                <a:xfrm rot="5400000" flipH="1">
                  <a:off x="2343447" y="4644523"/>
                  <a:ext cx="1590640" cy="229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86" name="Rectangle 485">
                  <a:extLst>
                    <a:ext uri="{FF2B5EF4-FFF2-40B4-BE49-F238E27FC236}">
                      <a16:creationId xmlns:a16="http://schemas.microsoft.com/office/drawing/2014/main" id="{5AF491EF-DC54-7182-35E7-835C52352AAC}"/>
                    </a:ext>
                  </a:extLst>
                </p:cNvPr>
                <p:cNvSpPr/>
                <p:nvPr/>
              </p:nvSpPr>
              <p:spPr>
                <a:xfrm rot="5400000" flipH="1">
                  <a:off x="4220413" y="4672574"/>
                  <a:ext cx="1590640" cy="229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87" name="Oval 486">
                  <a:extLst>
                    <a:ext uri="{FF2B5EF4-FFF2-40B4-BE49-F238E27FC236}">
                      <a16:creationId xmlns:a16="http://schemas.microsoft.com/office/drawing/2014/main" id="{B423E7AC-6EF7-697C-E11E-D3329D484822}"/>
                    </a:ext>
                  </a:extLst>
                </p:cNvPr>
                <p:cNvSpPr/>
                <p:nvPr/>
              </p:nvSpPr>
              <p:spPr>
                <a:xfrm flipV="1">
                  <a:off x="8103043" y="5478668"/>
                  <a:ext cx="5511831" cy="3539716"/>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88" name="Oval 487">
                  <a:extLst>
                    <a:ext uri="{FF2B5EF4-FFF2-40B4-BE49-F238E27FC236}">
                      <a16:creationId xmlns:a16="http://schemas.microsoft.com/office/drawing/2014/main" id="{BF40BF06-9E13-CFE6-A6C1-0E03C1A0FB6F}"/>
                    </a:ext>
                  </a:extLst>
                </p:cNvPr>
                <p:cNvSpPr/>
                <p:nvPr/>
              </p:nvSpPr>
              <p:spPr>
                <a:xfrm flipV="1">
                  <a:off x="-2322371" y="5943834"/>
                  <a:ext cx="5511831" cy="3539716"/>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89" name="Rectangle 488">
                  <a:extLst>
                    <a:ext uri="{FF2B5EF4-FFF2-40B4-BE49-F238E27FC236}">
                      <a16:creationId xmlns:a16="http://schemas.microsoft.com/office/drawing/2014/main" id="{1B358971-DEC1-CD66-8F4E-698FF7E5CC99}"/>
                    </a:ext>
                  </a:extLst>
                </p:cNvPr>
                <p:cNvSpPr/>
                <p:nvPr/>
              </p:nvSpPr>
              <p:spPr>
                <a:xfrm rot="532316">
                  <a:off x="6512839" y="5860264"/>
                  <a:ext cx="689884" cy="293986"/>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90" name="Rectangle 489">
                  <a:extLst>
                    <a:ext uri="{FF2B5EF4-FFF2-40B4-BE49-F238E27FC236}">
                      <a16:creationId xmlns:a16="http://schemas.microsoft.com/office/drawing/2014/main" id="{A76A9B92-850C-32FE-E206-9D0CB7A1C51D}"/>
                    </a:ext>
                  </a:extLst>
                </p:cNvPr>
                <p:cNvSpPr/>
                <p:nvPr/>
              </p:nvSpPr>
              <p:spPr>
                <a:xfrm rot="21205035">
                  <a:off x="2834681" y="5482111"/>
                  <a:ext cx="689884" cy="293986"/>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91" name="Rectangle 490">
                  <a:extLst>
                    <a:ext uri="{FF2B5EF4-FFF2-40B4-BE49-F238E27FC236}">
                      <a16:creationId xmlns:a16="http://schemas.microsoft.com/office/drawing/2014/main" id="{4A852803-15BD-48E1-9855-50D0693E368F}"/>
                    </a:ext>
                  </a:extLst>
                </p:cNvPr>
                <p:cNvSpPr/>
                <p:nvPr/>
              </p:nvSpPr>
              <p:spPr>
                <a:xfrm rot="830509">
                  <a:off x="4670437" y="5522058"/>
                  <a:ext cx="689884" cy="293986"/>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92" name="Oval 491">
                  <a:extLst>
                    <a:ext uri="{FF2B5EF4-FFF2-40B4-BE49-F238E27FC236}">
                      <a16:creationId xmlns:a16="http://schemas.microsoft.com/office/drawing/2014/main" id="{6CAD94F0-1B73-8430-CEE4-E7B29B2D4EDC}"/>
                    </a:ext>
                  </a:extLst>
                </p:cNvPr>
                <p:cNvSpPr/>
                <p:nvPr/>
              </p:nvSpPr>
              <p:spPr>
                <a:xfrm flipV="1">
                  <a:off x="-865057" y="5910157"/>
                  <a:ext cx="5511831" cy="3539716"/>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sp>
          <p:nvSpPr>
            <p:cNvPr id="471" name="Rectangle 470">
              <a:extLst>
                <a:ext uri="{FF2B5EF4-FFF2-40B4-BE49-F238E27FC236}">
                  <a16:creationId xmlns:a16="http://schemas.microsoft.com/office/drawing/2014/main" id="{3BBBB460-BB7E-E70D-35A3-B74FA279ECC2}"/>
                </a:ext>
              </a:extLst>
            </p:cNvPr>
            <p:cNvSpPr/>
            <p:nvPr/>
          </p:nvSpPr>
          <p:spPr>
            <a:xfrm>
              <a:off x="-77850" y="-550648"/>
              <a:ext cx="12616641" cy="9131917"/>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2" name="Rectangle 471">
              <a:extLst>
                <a:ext uri="{FF2B5EF4-FFF2-40B4-BE49-F238E27FC236}">
                  <a16:creationId xmlns:a16="http://schemas.microsoft.com/office/drawing/2014/main" id="{87753423-18A2-777F-E3F1-6801BACD29C5}"/>
                </a:ext>
              </a:extLst>
            </p:cNvPr>
            <p:cNvSpPr/>
            <p:nvPr/>
          </p:nvSpPr>
          <p:spPr>
            <a:xfrm>
              <a:off x="2125870" y="2246830"/>
              <a:ext cx="12397436" cy="6407507"/>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557" name="Straight Connector 556">
            <a:extLst>
              <a:ext uri="{FF2B5EF4-FFF2-40B4-BE49-F238E27FC236}">
                <a16:creationId xmlns:a16="http://schemas.microsoft.com/office/drawing/2014/main" id="{E5567DD2-DF06-3E97-0C89-15D8BA6EB81A}"/>
              </a:ext>
              <a:ext uri="{C183D7F6-B498-43B3-948B-1728B52AA6E4}">
                <adec:decorative xmlns:adec="http://schemas.microsoft.com/office/drawing/2017/decorative" val="1"/>
              </a:ext>
            </a:extLst>
          </p:cNvPr>
          <p:cNvCxnSpPr>
            <a:cxnSpLocks/>
          </p:cNvCxnSpPr>
          <p:nvPr/>
        </p:nvCxnSpPr>
        <p:spPr>
          <a:xfrm>
            <a:off x="-8867992" y="1022"/>
            <a:ext cx="0" cy="6858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58" name="TextBox 557">
            <a:extLst>
              <a:ext uri="{FF2B5EF4-FFF2-40B4-BE49-F238E27FC236}">
                <a16:creationId xmlns:a16="http://schemas.microsoft.com/office/drawing/2014/main" id="{FF55688A-4103-090F-6FD9-2E81CE12A366}"/>
              </a:ext>
            </a:extLst>
          </p:cNvPr>
          <p:cNvSpPr txBox="1"/>
          <p:nvPr/>
        </p:nvSpPr>
        <p:spPr>
          <a:xfrm>
            <a:off x="209131" y="389756"/>
            <a:ext cx="419827" cy="340100"/>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1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61" name="TextBox 560">
            <a:extLst>
              <a:ext uri="{FF2B5EF4-FFF2-40B4-BE49-F238E27FC236}">
                <a16:creationId xmlns:a16="http://schemas.microsoft.com/office/drawing/2014/main" id="{C3DB41A5-61AA-4B72-4B38-CE3EFDE6A719}"/>
              </a:ext>
            </a:extLst>
          </p:cNvPr>
          <p:cNvSpPr txBox="1"/>
          <p:nvPr/>
        </p:nvSpPr>
        <p:spPr>
          <a:xfrm>
            <a:off x="637555" y="341318"/>
            <a:ext cx="2545594" cy="434478"/>
          </a:xfrm>
          <a:prstGeom prst="rect">
            <a:avLst/>
          </a:prstGeom>
          <a:noFill/>
        </p:spPr>
        <p:txBody>
          <a:bodyPr wrap="square"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mn-ea"/>
                <a:cs typeface="Calibri" panose="020F0502020204030204" pitchFamily="34" charset="0"/>
                <a:sym typeface="Arial"/>
              </a:rPr>
              <a:t>Learn About the Opportunity and Access Website</a:t>
            </a:r>
          </a:p>
        </p:txBody>
      </p:sp>
      <p:sp>
        <p:nvSpPr>
          <p:cNvPr id="560" name="TextBox 559">
            <a:extLst>
              <a:ext uri="{FF2B5EF4-FFF2-40B4-BE49-F238E27FC236}">
                <a16:creationId xmlns:a16="http://schemas.microsoft.com/office/drawing/2014/main" id="{4DE56BD8-5122-422E-F4BC-CC45BC185693}"/>
              </a:ext>
            </a:extLst>
          </p:cNvPr>
          <p:cNvSpPr txBox="1"/>
          <p:nvPr/>
        </p:nvSpPr>
        <p:spPr>
          <a:xfrm>
            <a:off x="416546" y="720627"/>
            <a:ext cx="4840941" cy="1376339"/>
          </a:xfrm>
          <a:prstGeom prst="rect">
            <a:avLst/>
          </a:prstGeom>
          <a:noFill/>
        </p:spPr>
        <p:txBody>
          <a:bodyPr wrap="square">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Understand the </a:t>
            </a:r>
            <a:r>
              <a:rPr kumimoji="0" lang="en-US" sz="900"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1915(i) </a:t>
            </a: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RISE Initiative and the 1915(i) benefit.</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All 10 services included in the 1915(i) RISE Initiative are Medicaid-reimbursable.</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Navigate to </a:t>
            </a: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dbhdid.ky.gov/1915iriseinitiative</a:t>
            </a: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 to learn more.</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Online information includes the following:</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Overview of 1915(i) services.</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Provider agency qualifications.</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Pre-requisite requirements.</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Summary of Certification steps and process timeline.</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General instructions video for provider enrollment in New Provider Agency Orientation.</a:t>
            </a:r>
          </a:p>
        </p:txBody>
      </p:sp>
      <p:sp>
        <p:nvSpPr>
          <p:cNvPr id="565" name="TextBox 564">
            <a:extLst>
              <a:ext uri="{FF2B5EF4-FFF2-40B4-BE49-F238E27FC236}">
                <a16:creationId xmlns:a16="http://schemas.microsoft.com/office/drawing/2014/main" id="{48F234CB-1D84-DBF7-8AC5-D842E220DD7B}"/>
              </a:ext>
            </a:extLst>
          </p:cNvPr>
          <p:cNvSpPr txBox="1"/>
          <p:nvPr/>
        </p:nvSpPr>
        <p:spPr>
          <a:xfrm>
            <a:off x="206074" y="2154860"/>
            <a:ext cx="419827" cy="340099"/>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2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64" name="TextBox 563">
            <a:extLst>
              <a:ext uri="{FF2B5EF4-FFF2-40B4-BE49-F238E27FC236}">
                <a16:creationId xmlns:a16="http://schemas.microsoft.com/office/drawing/2014/main" id="{9B69DC97-513D-5C8F-A39F-CCA205A0422B}"/>
              </a:ext>
            </a:extLst>
          </p:cNvPr>
          <p:cNvSpPr txBox="1"/>
          <p:nvPr/>
        </p:nvSpPr>
        <p:spPr>
          <a:xfrm>
            <a:off x="637558" y="2094990"/>
            <a:ext cx="1409940" cy="434478"/>
          </a:xfrm>
          <a:prstGeom prst="rect">
            <a:avLst/>
          </a:prstGeom>
          <a:noFill/>
        </p:spPr>
        <p:txBody>
          <a:bodyPr wrap="square"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Aptos" panose="020B0004020202020204" pitchFamily="34" charset="0"/>
                <a:cs typeface="Calibri" panose="020F0502020204030204" pitchFamily="34" charset="0"/>
                <a:sym typeface="Arial"/>
              </a:rPr>
              <a:t>Online Agency Level 1 Training</a:t>
            </a:r>
          </a:p>
        </p:txBody>
      </p:sp>
      <p:sp>
        <p:nvSpPr>
          <p:cNvPr id="563" name="TextBox 562">
            <a:extLst>
              <a:ext uri="{FF2B5EF4-FFF2-40B4-BE49-F238E27FC236}">
                <a16:creationId xmlns:a16="http://schemas.microsoft.com/office/drawing/2014/main" id="{3F2B92BA-E4DB-FEE4-B9DB-A312C157CC11}"/>
              </a:ext>
            </a:extLst>
          </p:cNvPr>
          <p:cNvSpPr txBox="1"/>
          <p:nvPr/>
        </p:nvSpPr>
        <p:spPr>
          <a:xfrm>
            <a:off x="407605" y="2485177"/>
            <a:ext cx="5741002" cy="520335"/>
          </a:xfrm>
          <a:prstGeom prst="rect">
            <a:avLst/>
          </a:prstGeom>
          <a:noFill/>
        </p:spPr>
        <p:txBody>
          <a:bodyPr wrap="square">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Follow link for self-registration to </a:t>
            </a:r>
            <a:r>
              <a:rPr kumimoji="0" lang="en-US" sz="927" b="0" i="0" u="none" strike="noStrike" kern="100" cap="none" spc="0" normalizeH="0" baseline="0" noProof="0">
                <a:ln>
                  <a:noFill/>
                </a:ln>
                <a:solidFill>
                  <a:srgbClr val="01203D"/>
                </a:solidFill>
                <a:effectLst/>
                <a:uLnTx/>
                <a:uFillTx/>
                <a:latin typeface="Calibri" panose="020F0502020204030204" pitchFamily="34" charset="0"/>
                <a:cs typeface="Times New Roman" panose="02020603050405020304" pitchFamily="18" charset="0"/>
                <a:sym typeface="Arial"/>
              </a:rPr>
              <a:t>the </a:t>
            </a: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Adobe Learning Manager (ALM) system.</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Complete 1915(i) RISE Level 1 Training.</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Providers who have an existing ALMS account should email </a:t>
            </a: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1915iRISEprovider@ky.gov</a:t>
            </a: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 for access to training.</a:t>
            </a:r>
          </a:p>
        </p:txBody>
      </p:sp>
      <p:sp>
        <p:nvSpPr>
          <p:cNvPr id="569" name="TextBox 568">
            <a:extLst>
              <a:ext uri="{FF2B5EF4-FFF2-40B4-BE49-F238E27FC236}">
                <a16:creationId xmlns:a16="http://schemas.microsoft.com/office/drawing/2014/main" id="{D3C965A8-5471-403F-379D-F44FF8F9D9FB}"/>
              </a:ext>
            </a:extLst>
          </p:cNvPr>
          <p:cNvSpPr txBox="1"/>
          <p:nvPr/>
        </p:nvSpPr>
        <p:spPr>
          <a:xfrm>
            <a:off x="213731" y="3064026"/>
            <a:ext cx="419827" cy="340099"/>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3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68" name="TextBox 567">
            <a:extLst>
              <a:ext uri="{FF2B5EF4-FFF2-40B4-BE49-F238E27FC236}">
                <a16:creationId xmlns:a16="http://schemas.microsoft.com/office/drawing/2014/main" id="{FD53899A-40FC-725D-32FD-979359906515}"/>
              </a:ext>
            </a:extLst>
          </p:cNvPr>
          <p:cNvSpPr txBox="1"/>
          <p:nvPr/>
        </p:nvSpPr>
        <p:spPr>
          <a:xfrm>
            <a:off x="637558" y="3003536"/>
            <a:ext cx="1456961" cy="434478"/>
          </a:xfrm>
          <a:prstGeom prst="rect">
            <a:avLst/>
          </a:prstGeom>
          <a:noFill/>
        </p:spPr>
        <p:txBody>
          <a:bodyPr wrap="square"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mn-ea"/>
                <a:cs typeface="Calibri" panose="020F0502020204030204" pitchFamily="34" charset="0"/>
                <a:sym typeface="Arial"/>
              </a:rPr>
              <a:t>Submit Certification Packet</a:t>
            </a:r>
          </a:p>
        </p:txBody>
      </p:sp>
      <p:sp>
        <p:nvSpPr>
          <p:cNvPr id="567" name="TextBox 566">
            <a:extLst>
              <a:ext uri="{FF2B5EF4-FFF2-40B4-BE49-F238E27FC236}">
                <a16:creationId xmlns:a16="http://schemas.microsoft.com/office/drawing/2014/main" id="{432CBE73-CF8E-46F0-9B92-4F3A7CA4B26D}"/>
              </a:ext>
            </a:extLst>
          </p:cNvPr>
          <p:cNvSpPr txBox="1"/>
          <p:nvPr/>
        </p:nvSpPr>
        <p:spPr>
          <a:xfrm>
            <a:off x="407605" y="3395171"/>
            <a:ext cx="4840941" cy="663002"/>
          </a:xfrm>
          <a:prstGeom prst="rect">
            <a:avLst/>
          </a:prstGeom>
          <a:noFill/>
        </p:spPr>
        <p:txBody>
          <a:bodyPr wrap="square">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Includes the following:</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Level 1 Training completion notice.</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Completed provider certification packet.</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Checklist of services.</a:t>
            </a:r>
          </a:p>
        </p:txBody>
      </p:sp>
      <p:sp>
        <p:nvSpPr>
          <p:cNvPr id="573" name="TextBox 572">
            <a:extLst>
              <a:ext uri="{FF2B5EF4-FFF2-40B4-BE49-F238E27FC236}">
                <a16:creationId xmlns:a16="http://schemas.microsoft.com/office/drawing/2014/main" id="{531A9BBA-295F-8E60-E771-C47E56D3260C}"/>
              </a:ext>
            </a:extLst>
          </p:cNvPr>
          <p:cNvSpPr txBox="1"/>
          <p:nvPr/>
        </p:nvSpPr>
        <p:spPr>
          <a:xfrm>
            <a:off x="219842" y="4094063"/>
            <a:ext cx="419827" cy="340099"/>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4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72" name="TextBox 571">
            <a:extLst>
              <a:ext uri="{FF2B5EF4-FFF2-40B4-BE49-F238E27FC236}">
                <a16:creationId xmlns:a16="http://schemas.microsoft.com/office/drawing/2014/main" id="{ACB90A85-689A-7EE4-86E6-086442C65858}"/>
              </a:ext>
            </a:extLst>
          </p:cNvPr>
          <p:cNvSpPr txBox="1"/>
          <p:nvPr/>
        </p:nvSpPr>
        <p:spPr>
          <a:xfrm>
            <a:off x="637555" y="4227271"/>
            <a:ext cx="3872753" cy="263405"/>
          </a:xfrm>
          <a:prstGeom prst="rect">
            <a:avLst/>
          </a:prstGeom>
          <a:noFill/>
        </p:spPr>
        <p:txBody>
          <a:bodyPr wrap="square"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Aptos" panose="020B0004020202020204" pitchFamily="34" charset="0"/>
                <a:cs typeface="Calibri" panose="020F0502020204030204" pitchFamily="34" charset="0"/>
                <a:sym typeface="Arial"/>
              </a:rPr>
              <a:t>DBHDID Submission Verification</a:t>
            </a:r>
          </a:p>
        </p:txBody>
      </p:sp>
      <p:sp>
        <p:nvSpPr>
          <p:cNvPr id="571" name="TextBox 570">
            <a:extLst>
              <a:ext uri="{FF2B5EF4-FFF2-40B4-BE49-F238E27FC236}">
                <a16:creationId xmlns:a16="http://schemas.microsoft.com/office/drawing/2014/main" id="{610A95C8-C009-6394-7FBF-0D7345AACC4C}"/>
              </a:ext>
            </a:extLst>
          </p:cNvPr>
          <p:cNvSpPr txBox="1"/>
          <p:nvPr/>
        </p:nvSpPr>
        <p:spPr>
          <a:xfrm>
            <a:off x="407603" y="4435791"/>
            <a:ext cx="4840941" cy="520335"/>
          </a:xfrm>
          <a:prstGeom prst="rect">
            <a:avLst/>
          </a:prstGeom>
          <a:noFill/>
        </p:spPr>
        <p:txBody>
          <a:bodyPr wrap="square">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Verification of packet for completeness and alignment with service model.</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Feedback provided within 10 business days: approval, request for edits, or denial.</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Technical Assistance (TA) available for corrections or clarification.</a:t>
            </a:r>
          </a:p>
        </p:txBody>
      </p:sp>
      <p:sp>
        <p:nvSpPr>
          <p:cNvPr id="577" name="TextBox 576">
            <a:extLst>
              <a:ext uri="{FF2B5EF4-FFF2-40B4-BE49-F238E27FC236}">
                <a16:creationId xmlns:a16="http://schemas.microsoft.com/office/drawing/2014/main" id="{FB861C25-2D7E-42C2-F608-CBE765CD0671}"/>
              </a:ext>
            </a:extLst>
          </p:cNvPr>
          <p:cNvSpPr txBox="1"/>
          <p:nvPr/>
        </p:nvSpPr>
        <p:spPr>
          <a:xfrm>
            <a:off x="216785" y="4982465"/>
            <a:ext cx="419827" cy="340099"/>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5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76" name="TextBox 575">
            <a:extLst>
              <a:ext uri="{FF2B5EF4-FFF2-40B4-BE49-F238E27FC236}">
                <a16:creationId xmlns:a16="http://schemas.microsoft.com/office/drawing/2014/main" id="{CA05B50C-D38B-1D5F-1CB5-D855D53DAAFF}"/>
              </a:ext>
            </a:extLst>
          </p:cNvPr>
          <p:cNvSpPr txBox="1"/>
          <p:nvPr/>
        </p:nvSpPr>
        <p:spPr>
          <a:xfrm>
            <a:off x="637558" y="4954149"/>
            <a:ext cx="1331019" cy="434478"/>
          </a:xfrm>
          <a:prstGeom prst="rect">
            <a:avLst/>
          </a:prstGeom>
          <a:noFill/>
        </p:spPr>
        <p:txBody>
          <a:bodyPr wrap="square"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mn-ea"/>
                <a:cs typeface="Calibri" panose="020F0502020204030204" pitchFamily="34" charset="0"/>
                <a:sym typeface="Arial"/>
              </a:rPr>
              <a:t>Level 2 Training Completion</a:t>
            </a:r>
          </a:p>
        </p:txBody>
      </p:sp>
      <p:sp>
        <p:nvSpPr>
          <p:cNvPr id="575" name="TextBox 574">
            <a:extLst>
              <a:ext uri="{FF2B5EF4-FFF2-40B4-BE49-F238E27FC236}">
                <a16:creationId xmlns:a16="http://schemas.microsoft.com/office/drawing/2014/main" id="{66A1422A-FBDB-0885-3B6B-2BB1D883E719}"/>
              </a:ext>
            </a:extLst>
          </p:cNvPr>
          <p:cNvSpPr txBox="1"/>
          <p:nvPr/>
        </p:nvSpPr>
        <p:spPr>
          <a:xfrm>
            <a:off x="407604" y="5314964"/>
            <a:ext cx="4840942" cy="805670"/>
          </a:xfrm>
          <a:prstGeom prst="rect">
            <a:avLst/>
          </a:prstGeom>
          <a:noFill/>
        </p:spPr>
        <p:txBody>
          <a:bodyPr wrap="square">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Executive director or equivalent completes online Level 2 Trainings.</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Examples of topics include the following:</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Participant rights and self-determination.</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Claims, billing, and reimbursement.</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Medicaid enrollment process.</a:t>
            </a:r>
          </a:p>
        </p:txBody>
      </p:sp>
      <p:sp>
        <p:nvSpPr>
          <p:cNvPr id="578" name="TextBox 577">
            <a:extLst>
              <a:ext uri="{FF2B5EF4-FFF2-40B4-BE49-F238E27FC236}">
                <a16:creationId xmlns:a16="http://schemas.microsoft.com/office/drawing/2014/main" id="{D94D268B-BFF5-824E-FBD8-EE215337C108}"/>
              </a:ext>
            </a:extLst>
          </p:cNvPr>
          <p:cNvSpPr txBox="1"/>
          <p:nvPr/>
        </p:nvSpPr>
        <p:spPr>
          <a:xfrm>
            <a:off x="6437235" y="389756"/>
            <a:ext cx="419827" cy="340100"/>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6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81" name="TextBox 580">
            <a:extLst>
              <a:ext uri="{FF2B5EF4-FFF2-40B4-BE49-F238E27FC236}">
                <a16:creationId xmlns:a16="http://schemas.microsoft.com/office/drawing/2014/main" id="{AE977875-5D1B-00E8-6CAB-ECD7AD063B08}"/>
              </a:ext>
            </a:extLst>
          </p:cNvPr>
          <p:cNvSpPr txBox="1"/>
          <p:nvPr/>
        </p:nvSpPr>
        <p:spPr>
          <a:xfrm>
            <a:off x="6861594" y="341317"/>
            <a:ext cx="1944704" cy="434478"/>
          </a:xfrm>
          <a:prstGeom prst="rect">
            <a:avLst/>
          </a:prstGeom>
          <a:noFill/>
        </p:spPr>
        <p:txBody>
          <a:bodyPr wrap="square"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Aptos" panose="020B0004020202020204" pitchFamily="34" charset="0"/>
                <a:cs typeface="Calibri" panose="020F0502020204030204" pitchFamily="34" charset="0"/>
                <a:sym typeface="Arial"/>
              </a:rPr>
              <a:t>Formal Certification Review</a:t>
            </a:r>
          </a:p>
        </p:txBody>
      </p:sp>
      <p:sp>
        <p:nvSpPr>
          <p:cNvPr id="580" name="TextBox 579">
            <a:extLst>
              <a:ext uri="{FF2B5EF4-FFF2-40B4-BE49-F238E27FC236}">
                <a16:creationId xmlns:a16="http://schemas.microsoft.com/office/drawing/2014/main" id="{CE464F74-1279-CDF5-F32F-B7094974C788}"/>
              </a:ext>
            </a:extLst>
          </p:cNvPr>
          <p:cNvSpPr txBox="1"/>
          <p:nvPr/>
        </p:nvSpPr>
        <p:spPr>
          <a:xfrm>
            <a:off x="6631639" y="718214"/>
            <a:ext cx="4840941" cy="805671"/>
          </a:xfrm>
          <a:prstGeom prst="rect">
            <a:avLst/>
          </a:prstGeom>
          <a:noFill/>
        </p:spPr>
        <p:txBody>
          <a:bodyPr wrap="square" lIns="80682" rIns="0">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While the provider completes Level 2 Training, DBHDID conducts a review of the following: </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Certification packet.</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Staff credentials and experience.</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Service alignment with fidelity model.</a:t>
            </a:r>
          </a:p>
          <a:p>
            <a:pPr marL="322747" marR="0" lvl="1"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Tax ID, business licenses, insurance.</a:t>
            </a:r>
          </a:p>
        </p:txBody>
      </p:sp>
      <p:sp>
        <p:nvSpPr>
          <p:cNvPr id="585" name="TextBox 584">
            <a:extLst>
              <a:ext uri="{FF2B5EF4-FFF2-40B4-BE49-F238E27FC236}">
                <a16:creationId xmlns:a16="http://schemas.microsoft.com/office/drawing/2014/main" id="{9CAA49A9-F41E-00BA-0C16-40B9E5AA6380}"/>
              </a:ext>
            </a:extLst>
          </p:cNvPr>
          <p:cNvSpPr txBox="1"/>
          <p:nvPr/>
        </p:nvSpPr>
        <p:spPr>
          <a:xfrm>
            <a:off x="6434178" y="1560468"/>
            <a:ext cx="419827" cy="340099"/>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7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84" name="TextBox 583">
            <a:extLst>
              <a:ext uri="{FF2B5EF4-FFF2-40B4-BE49-F238E27FC236}">
                <a16:creationId xmlns:a16="http://schemas.microsoft.com/office/drawing/2014/main" id="{EA63230A-652F-682C-F436-2A87F751CD39}"/>
              </a:ext>
            </a:extLst>
          </p:cNvPr>
          <p:cNvSpPr txBox="1"/>
          <p:nvPr/>
        </p:nvSpPr>
        <p:spPr>
          <a:xfrm>
            <a:off x="6861594" y="1527761"/>
            <a:ext cx="1452290" cy="434478"/>
          </a:xfrm>
          <a:prstGeom prst="rect">
            <a:avLst/>
          </a:prstGeom>
          <a:noFill/>
        </p:spPr>
        <p:txBody>
          <a:bodyPr wrap="square"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mn-ea"/>
                <a:cs typeface="Calibri" panose="020F0502020204030204" pitchFamily="34" charset="0"/>
                <a:sym typeface="Arial"/>
              </a:rPr>
              <a:t>On-Site Pre-Service Review</a:t>
            </a:r>
          </a:p>
        </p:txBody>
      </p:sp>
      <p:sp>
        <p:nvSpPr>
          <p:cNvPr id="583" name="TextBox 582">
            <a:extLst>
              <a:ext uri="{FF2B5EF4-FFF2-40B4-BE49-F238E27FC236}">
                <a16:creationId xmlns:a16="http://schemas.microsoft.com/office/drawing/2014/main" id="{68DF0C62-10C7-D691-FF59-F2EB8EE6E95C}"/>
              </a:ext>
            </a:extLst>
          </p:cNvPr>
          <p:cNvSpPr txBox="1"/>
          <p:nvPr/>
        </p:nvSpPr>
        <p:spPr>
          <a:xfrm>
            <a:off x="6631642" y="1883040"/>
            <a:ext cx="5568897" cy="377667"/>
          </a:xfrm>
          <a:prstGeom prst="rect">
            <a:avLst/>
          </a:prstGeom>
          <a:noFill/>
        </p:spPr>
        <p:txBody>
          <a:bodyPr wrap="square">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After Level 2 Training and Certification Review, DBHDID schedules an On-Site Pre-Service Readiness Review.</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Verifies safety, staff training records, and operational readiness of provider agency.</a:t>
            </a:r>
          </a:p>
        </p:txBody>
      </p:sp>
      <p:sp>
        <p:nvSpPr>
          <p:cNvPr id="589" name="TextBox 588">
            <a:extLst>
              <a:ext uri="{FF2B5EF4-FFF2-40B4-BE49-F238E27FC236}">
                <a16:creationId xmlns:a16="http://schemas.microsoft.com/office/drawing/2014/main" id="{2BAEB6A3-F3E8-8C53-1918-D9CA4C195170}"/>
              </a:ext>
            </a:extLst>
          </p:cNvPr>
          <p:cNvSpPr txBox="1"/>
          <p:nvPr/>
        </p:nvSpPr>
        <p:spPr>
          <a:xfrm>
            <a:off x="6432598" y="2294910"/>
            <a:ext cx="419827" cy="340100"/>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8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88" name="TextBox 587">
            <a:extLst>
              <a:ext uri="{FF2B5EF4-FFF2-40B4-BE49-F238E27FC236}">
                <a16:creationId xmlns:a16="http://schemas.microsoft.com/office/drawing/2014/main" id="{15C297E2-4A04-A446-2F9F-9C82B6678C69}"/>
              </a:ext>
            </a:extLst>
          </p:cNvPr>
          <p:cNvSpPr txBox="1"/>
          <p:nvPr/>
        </p:nvSpPr>
        <p:spPr>
          <a:xfrm>
            <a:off x="6861595" y="2264583"/>
            <a:ext cx="2159810" cy="434478"/>
          </a:xfrm>
          <a:prstGeom prst="rect">
            <a:avLst/>
          </a:prstGeom>
          <a:noFill/>
        </p:spPr>
        <p:txBody>
          <a:bodyPr wrap="square"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Aptos" panose="020B0004020202020204" pitchFamily="34" charset="0"/>
                <a:cs typeface="Calibri" panose="020F0502020204030204" pitchFamily="34" charset="0"/>
                <a:sym typeface="Arial"/>
              </a:rPr>
              <a:t>Agency Certification Decision and Orientation</a:t>
            </a:r>
          </a:p>
        </p:txBody>
      </p:sp>
      <p:sp>
        <p:nvSpPr>
          <p:cNvPr id="587" name="TextBox 586">
            <a:extLst>
              <a:ext uri="{FF2B5EF4-FFF2-40B4-BE49-F238E27FC236}">
                <a16:creationId xmlns:a16="http://schemas.microsoft.com/office/drawing/2014/main" id="{77355B32-4AE1-2889-831B-756CF8D311A4}"/>
              </a:ext>
            </a:extLst>
          </p:cNvPr>
          <p:cNvSpPr txBox="1"/>
          <p:nvPr/>
        </p:nvSpPr>
        <p:spPr>
          <a:xfrm>
            <a:off x="6631642" y="2623493"/>
            <a:ext cx="4840941" cy="377668"/>
          </a:xfrm>
          <a:prstGeom prst="rect">
            <a:avLst/>
          </a:prstGeom>
          <a:noFill/>
        </p:spPr>
        <p:txBody>
          <a:bodyPr wrap="square">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Provider receives a decision letter from DBHDID by email.</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If approved, providers receive a pre-certification letter and guidance on next steps.</a:t>
            </a:r>
          </a:p>
        </p:txBody>
      </p:sp>
      <p:sp>
        <p:nvSpPr>
          <p:cNvPr id="593" name="TextBox 592">
            <a:extLst>
              <a:ext uri="{FF2B5EF4-FFF2-40B4-BE49-F238E27FC236}">
                <a16:creationId xmlns:a16="http://schemas.microsoft.com/office/drawing/2014/main" id="{76B2641D-81EC-08FE-438B-DE66AF10190B}"/>
              </a:ext>
            </a:extLst>
          </p:cNvPr>
          <p:cNvSpPr txBox="1"/>
          <p:nvPr/>
        </p:nvSpPr>
        <p:spPr>
          <a:xfrm>
            <a:off x="6432598" y="3033035"/>
            <a:ext cx="419827" cy="340099"/>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9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92" name="TextBox 591">
            <a:extLst>
              <a:ext uri="{FF2B5EF4-FFF2-40B4-BE49-F238E27FC236}">
                <a16:creationId xmlns:a16="http://schemas.microsoft.com/office/drawing/2014/main" id="{6A183B56-509B-37D8-29E2-459C4A5073AE}"/>
              </a:ext>
            </a:extLst>
          </p:cNvPr>
          <p:cNvSpPr txBox="1"/>
          <p:nvPr/>
        </p:nvSpPr>
        <p:spPr>
          <a:xfrm>
            <a:off x="6861595" y="3005037"/>
            <a:ext cx="1561200" cy="434478"/>
          </a:xfrm>
          <a:prstGeom prst="rect">
            <a:avLst/>
          </a:prstGeom>
          <a:noFill/>
        </p:spPr>
        <p:txBody>
          <a:bodyPr wrap="square"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Aptos" panose="020B0004020202020204" pitchFamily="34" charset="0"/>
                <a:cs typeface="Calibri" panose="020F0502020204030204" pitchFamily="34" charset="0"/>
                <a:sym typeface="Arial"/>
              </a:rPr>
              <a:t>Enroll in Medicaid and Therap</a:t>
            </a:r>
          </a:p>
        </p:txBody>
      </p:sp>
      <p:sp>
        <p:nvSpPr>
          <p:cNvPr id="591" name="TextBox 590">
            <a:extLst>
              <a:ext uri="{FF2B5EF4-FFF2-40B4-BE49-F238E27FC236}">
                <a16:creationId xmlns:a16="http://schemas.microsoft.com/office/drawing/2014/main" id="{90E3F3CA-3D24-3182-13AC-1E3E6520B1AE}"/>
              </a:ext>
            </a:extLst>
          </p:cNvPr>
          <p:cNvSpPr txBox="1"/>
          <p:nvPr/>
        </p:nvSpPr>
        <p:spPr>
          <a:xfrm>
            <a:off x="6631642" y="3362978"/>
            <a:ext cx="4840941" cy="663002"/>
          </a:xfrm>
          <a:prstGeom prst="rect">
            <a:avLst/>
          </a:prstGeom>
          <a:noFill/>
        </p:spPr>
        <p:txBody>
          <a:bodyPr wrap="square">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Set up Medicaid profile and complete application in Medicaid Partner Portal Application.</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If not already registered for an account with Therap, create an account.</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Receive Medicaid ID, billing instructions, and enrollment confirmation from DMS.</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Access staff training modules in ALMS.</a:t>
            </a:r>
          </a:p>
        </p:txBody>
      </p:sp>
      <p:sp>
        <p:nvSpPr>
          <p:cNvPr id="597" name="TextBox 596">
            <a:extLst>
              <a:ext uri="{FF2B5EF4-FFF2-40B4-BE49-F238E27FC236}">
                <a16:creationId xmlns:a16="http://schemas.microsoft.com/office/drawing/2014/main" id="{7F94CD91-3711-AFC9-1965-721FCD2B1B28}"/>
              </a:ext>
            </a:extLst>
          </p:cNvPr>
          <p:cNvSpPr txBox="1"/>
          <p:nvPr/>
        </p:nvSpPr>
        <p:spPr>
          <a:xfrm>
            <a:off x="6432598" y="4078469"/>
            <a:ext cx="419827" cy="340099"/>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10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96" name="TextBox 595">
            <a:extLst>
              <a:ext uri="{FF2B5EF4-FFF2-40B4-BE49-F238E27FC236}">
                <a16:creationId xmlns:a16="http://schemas.microsoft.com/office/drawing/2014/main" id="{59733DA4-1617-C637-86AE-56BE7FA64689}"/>
              </a:ext>
            </a:extLst>
          </p:cNvPr>
          <p:cNvSpPr txBox="1"/>
          <p:nvPr/>
        </p:nvSpPr>
        <p:spPr>
          <a:xfrm>
            <a:off x="6861595" y="4029856"/>
            <a:ext cx="1944705" cy="434478"/>
          </a:xfrm>
          <a:prstGeom prst="rect">
            <a:avLst/>
          </a:prstGeom>
          <a:noFill/>
        </p:spPr>
        <p:txBody>
          <a:bodyPr wrap="square"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Aptos" panose="020B0004020202020204" pitchFamily="34" charset="0"/>
                <a:cs typeface="Calibri" panose="020F0502020204030204" pitchFamily="34" charset="0"/>
                <a:sym typeface="Arial"/>
              </a:rPr>
              <a:t>Deliver Services and Maintain Records</a:t>
            </a:r>
          </a:p>
        </p:txBody>
      </p:sp>
      <p:sp>
        <p:nvSpPr>
          <p:cNvPr id="595" name="TextBox 594">
            <a:extLst>
              <a:ext uri="{FF2B5EF4-FFF2-40B4-BE49-F238E27FC236}">
                <a16:creationId xmlns:a16="http://schemas.microsoft.com/office/drawing/2014/main" id="{386E3565-ECBE-A72F-32EB-2B7AF1CB4087}"/>
              </a:ext>
            </a:extLst>
          </p:cNvPr>
          <p:cNvSpPr txBox="1"/>
          <p:nvPr/>
        </p:nvSpPr>
        <p:spPr>
          <a:xfrm>
            <a:off x="6631642" y="4407052"/>
            <a:ext cx="4840941" cy="520335"/>
          </a:xfrm>
          <a:prstGeom prst="rect">
            <a:avLst/>
          </a:prstGeom>
          <a:noFill/>
        </p:spPr>
        <p:txBody>
          <a:bodyPr wrap="square">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Begin delivery of services as per PCSP.</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Use required forms and service tracking logs.</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Submit claims via Medicaid system.</a:t>
            </a:r>
          </a:p>
        </p:txBody>
      </p:sp>
      <p:sp>
        <p:nvSpPr>
          <p:cNvPr id="601" name="TextBox 600">
            <a:extLst>
              <a:ext uri="{FF2B5EF4-FFF2-40B4-BE49-F238E27FC236}">
                <a16:creationId xmlns:a16="http://schemas.microsoft.com/office/drawing/2014/main" id="{6D216FD8-71E0-CCC0-10AC-925EA14A646E}"/>
              </a:ext>
            </a:extLst>
          </p:cNvPr>
          <p:cNvSpPr txBox="1"/>
          <p:nvPr/>
        </p:nvSpPr>
        <p:spPr>
          <a:xfrm>
            <a:off x="6432598" y="4986381"/>
            <a:ext cx="419827" cy="340099"/>
          </a:xfrm>
          <a:prstGeom prst="rect">
            <a:avLst/>
          </a:prstGeom>
          <a:gradFill flip="none" rotWithShape="1">
            <a:gsLst>
              <a:gs pos="36000">
                <a:schemeClr val="accent1">
                  <a:lumMod val="75000"/>
                  <a:alpha val="50000"/>
                </a:schemeClr>
              </a:gs>
              <a:gs pos="12000">
                <a:schemeClr val="accent1">
                  <a:lumMod val="75000"/>
                  <a:alpha val="0"/>
                </a:schemeClr>
              </a:gs>
              <a:gs pos="60000">
                <a:schemeClr val="accent1">
                  <a:lumMod val="75000"/>
                </a:schemeClr>
              </a:gs>
            </a:gsLst>
            <a:lin ang="0" scaled="1"/>
            <a:tileRect/>
          </a:gradFill>
        </p:spPr>
        <p:txBody>
          <a:bodyPr wrap="square" lIns="0" tIns="0" rIns="24205"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8" b="1" i="0" u="none" strike="noStrike" kern="100" cap="none" spc="0" normalizeH="0" baseline="0" noProof="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sym typeface="Arial"/>
              </a:rPr>
              <a:t>11 </a:t>
            </a:r>
            <a:endParaRPr kumimoji="0" lang="en-US" sz="2118"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00" name="TextBox 599">
            <a:extLst>
              <a:ext uri="{FF2B5EF4-FFF2-40B4-BE49-F238E27FC236}">
                <a16:creationId xmlns:a16="http://schemas.microsoft.com/office/drawing/2014/main" id="{B5EC99B6-33C5-BA58-9E4B-B58035B35294}"/>
              </a:ext>
            </a:extLst>
          </p:cNvPr>
          <p:cNvSpPr txBox="1"/>
          <p:nvPr/>
        </p:nvSpPr>
        <p:spPr>
          <a:xfrm>
            <a:off x="6861595" y="4931261"/>
            <a:ext cx="2258082" cy="434479"/>
          </a:xfrm>
          <a:prstGeom prst="rect">
            <a:avLst/>
          </a:prstGeom>
          <a:noFill/>
        </p:spPr>
        <p:txBody>
          <a:bodyPr wrap="square"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35" b="1" i="0" u="none" strike="noStrike" kern="100" cap="none" spc="0" normalizeH="0" baseline="0" noProof="0">
                <a:ln>
                  <a:noFill/>
                </a:ln>
                <a:solidFill>
                  <a:srgbClr val="01203D"/>
                </a:solidFill>
                <a:effectLst/>
                <a:uLnTx/>
                <a:uFillTx/>
                <a:latin typeface="Calibri" panose="020F0502020204030204" pitchFamily="34" charset="0"/>
                <a:ea typeface="Aptos" panose="020B0004020202020204" pitchFamily="34" charset="0"/>
                <a:cs typeface="Calibri" panose="020F0502020204030204" pitchFamily="34" charset="0"/>
                <a:sym typeface="Arial"/>
              </a:rPr>
              <a:t>Participate in Continuous Quality Improvement</a:t>
            </a:r>
          </a:p>
        </p:txBody>
      </p:sp>
      <p:sp>
        <p:nvSpPr>
          <p:cNvPr id="599" name="TextBox 598">
            <a:extLst>
              <a:ext uri="{FF2B5EF4-FFF2-40B4-BE49-F238E27FC236}">
                <a16:creationId xmlns:a16="http://schemas.microsoft.com/office/drawing/2014/main" id="{16A7FDF2-BCE1-93C6-B281-4F2C780B9EE8}"/>
              </a:ext>
            </a:extLst>
          </p:cNvPr>
          <p:cNvSpPr txBox="1"/>
          <p:nvPr/>
        </p:nvSpPr>
        <p:spPr>
          <a:xfrm>
            <a:off x="6631642" y="5314964"/>
            <a:ext cx="4840941" cy="805670"/>
          </a:xfrm>
          <a:prstGeom prst="rect">
            <a:avLst/>
          </a:prstGeom>
          <a:noFill/>
        </p:spPr>
        <p:txBody>
          <a:bodyPr wrap="square">
            <a:spAutoFit/>
          </a:bodyPr>
          <a:lstStyle/>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Participate in 90-day compliance check.</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Maintain staff training and regular service documentation.</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Engage in continuing education opportunities.</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Participate in periodic fidelity reviews and optional TA sessions.</a:t>
            </a:r>
          </a:p>
          <a:p>
            <a:pPr marL="151287" marR="0" lvl="0" indent="-1512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27" b="0" i="0" u="none" strike="noStrike" kern="100" cap="none" spc="0" normalizeH="0" baseline="0" noProof="0">
                <a:ln>
                  <a:noFill/>
                </a:ln>
                <a:solidFill>
                  <a:srgbClr val="01203D"/>
                </a:solidFill>
                <a:effectLst/>
                <a:uLnTx/>
                <a:uFillTx/>
                <a:latin typeface="Calibri" panose="020F0502020204030204" pitchFamily="34" charset="0"/>
                <a:ea typeface="+mn-ea"/>
                <a:cs typeface="Times New Roman" panose="02020603050405020304" pitchFamily="18" charset="0"/>
                <a:sym typeface="Arial"/>
              </a:rPr>
              <a:t>Prepare for re-certification every two years or less.</a:t>
            </a:r>
          </a:p>
        </p:txBody>
      </p:sp>
      <p:sp>
        <p:nvSpPr>
          <p:cNvPr id="602" name="TextBox 601">
            <a:extLst>
              <a:ext uri="{FF2B5EF4-FFF2-40B4-BE49-F238E27FC236}">
                <a16:creationId xmlns:a16="http://schemas.microsoft.com/office/drawing/2014/main" id="{3EDAC0B4-E111-59AB-97AF-3C653B83C53F}"/>
              </a:ext>
              <a:ext uri="{C183D7F6-B498-43B3-948B-1728B52AA6E4}">
                <adec:decorative xmlns:adec="http://schemas.microsoft.com/office/drawing/2017/decorative" val="1"/>
              </a:ext>
            </a:extLst>
          </p:cNvPr>
          <p:cNvSpPr txBox="1"/>
          <p:nvPr/>
        </p:nvSpPr>
        <p:spPr>
          <a:xfrm>
            <a:off x="0" y="-1"/>
            <a:ext cx="12192000" cy="307777"/>
          </a:xfrm>
          <a:prstGeom prst="rect">
            <a:avLst/>
          </a:prstGeom>
          <a:solidFill>
            <a:srgbClr val="00386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03" name="TextBox 602">
            <a:extLst>
              <a:ext uri="{FF2B5EF4-FFF2-40B4-BE49-F238E27FC236}">
                <a16:creationId xmlns:a16="http://schemas.microsoft.com/office/drawing/2014/main" id="{F5BA6228-DAC1-2A47-C2A6-6EC31D65A639}"/>
              </a:ext>
              <a:ext uri="{C183D7F6-B498-43B3-948B-1728B52AA6E4}">
                <adec:decorative xmlns:adec="http://schemas.microsoft.com/office/drawing/2017/decorative" val="1"/>
              </a:ext>
            </a:extLst>
          </p:cNvPr>
          <p:cNvSpPr txBox="1"/>
          <p:nvPr/>
        </p:nvSpPr>
        <p:spPr>
          <a:xfrm>
            <a:off x="0" y="6136697"/>
            <a:ext cx="12192000" cy="723275"/>
          </a:xfrm>
          <a:prstGeom prst="rect">
            <a:avLst/>
          </a:prstGeom>
          <a:solidFill>
            <a:srgbClr val="00386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a:ln>
                  <a:noFill/>
                </a:ln>
                <a:solidFill>
                  <a:prstClr val="black"/>
                </a:solidFill>
                <a:effectLst/>
                <a:uLnTx/>
                <a:uFillTx/>
                <a:latin typeface="Calibri" panose="020F0502020204030204"/>
                <a:ea typeface="+mn-ea"/>
                <a:cs typeface="Arial"/>
                <a:sym typeface="Arial"/>
              </a:rPr>
            </a:br>
            <a:br>
              <a:rPr kumimoji="0" lang="en-US" sz="1100" b="0" i="0" u="none" strike="noStrike" kern="1200" cap="none" spc="0" normalizeH="0" baseline="0" noProof="0">
                <a:ln>
                  <a:noFill/>
                </a:ln>
                <a:solidFill>
                  <a:prstClr val="black"/>
                </a:solidFill>
                <a:effectLst/>
                <a:uLnTx/>
                <a:uFillTx/>
                <a:latin typeface="Calibri" panose="020F0502020204030204"/>
                <a:ea typeface="+mn-ea"/>
                <a:cs typeface="Arial"/>
                <a:sym typeface="Arial"/>
              </a:rPr>
            </a:br>
            <a:br>
              <a:rPr kumimoji="0" lang="en-US" sz="1100" b="0" i="0" u="none" strike="noStrike" kern="1200" cap="none" spc="0" normalizeH="0" baseline="0" noProof="0">
                <a:ln>
                  <a:noFill/>
                </a:ln>
                <a:solidFill>
                  <a:prstClr val="black"/>
                </a:solidFill>
                <a:effectLst/>
                <a:uLnTx/>
                <a:uFillTx/>
                <a:latin typeface="Calibri" panose="020F0502020204030204"/>
                <a:ea typeface="+mn-ea"/>
                <a:cs typeface="Arial"/>
                <a:sym typeface="Arial"/>
              </a:rPr>
            </a:b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604" name="Picture 603">
            <a:extLst>
              <a:ext uri="{FF2B5EF4-FFF2-40B4-BE49-F238E27FC236}">
                <a16:creationId xmlns:a16="http://schemas.microsoft.com/office/drawing/2014/main" id="{025A04B5-90AB-FE9C-EE9A-6AE4E621FB5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605" name="Slide Number Placeholder 604">
            <a:extLst>
              <a:ext uri="{FF2B5EF4-FFF2-40B4-BE49-F238E27FC236}">
                <a16:creationId xmlns:a16="http://schemas.microsoft.com/office/drawing/2014/main" id="{5FDED720-1177-5B38-C151-BF91E4FA918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727CFF0-8AF3-4D5D-9D11-7D9475288EEF}" type="slidenum">
              <a:rPr kumimoji="0" 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200" b="0" i="0" u="none" strike="noStrike" kern="0" cap="none" spc="0" normalizeH="0" baseline="0" noProof="0">
              <a:ln>
                <a:noFill/>
              </a:ln>
              <a:solidFill>
                <a:prstClr val="white"/>
              </a:solidFill>
              <a:effectLst/>
              <a:uLnTx/>
              <a:uFillTx/>
              <a:latin typeface="Arial"/>
              <a:cs typeface="Arial"/>
              <a:sym typeface="Arial"/>
            </a:endParaRPr>
          </a:p>
        </p:txBody>
      </p:sp>
      <p:sp>
        <p:nvSpPr>
          <p:cNvPr id="3" name="Arrow: Left 2">
            <a:extLst>
              <a:ext uri="{FF2B5EF4-FFF2-40B4-BE49-F238E27FC236}">
                <a16:creationId xmlns:a16="http://schemas.microsoft.com/office/drawing/2014/main" id="{747AE16C-716B-DE4C-A791-8CA1CB978331}"/>
              </a:ext>
            </a:extLst>
          </p:cNvPr>
          <p:cNvSpPr/>
          <p:nvPr/>
        </p:nvSpPr>
        <p:spPr>
          <a:xfrm>
            <a:off x="3017884" y="3040349"/>
            <a:ext cx="2542379" cy="87644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53475A-D47E-C902-8217-DD8ED1A7A51B}"/>
              </a:ext>
            </a:extLst>
          </p:cNvPr>
          <p:cNvSpPr txBox="1"/>
          <p:nvPr/>
        </p:nvSpPr>
        <p:spPr>
          <a:xfrm>
            <a:off x="3289687" y="3301135"/>
            <a:ext cx="2370822" cy="338554"/>
          </a:xfrm>
          <a:prstGeom prst="rect">
            <a:avLst/>
          </a:prstGeom>
          <a:noFill/>
        </p:spPr>
        <p:txBody>
          <a:bodyPr wrap="square" rtlCol="0">
            <a:spAutoFit/>
          </a:bodyPr>
          <a:lstStyle/>
          <a:p>
            <a:r>
              <a:rPr lang="en-US" sz="1600" b="1">
                <a:solidFill>
                  <a:srgbClr val="FF0000"/>
                </a:solidFill>
              </a:rPr>
              <a:t>Focusing on this step</a:t>
            </a:r>
          </a:p>
        </p:txBody>
      </p:sp>
    </p:spTree>
    <p:extLst>
      <p:ext uri="{BB962C8B-B14F-4D97-AF65-F5344CB8AC3E}">
        <p14:creationId xmlns:p14="http://schemas.microsoft.com/office/powerpoint/2010/main" val="3619995019"/>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4FC8C-F41D-674A-B365-1C2A39361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EAC9A-0358-1466-5319-99BFB88534AA}"/>
              </a:ext>
            </a:extLst>
          </p:cNvPr>
          <p:cNvSpPr>
            <a:spLocks noGrp="1"/>
          </p:cNvSpPr>
          <p:nvPr>
            <p:ph type="title"/>
          </p:nvPr>
        </p:nvSpPr>
        <p:spPr>
          <a:xfrm>
            <a:off x="409413" y="2440800"/>
            <a:ext cx="5393700" cy="1976400"/>
          </a:xfrm>
        </p:spPr>
        <p:txBody>
          <a:bodyPr wrap="square" anchor="b">
            <a:normAutofit/>
          </a:bodyPr>
          <a:lstStyle/>
          <a:p>
            <a:pPr>
              <a:lnSpc>
                <a:spcPct val="90000"/>
              </a:lnSpc>
            </a:pPr>
            <a:r>
              <a:rPr lang="en-US" sz="3900"/>
              <a:t>Step 3: Submit Certification Packet</a:t>
            </a:r>
          </a:p>
        </p:txBody>
      </p:sp>
      <p:sp>
        <p:nvSpPr>
          <p:cNvPr id="3" name="Text Placeholder 2">
            <a:extLst>
              <a:ext uri="{FF2B5EF4-FFF2-40B4-BE49-F238E27FC236}">
                <a16:creationId xmlns:a16="http://schemas.microsoft.com/office/drawing/2014/main" id="{0CC1BC3A-A38A-A491-AAE6-03C2809EA289}"/>
              </a:ext>
            </a:extLst>
          </p:cNvPr>
          <p:cNvSpPr>
            <a:spLocks noGrp="1"/>
          </p:cNvSpPr>
          <p:nvPr>
            <p:ph type="body" idx="2"/>
          </p:nvPr>
        </p:nvSpPr>
        <p:spPr>
          <a:xfrm>
            <a:off x="6666687" y="662573"/>
            <a:ext cx="5115900" cy="5532854"/>
          </a:xfrm>
        </p:spPr>
        <p:txBody>
          <a:bodyPr wrap="square" anchor="ctr">
            <a:normAutofit fontScale="77500" lnSpcReduction="20000"/>
          </a:bodyPr>
          <a:lstStyle/>
          <a:p>
            <a:pPr>
              <a:spcAft>
                <a:spcPts val="600"/>
              </a:spcAft>
            </a:pPr>
            <a:r>
              <a:rPr lang="en-US" sz="2400">
                <a:solidFill>
                  <a:schemeClr val="tx1"/>
                </a:solidFill>
                <a:latin typeface="+mn-lt"/>
              </a:rPr>
              <a:t>Complete Provider Certification Packet</a:t>
            </a:r>
          </a:p>
          <a:p>
            <a:pPr lvl="1">
              <a:spcAft>
                <a:spcPts val="600"/>
              </a:spcAft>
            </a:pPr>
            <a:r>
              <a:rPr lang="en-US" sz="2400" b="1">
                <a:solidFill>
                  <a:schemeClr val="tx1"/>
                </a:solidFill>
                <a:latin typeface="+mn-lt"/>
              </a:rPr>
              <a:t>Important Note:</a:t>
            </a:r>
            <a:r>
              <a:rPr lang="en-US" sz="2400">
                <a:solidFill>
                  <a:schemeClr val="tx1"/>
                </a:solidFill>
                <a:latin typeface="+mn-lt"/>
              </a:rPr>
              <a:t> </a:t>
            </a:r>
            <a:r>
              <a:rPr lang="en-US" sz="2400" b="1" i="1">
                <a:solidFill>
                  <a:srgbClr val="FF0000"/>
                </a:solidFill>
                <a:latin typeface="+mn-lt"/>
              </a:rPr>
              <a:t>Each agency Provider Manual must be submitted as part of the Provider Certification packet before you become a Medicaid provider</a:t>
            </a:r>
          </a:p>
          <a:p>
            <a:pPr lvl="1">
              <a:spcAft>
                <a:spcPts val="600"/>
              </a:spcAft>
            </a:pPr>
            <a:r>
              <a:rPr lang="en-US" sz="2400" b="1" i="1">
                <a:solidFill>
                  <a:srgbClr val="FF0000"/>
                </a:solidFill>
                <a:latin typeface="+mn-lt"/>
              </a:rPr>
              <a:t>Provider Manual submission can use existing agency policies to comply with this requirement, but policies must be </a:t>
            </a:r>
          </a:p>
          <a:p>
            <a:pPr>
              <a:spcAft>
                <a:spcPts val="600"/>
              </a:spcAft>
            </a:pPr>
            <a:r>
              <a:rPr lang="en-US" sz="2400">
                <a:solidFill>
                  <a:schemeClr val="tx1"/>
                </a:solidFill>
                <a:latin typeface="+mn-lt"/>
              </a:rPr>
              <a:t>Documentation of STEP 2, LEVEL I 1915(</a:t>
            </a:r>
            <a:r>
              <a:rPr lang="en-US" sz="2400" err="1">
                <a:solidFill>
                  <a:schemeClr val="tx1"/>
                </a:solidFill>
                <a:latin typeface="+mn-lt"/>
              </a:rPr>
              <a:t>i</a:t>
            </a:r>
            <a:r>
              <a:rPr lang="en-US" sz="2400">
                <a:solidFill>
                  <a:schemeClr val="tx1"/>
                </a:solidFill>
                <a:latin typeface="+mn-lt"/>
              </a:rPr>
              <a:t>) RISE, Training Completion Notice</a:t>
            </a:r>
          </a:p>
          <a:p>
            <a:pPr>
              <a:spcAft>
                <a:spcPts val="600"/>
              </a:spcAft>
            </a:pPr>
            <a:r>
              <a:rPr lang="en-US" sz="2400">
                <a:solidFill>
                  <a:schemeClr val="tx1"/>
                </a:solidFill>
                <a:latin typeface="+mn-lt"/>
              </a:rPr>
              <a:t>Submit Checklist of Services, that is received after Agency Executive completes LEVEL 1 1915(</a:t>
            </a:r>
            <a:r>
              <a:rPr lang="en-US" sz="2400" err="1">
                <a:solidFill>
                  <a:schemeClr val="tx1"/>
                </a:solidFill>
                <a:latin typeface="+mn-lt"/>
              </a:rPr>
              <a:t>i</a:t>
            </a:r>
            <a:r>
              <a:rPr lang="en-US" sz="2400">
                <a:solidFill>
                  <a:schemeClr val="tx1"/>
                </a:solidFill>
                <a:latin typeface="+mn-lt"/>
              </a:rPr>
              <a:t>) RISE training</a:t>
            </a:r>
          </a:p>
          <a:p>
            <a:pPr>
              <a:spcAft>
                <a:spcPts val="600"/>
              </a:spcAft>
            </a:pPr>
            <a:endParaRPr lang="en-US"/>
          </a:p>
        </p:txBody>
      </p:sp>
      <p:pic>
        <p:nvPicPr>
          <p:cNvPr id="5" name="Google Shape;569;g1345027217e_1_0" descr="A black and orange logo&#10;&#10;AI-generated content may be incorrect.">
            <a:extLst>
              <a:ext uri="{FF2B5EF4-FFF2-40B4-BE49-F238E27FC236}">
                <a16:creationId xmlns:a16="http://schemas.microsoft.com/office/drawing/2014/main" id="{89990B9C-6AA6-AECD-B872-030DF8930813}"/>
              </a:ext>
            </a:extLst>
          </p:cNvPr>
          <p:cNvPicPr preferRelativeResize="0"/>
          <p:nvPr/>
        </p:nvPicPr>
        <p:blipFill rotWithShape="1">
          <a:blip r:embed="rId2">
            <a:alphaModFix/>
          </a:blip>
          <a:srcRect l="17674" t="34120" r="17680" b="34310"/>
          <a:stretch/>
        </p:blipFill>
        <p:spPr>
          <a:xfrm>
            <a:off x="409413" y="6169538"/>
            <a:ext cx="1071503" cy="523197"/>
          </a:xfrm>
          <a:prstGeom prst="rect">
            <a:avLst/>
          </a:prstGeom>
          <a:noFill/>
          <a:ln>
            <a:noFill/>
          </a:ln>
        </p:spPr>
      </p:pic>
    </p:spTree>
    <p:extLst>
      <p:ext uri="{BB962C8B-B14F-4D97-AF65-F5344CB8AC3E}">
        <p14:creationId xmlns:p14="http://schemas.microsoft.com/office/powerpoint/2010/main" val="487963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9D25EEB3-911B-2F8B-213B-19FCDFF64F80}"/>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1534465B-6080-BC63-EBF9-32B897005594}"/>
              </a:ext>
            </a:extLst>
          </p:cNvPr>
          <p:cNvSpPr txBox="1">
            <a:spLocks noGrp="1"/>
          </p:cNvSpPr>
          <p:nvPr>
            <p:ph type="title"/>
          </p:nvPr>
        </p:nvSpPr>
        <p:spPr>
          <a:xfrm>
            <a:off x="374189" y="1148219"/>
            <a:ext cx="5393700" cy="1976400"/>
          </a:xfrm>
          <a:prstGeom prst="rect">
            <a:avLst/>
          </a:prstGeom>
          <a:noFill/>
          <a:ln>
            <a:noFill/>
          </a:ln>
        </p:spPr>
        <p:txBody>
          <a:bodyPr spcFirstLastPara="1" wrap="square" lIns="121900" tIns="121900" rIns="121900" bIns="121900" anchor="b" anchorCtr="0">
            <a:normAutofit fontScale="90000"/>
          </a:bodyPr>
          <a:lstStyle/>
          <a:p>
            <a:r>
              <a:rPr lang="en-US" sz="4400">
                <a:latin typeface="Arial Black"/>
                <a:sym typeface="Arial Black"/>
              </a:rPr>
              <a:t>1915(</a:t>
            </a:r>
            <a:r>
              <a:rPr lang="en-US" sz="4400" err="1">
                <a:latin typeface="Arial Black"/>
                <a:sym typeface="Arial Black"/>
              </a:rPr>
              <a:t>i</a:t>
            </a:r>
            <a:r>
              <a:rPr lang="en-US" sz="4400">
                <a:latin typeface="Arial Black"/>
                <a:sym typeface="Arial Black"/>
              </a:rPr>
              <a:t>) RISE Initiative Policies and Procedures Checklist</a:t>
            </a:r>
            <a:endParaRPr lang="en-US"/>
          </a:p>
        </p:txBody>
      </p:sp>
      <p:pic>
        <p:nvPicPr>
          <p:cNvPr id="641" name="Google Shape;641;g12f261aa162_0_337">
            <a:extLst>
              <a:ext uri="{FF2B5EF4-FFF2-40B4-BE49-F238E27FC236}">
                <a16:creationId xmlns:a16="http://schemas.microsoft.com/office/drawing/2014/main" id="{11EAC48A-3475-422E-B213-002A1658788D}"/>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F3D84FF6-7368-DCD7-70A6-4E20BA2A43EF}"/>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pic>
        <p:nvPicPr>
          <p:cNvPr id="5" name="Picture 4" descr="A screenshot of a checklist&#10;&#10;AI-generated content may be incorrect.">
            <a:extLst>
              <a:ext uri="{FF2B5EF4-FFF2-40B4-BE49-F238E27FC236}">
                <a16:creationId xmlns:a16="http://schemas.microsoft.com/office/drawing/2014/main" id="{F1AD7C34-A137-105D-F693-E83326F5DC88}"/>
              </a:ext>
            </a:extLst>
          </p:cNvPr>
          <p:cNvPicPr>
            <a:picLocks noChangeAspect="1"/>
          </p:cNvPicPr>
          <p:nvPr/>
        </p:nvPicPr>
        <p:blipFill>
          <a:blip r:embed="rId5"/>
          <a:stretch>
            <a:fillRect/>
          </a:stretch>
        </p:blipFill>
        <p:spPr>
          <a:xfrm>
            <a:off x="6535187" y="1148219"/>
            <a:ext cx="5061053" cy="4311041"/>
          </a:xfrm>
          <a:prstGeom prst="rect">
            <a:avLst/>
          </a:prstGeom>
        </p:spPr>
      </p:pic>
      <p:sp>
        <p:nvSpPr>
          <p:cNvPr id="8" name="TextBox 7">
            <a:extLst>
              <a:ext uri="{FF2B5EF4-FFF2-40B4-BE49-F238E27FC236}">
                <a16:creationId xmlns:a16="http://schemas.microsoft.com/office/drawing/2014/main" id="{A338A0DB-A7EE-E89B-2039-96D39CA273C8}"/>
              </a:ext>
            </a:extLst>
          </p:cNvPr>
          <p:cNvSpPr txBox="1"/>
          <p:nvPr/>
        </p:nvSpPr>
        <p:spPr>
          <a:xfrm>
            <a:off x="858170" y="3303739"/>
            <a:ext cx="4798644"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a:t>Inside the Kentucky 1915(</a:t>
            </a:r>
            <a:r>
              <a:rPr lang="en-US" sz="2300" err="1"/>
              <a:t>i</a:t>
            </a:r>
            <a:r>
              <a:rPr lang="en-US" sz="2300"/>
              <a:t>) RISE ALM system, providers can find a module on the </a:t>
            </a:r>
            <a:r>
              <a:rPr lang="en-US" sz="2300" b="1"/>
              <a:t>Policies and Procedures Checklist (</a:t>
            </a:r>
            <a:r>
              <a:rPr lang="en-US" sz="2300" b="1">
                <a:hlinkClick r:id="rId6"/>
              </a:rPr>
              <a:t>based on KAR Chapter 16, Regulation 15</a:t>
            </a:r>
            <a:r>
              <a:rPr lang="en-US" sz="2300" b="1"/>
              <a:t>)</a:t>
            </a:r>
          </a:p>
          <a:p>
            <a:pPr algn="ctr"/>
            <a:endParaRPr lang="en-US" sz="900" b="1"/>
          </a:p>
          <a:p>
            <a:pPr algn="ctr"/>
            <a:r>
              <a:rPr lang="en-US" sz="2000" b="1"/>
              <a:t>(document is available in the ALM system and by email to state staff)</a:t>
            </a:r>
            <a:endParaRPr lang="en-US" b="1"/>
          </a:p>
        </p:txBody>
      </p:sp>
    </p:spTree>
    <p:extLst>
      <p:ext uri="{BB962C8B-B14F-4D97-AF65-F5344CB8AC3E}">
        <p14:creationId xmlns:p14="http://schemas.microsoft.com/office/powerpoint/2010/main" val="2631401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37">
          <a:extLst>
            <a:ext uri="{FF2B5EF4-FFF2-40B4-BE49-F238E27FC236}">
              <a16:creationId xmlns:a16="http://schemas.microsoft.com/office/drawing/2014/main" id="{1D97D25D-6DBE-9472-A7AB-F878E4B89284}"/>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6D6282C8-3391-A559-86F0-25DA4D875FCD}"/>
              </a:ext>
            </a:extLst>
          </p:cNvPr>
          <p:cNvSpPr txBox="1">
            <a:spLocks noGrp="1"/>
          </p:cNvSpPr>
          <p:nvPr>
            <p:ph type="title"/>
          </p:nvPr>
        </p:nvSpPr>
        <p:spPr>
          <a:xfrm>
            <a:off x="322818" y="1241563"/>
            <a:ext cx="5393700" cy="1976400"/>
          </a:xfrm>
          <a:prstGeom prst="rect">
            <a:avLst/>
          </a:prstGeom>
          <a:noFill/>
          <a:ln>
            <a:noFill/>
          </a:ln>
        </p:spPr>
        <p:txBody>
          <a:bodyPr spcFirstLastPara="1" wrap="square" lIns="121900" tIns="121900" rIns="121900" bIns="121900" anchor="b" anchorCtr="0">
            <a:normAutofit fontScale="90000"/>
          </a:bodyPr>
          <a:lstStyle/>
          <a:p>
            <a:r>
              <a:rPr lang="en-US" sz="4400">
                <a:latin typeface="Arial Black"/>
                <a:sym typeface="Arial Black"/>
              </a:rPr>
              <a:t>1915(</a:t>
            </a:r>
            <a:r>
              <a:rPr lang="en-US" sz="4400" err="1">
                <a:latin typeface="Arial Black"/>
                <a:sym typeface="Arial Black"/>
              </a:rPr>
              <a:t>i</a:t>
            </a:r>
            <a:r>
              <a:rPr lang="en-US" sz="4400">
                <a:latin typeface="Arial Black"/>
                <a:sym typeface="Arial Black"/>
              </a:rPr>
              <a:t>) RISE Initiative Policies and Procedures Checklist</a:t>
            </a:r>
            <a:endParaRPr lang="en-US"/>
          </a:p>
        </p:txBody>
      </p:sp>
      <p:pic>
        <p:nvPicPr>
          <p:cNvPr id="641" name="Google Shape;641;g12f261aa162_0_337">
            <a:extLst>
              <a:ext uri="{FF2B5EF4-FFF2-40B4-BE49-F238E27FC236}">
                <a16:creationId xmlns:a16="http://schemas.microsoft.com/office/drawing/2014/main" id="{B673676C-9812-E9B4-6439-F622DC899C1D}"/>
              </a:ext>
            </a:extLst>
          </p:cNvPr>
          <p:cNvPicPr preferRelativeResize="0"/>
          <p:nvPr/>
        </p:nvPicPr>
        <p:blipFill rotWithShape="1">
          <a:blip r:embed="rId5">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339A0708-FAA7-5558-170D-5C16AF7F906B}"/>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8" name="TextBox 7">
            <a:extLst>
              <a:ext uri="{FF2B5EF4-FFF2-40B4-BE49-F238E27FC236}">
                <a16:creationId xmlns:a16="http://schemas.microsoft.com/office/drawing/2014/main" id="{7674FA29-0760-B01E-FA56-4005A63EDC3D}"/>
              </a:ext>
            </a:extLst>
          </p:cNvPr>
          <p:cNvSpPr txBox="1"/>
          <p:nvPr/>
        </p:nvSpPr>
        <p:spPr>
          <a:xfrm>
            <a:off x="734766" y="3311068"/>
            <a:ext cx="4798644"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a:t>Per the ALM system, Kentucky DBHIDD and DMS require providers to submit policies and procedures specific to the Kentucky 1915(</a:t>
            </a:r>
            <a:r>
              <a:rPr lang="en-US" sz="2300" err="1"/>
              <a:t>i</a:t>
            </a:r>
            <a:r>
              <a:rPr lang="en-US" sz="2300"/>
              <a:t>)RISE program (</a:t>
            </a:r>
            <a:r>
              <a:rPr lang="en-US" sz="2300">
                <a:hlinkClick r:id="rId6"/>
              </a:rPr>
              <a:t>specified in KAR Chapter 16, Regulation 15</a:t>
            </a:r>
            <a:r>
              <a:rPr lang="en-US" sz="2300"/>
              <a:t>) on:</a:t>
            </a:r>
          </a:p>
        </p:txBody>
      </p:sp>
      <p:sp>
        <p:nvSpPr>
          <p:cNvPr id="2" name="TextBox 1">
            <a:extLst>
              <a:ext uri="{FF2B5EF4-FFF2-40B4-BE49-F238E27FC236}">
                <a16:creationId xmlns:a16="http://schemas.microsoft.com/office/drawing/2014/main" id="{1643A0A7-10FF-8864-40DD-906392048158}"/>
              </a:ext>
            </a:extLst>
          </p:cNvPr>
          <p:cNvSpPr txBox="1"/>
          <p:nvPr/>
        </p:nvSpPr>
        <p:spPr>
          <a:xfrm>
            <a:off x="6256490" y="628931"/>
            <a:ext cx="5748534"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000" b="1"/>
              <a:t>Governance and Missions Policies</a:t>
            </a:r>
            <a:r>
              <a:rPr lang="en-US" sz="2000"/>
              <a:t> (e.g., Mission statement, values statement and agency governance overview)</a:t>
            </a:r>
          </a:p>
          <a:p>
            <a:pPr marL="342900" indent="-342900">
              <a:buChar char="•"/>
            </a:pPr>
            <a:r>
              <a:rPr lang="en-US" sz="2000" b="1"/>
              <a:t>Admission and Service Management Policies</a:t>
            </a:r>
            <a:r>
              <a:rPr lang="en-US" sz="2000"/>
              <a:t> (e.g., case management, service termination, service denial documentation)</a:t>
            </a:r>
          </a:p>
          <a:p>
            <a:pPr marL="342900" indent="-342900">
              <a:buChar char="•"/>
            </a:pPr>
            <a:r>
              <a:rPr lang="en-US" sz="2000" b="1"/>
              <a:t>Participant Rights and Communication Policies</a:t>
            </a:r>
            <a:r>
              <a:rPr lang="en-US" sz="2000"/>
              <a:t> (e.g. participant rights, participant freedom of choice,  communication and interaction)</a:t>
            </a:r>
          </a:p>
          <a:p>
            <a:pPr marL="342900" indent="-342900">
              <a:buChar char="•"/>
            </a:pPr>
            <a:r>
              <a:rPr lang="en-US" sz="2000" b="1"/>
              <a:t>Record Management Policies </a:t>
            </a:r>
            <a:r>
              <a:rPr lang="en-US" sz="2000"/>
              <a:t>(e.g., record retention, record confidentiality)</a:t>
            </a:r>
          </a:p>
          <a:p>
            <a:pPr marL="342900" indent="-342900">
              <a:buChar char="•"/>
            </a:pPr>
            <a:r>
              <a:rPr lang="en-US" sz="2000" b="1"/>
              <a:t>Personnel Policies</a:t>
            </a:r>
            <a:r>
              <a:rPr lang="en-US" sz="2000"/>
              <a:t> (e.g., background check policy, employment prohibitions policy)</a:t>
            </a:r>
          </a:p>
          <a:p>
            <a:pPr marL="342900" indent="-342900">
              <a:buChar char="•"/>
            </a:pPr>
            <a:r>
              <a:rPr lang="en-US" sz="2000" b="1"/>
              <a:t>Training Policies </a:t>
            </a:r>
          </a:p>
          <a:p>
            <a:pPr marL="342900" indent="-342900">
              <a:buChar char="•"/>
            </a:pPr>
            <a:r>
              <a:rPr lang="en-US" sz="2000" b="1"/>
              <a:t>Health and Safety Policies</a:t>
            </a:r>
            <a:r>
              <a:rPr lang="en-US" sz="2000"/>
              <a:t> (e.g., building cleaning and maintenance, household item storage policy)</a:t>
            </a:r>
          </a:p>
          <a:p>
            <a:pPr marL="342900" indent="-342900">
              <a:buChar char="•"/>
            </a:pPr>
            <a:endParaRPr lang="en-US" sz="2000"/>
          </a:p>
        </p:txBody>
      </p:sp>
    </p:spTree>
    <p:extLst>
      <p:ext uri="{BB962C8B-B14F-4D97-AF65-F5344CB8AC3E}">
        <p14:creationId xmlns:p14="http://schemas.microsoft.com/office/powerpoint/2010/main" val="3800103933"/>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3F3EFB4F-5EA4-B1C0-AE29-8D12017E53D9}"/>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89472369-F198-5873-9885-535CA146F4A6}"/>
              </a:ext>
            </a:extLst>
          </p:cNvPr>
          <p:cNvSpPr txBox="1">
            <a:spLocks noGrp="1"/>
          </p:cNvSpPr>
          <p:nvPr>
            <p:ph type="title"/>
          </p:nvPr>
        </p:nvSpPr>
        <p:spPr>
          <a:xfrm>
            <a:off x="353640" y="1457321"/>
            <a:ext cx="5393700" cy="1976400"/>
          </a:xfrm>
          <a:prstGeom prst="rect">
            <a:avLst/>
          </a:prstGeom>
          <a:noFill/>
          <a:ln>
            <a:noFill/>
          </a:ln>
        </p:spPr>
        <p:txBody>
          <a:bodyPr spcFirstLastPara="1" wrap="square" lIns="121900" tIns="121900" rIns="121900" bIns="121900" anchor="b" anchorCtr="0">
            <a:normAutofit fontScale="90000"/>
          </a:bodyPr>
          <a:lstStyle/>
          <a:p>
            <a:r>
              <a:rPr lang="en-US" sz="4400">
                <a:latin typeface="Arial Black"/>
                <a:sym typeface="Arial Black"/>
              </a:rPr>
              <a:t>1915(</a:t>
            </a:r>
            <a:r>
              <a:rPr lang="en-US" sz="4400" err="1">
                <a:latin typeface="Arial Black"/>
                <a:sym typeface="Arial Black"/>
              </a:rPr>
              <a:t>i</a:t>
            </a:r>
            <a:r>
              <a:rPr lang="en-US" sz="4400">
                <a:latin typeface="Arial Black"/>
                <a:sym typeface="Arial Black"/>
              </a:rPr>
              <a:t>) RISE Initiative Policies and Procedures Checklist</a:t>
            </a:r>
            <a:endParaRPr lang="en-US"/>
          </a:p>
        </p:txBody>
      </p:sp>
      <p:pic>
        <p:nvPicPr>
          <p:cNvPr id="641" name="Google Shape;641;g12f261aa162_0_337">
            <a:extLst>
              <a:ext uri="{FF2B5EF4-FFF2-40B4-BE49-F238E27FC236}">
                <a16:creationId xmlns:a16="http://schemas.microsoft.com/office/drawing/2014/main" id="{5CF8A103-883F-3B02-4810-ABEE43772CF1}"/>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6909D270-C929-E01A-7BC7-A4D5EC9ED39D}"/>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27127C1D-E597-6350-7346-8BE49114F875}"/>
              </a:ext>
            </a:extLst>
          </p:cNvPr>
          <p:cNvSpPr txBox="1"/>
          <p:nvPr/>
        </p:nvSpPr>
        <p:spPr>
          <a:xfrm>
            <a:off x="6246052" y="2152931"/>
            <a:ext cx="574853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000" b="1"/>
              <a:t>Medication Administration</a:t>
            </a:r>
            <a:endParaRPr lang="en-US"/>
          </a:p>
          <a:p>
            <a:pPr marL="342900" indent="-342900">
              <a:buChar char="•"/>
            </a:pPr>
            <a:r>
              <a:rPr lang="en-US" sz="2000" b="1"/>
              <a:t>Service Delivery Policies</a:t>
            </a:r>
            <a:r>
              <a:rPr lang="en-US" sz="2000"/>
              <a:t> (e.g., service definitions, person-centered service plans)</a:t>
            </a:r>
            <a:endParaRPr lang="en-US"/>
          </a:p>
          <a:p>
            <a:pPr marL="342900" indent="-342900">
              <a:buChar char="•"/>
            </a:pPr>
            <a:r>
              <a:rPr lang="en-US" sz="2000" b="1"/>
              <a:t>Operational Documentation Policies </a:t>
            </a:r>
          </a:p>
          <a:p>
            <a:pPr marL="342900" indent="-342900">
              <a:buChar char="•"/>
            </a:pPr>
            <a:r>
              <a:rPr lang="en-US" sz="2000" b="1"/>
              <a:t>Technology and Data Policies </a:t>
            </a:r>
            <a:endParaRPr lang="en-US"/>
          </a:p>
          <a:p>
            <a:pPr marL="342900" indent="-342900">
              <a:buChar char="•"/>
            </a:pPr>
            <a:r>
              <a:rPr lang="en-US" sz="2000" b="1"/>
              <a:t>Incident Reporting Policies </a:t>
            </a:r>
            <a:endParaRPr lang="en-US"/>
          </a:p>
          <a:p>
            <a:endParaRPr lang="en-US" sz="2000"/>
          </a:p>
        </p:txBody>
      </p:sp>
      <p:sp>
        <p:nvSpPr>
          <p:cNvPr id="4" name="TextBox 3">
            <a:extLst>
              <a:ext uri="{FF2B5EF4-FFF2-40B4-BE49-F238E27FC236}">
                <a16:creationId xmlns:a16="http://schemas.microsoft.com/office/drawing/2014/main" id="{BE7117EE-99E6-F516-0078-C409DACD444D}"/>
              </a:ext>
            </a:extLst>
          </p:cNvPr>
          <p:cNvSpPr txBox="1"/>
          <p:nvPr/>
        </p:nvSpPr>
        <p:spPr>
          <a:xfrm>
            <a:off x="765588" y="3471429"/>
            <a:ext cx="4798644"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a:t>Per the ALM system, Kentucky DBHIDD and DMS require providers to submit policies and procedures specific to the Kentucky 1915(</a:t>
            </a:r>
            <a:r>
              <a:rPr lang="en-US" sz="2300" err="1"/>
              <a:t>i</a:t>
            </a:r>
            <a:r>
              <a:rPr lang="en-US" sz="2300"/>
              <a:t>)RISE program (</a:t>
            </a:r>
            <a:r>
              <a:rPr lang="en-US" sz="2300">
                <a:hlinkClick r:id="rId5"/>
              </a:rPr>
              <a:t>specified in KAR Chapter 16, Regulation 15</a:t>
            </a:r>
            <a:r>
              <a:rPr lang="en-US" sz="2300"/>
              <a:t>) on:</a:t>
            </a:r>
          </a:p>
        </p:txBody>
      </p:sp>
    </p:spTree>
    <p:extLst>
      <p:ext uri="{BB962C8B-B14F-4D97-AF65-F5344CB8AC3E}">
        <p14:creationId xmlns:p14="http://schemas.microsoft.com/office/powerpoint/2010/main" val="4149658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EEC62519-B044-CC15-F932-C2F3D6594DDE}"/>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4E3250F4-1E00-F1B4-9833-2D5A9D58BFDF}"/>
              </a:ext>
            </a:extLst>
          </p:cNvPr>
          <p:cNvSpPr txBox="1">
            <a:spLocks noGrp="1"/>
          </p:cNvSpPr>
          <p:nvPr>
            <p:ph type="title"/>
          </p:nvPr>
        </p:nvSpPr>
        <p:spPr>
          <a:xfrm>
            <a:off x="676589" y="981183"/>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7612A442-049C-6173-ED7F-2098EEBA9A27}"/>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BD486628-EC2D-FEC6-B1F3-A8025D6662AD}"/>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Rectangle: Rounded Corners 1">
            <a:extLst>
              <a:ext uri="{FF2B5EF4-FFF2-40B4-BE49-F238E27FC236}">
                <a16:creationId xmlns:a16="http://schemas.microsoft.com/office/drawing/2014/main" id="{FD83ECD4-985A-15D3-D971-BBCEAA344707}"/>
              </a:ext>
            </a:extLst>
          </p:cNvPr>
          <p:cNvSpPr/>
          <p:nvPr/>
        </p:nvSpPr>
        <p:spPr>
          <a:xfrm>
            <a:off x="1952091" y="1932211"/>
            <a:ext cx="8373434" cy="3868985"/>
          </a:xfrm>
          <a:prstGeom prst="roundRect">
            <a:avLst/>
          </a:prstGeom>
          <a:solidFill>
            <a:schemeClr val="tx2">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50" b="1"/>
              <a:t>The Governance and Mission Policy section (Section 1) must include:</a:t>
            </a:r>
          </a:p>
          <a:p>
            <a:pPr algn="ctr"/>
            <a:endParaRPr lang="en-US" sz="1850" b="1"/>
          </a:p>
          <a:p>
            <a:pPr marL="285750" indent="-285750">
              <a:buFont typeface="Arial" panose="020B0604020202020204" pitchFamily="34" charset="0"/>
              <a:buChar char="•"/>
            </a:pPr>
            <a:r>
              <a:rPr lang="en-US" sz="1850"/>
              <a:t>Your organization’s mission and values statement, and include language about how the organization supports the 1915 initiative goals and person-centered care principles central to home and community-based services</a:t>
            </a:r>
          </a:p>
          <a:p>
            <a:pPr marL="285750" indent="-285750">
              <a:buFont typeface="Arial" panose="020B0604020202020204" pitchFamily="34" charset="0"/>
              <a:buChar char="•"/>
            </a:pPr>
            <a:r>
              <a:rPr lang="en-US" sz="1850"/>
              <a:t>A resource that clearly describes your agency’s governance structure, including board member titles, a list of duties, and procedures for appointing a new director</a:t>
            </a:r>
          </a:p>
          <a:p>
            <a:pPr marL="285750" indent="-285750">
              <a:buFont typeface="Arial" panose="020B0604020202020204" pitchFamily="34" charset="0"/>
              <a:buChar char="•"/>
            </a:pPr>
            <a:r>
              <a:rPr lang="en-US" sz="1850"/>
              <a:t>A section on policy maintenance to align with 1915(</a:t>
            </a:r>
            <a:r>
              <a:rPr lang="en-US" sz="1850" err="1"/>
              <a:t>i</a:t>
            </a:r>
            <a:r>
              <a:rPr lang="en-US" sz="1850"/>
              <a:t>) RISE practice/regulation changes</a:t>
            </a:r>
          </a:p>
        </p:txBody>
      </p:sp>
    </p:spTree>
    <p:extLst>
      <p:ext uri="{BB962C8B-B14F-4D97-AF65-F5344CB8AC3E}">
        <p14:creationId xmlns:p14="http://schemas.microsoft.com/office/powerpoint/2010/main" val="2483056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63027C3A-91D7-8E38-DC0C-B3EDB11EE074}"/>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7571B14D-FE77-D835-0F0A-4B05E38EBA73}"/>
              </a:ext>
            </a:extLst>
          </p:cNvPr>
          <p:cNvSpPr txBox="1">
            <a:spLocks noGrp="1"/>
          </p:cNvSpPr>
          <p:nvPr>
            <p:ph type="title"/>
          </p:nvPr>
        </p:nvSpPr>
        <p:spPr>
          <a:xfrm>
            <a:off x="474533" y="1204553"/>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47D26173-9B11-E342-19F6-2F743E79E08F}"/>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D2DCD4A7-E9EC-0C19-98B1-B632D93150C7}"/>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E53D49CD-0AAE-85AD-6A74-413DF9C510BC}"/>
              </a:ext>
            </a:extLst>
          </p:cNvPr>
          <p:cNvSpPr/>
          <p:nvPr/>
        </p:nvSpPr>
        <p:spPr>
          <a:xfrm>
            <a:off x="1231185" y="2167010"/>
            <a:ext cx="9729627" cy="3675395"/>
          </a:xfrm>
          <a:prstGeom prst="roundRect">
            <a:avLst/>
          </a:prstGeom>
          <a:solidFill>
            <a:srgbClr val="E69138"/>
          </a:solidFill>
          <a:ln w="28575">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50" b="1"/>
              <a:t>The Admission and Service Management Policy section (Section 2) must include:</a:t>
            </a:r>
          </a:p>
          <a:p>
            <a:pPr algn="ctr"/>
            <a:endParaRPr lang="en-US" sz="1850" b="1"/>
          </a:p>
          <a:p>
            <a:pPr marL="285750" indent="-285750">
              <a:buFont typeface="Arial" panose="020B0604020202020204" pitchFamily="34" charset="0"/>
              <a:buChar char="•"/>
            </a:pPr>
            <a:r>
              <a:rPr lang="en-US" sz="1850"/>
              <a:t>Your organization’s admission policies and procedures</a:t>
            </a:r>
          </a:p>
          <a:p>
            <a:pPr marL="285750" indent="-285750">
              <a:buFont typeface="Arial" panose="020B0604020202020204" pitchFamily="34" charset="0"/>
              <a:buChar char="•"/>
            </a:pPr>
            <a:r>
              <a:rPr lang="en-US" sz="1850"/>
              <a:t>A section that describes how service denials are documented and shared</a:t>
            </a:r>
          </a:p>
          <a:p>
            <a:pPr marL="285750" indent="-285750">
              <a:buFont typeface="Arial" panose="020B0604020202020204" pitchFamily="34" charset="0"/>
              <a:buChar char="•"/>
            </a:pPr>
            <a:r>
              <a:rPr lang="en-US" sz="1850"/>
              <a:t>A section that describes how service termination – both voluntary and involuntary – is documented and shared</a:t>
            </a:r>
          </a:p>
          <a:p>
            <a:pPr marL="285750" indent="-285750">
              <a:buFont typeface="Arial" panose="020B0604020202020204" pitchFamily="34" charset="0"/>
              <a:buChar char="•"/>
            </a:pPr>
            <a:r>
              <a:rPr lang="en-US" sz="1850"/>
              <a:t>A section that describes your organization’s transition planning procedures (including admission transmissions, documentation and case management)</a:t>
            </a:r>
          </a:p>
          <a:p>
            <a:pPr marL="285750" indent="-285750">
              <a:buFont typeface="Arial" panose="020B0604020202020204" pitchFamily="34" charset="0"/>
              <a:buChar char="•"/>
            </a:pPr>
            <a:r>
              <a:rPr lang="en-US" sz="1850"/>
              <a:t>A section on conflict-free case management procedures for specific exemptions</a:t>
            </a:r>
          </a:p>
          <a:p>
            <a:pPr marL="285750" indent="-285750">
              <a:buFont typeface="Arial" panose="020B0604020202020204" pitchFamily="34" charset="0"/>
              <a:buChar char="•"/>
            </a:pPr>
            <a:r>
              <a:rPr lang="en-US" sz="1850"/>
              <a:t>The annual case management functional assessment process</a:t>
            </a:r>
            <a:endParaRPr lang="en-US" sz="1850" b="1"/>
          </a:p>
        </p:txBody>
      </p:sp>
    </p:spTree>
    <p:extLst>
      <p:ext uri="{BB962C8B-B14F-4D97-AF65-F5344CB8AC3E}">
        <p14:creationId xmlns:p14="http://schemas.microsoft.com/office/powerpoint/2010/main" val="165578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286B303D-36F9-7A9D-A1D6-FC5BB261484F}"/>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C995B292-AE43-D6A8-434A-4938201F0010}"/>
              </a:ext>
            </a:extLst>
          </p:cNvPr>
          <p:cNvSpPr txBox="1">
            <a:spLocks noGrp="1"/>
          </p:cNvSpPr>
          <p:nvPr>
            <p:ph type="title"/>
          </p:nvPr>
        </p:nvSpPr>
        <p:spPr>
          <a:xfrm>
            <a:off x="474533" y="1141404"/>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F70973F2-0099-5548-EC81-3EB0F165EA49}"/>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7686B794-76AC-3D34-6895-723C9DF3B019}"/>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489FDBAB-84CE-0F80-4C91-258662015A7B}"/>
              </a:ext>
            </a:extLst>
          </p:cNvPr>
          <p:cNvSpPr/>
          <p:nvPr/>
        </p:nvSpPr>
        <p:spPr>
          <a:xfrm>
            <a:off x="866452" y="2150848"/>
            <a:ext cx="10459093" cy="3539293"/>
          </a:xfrm>
          <a:prstGeom prst="roundRect">
            <a:avLst/>
          </a:prstGeom>
          <a:solidFill>
            <a:schemeClr val="accent1">
              <a:lumMod val="50000"/>
            </a:schemeClr>
          </a:solidFill>
          <a:ln w="19050">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Participant Rights and Communication Policies section (Section 3) must include:</a:t>
            </a:r>
          </a:p>
          <a:p>
            <a:pPr algn="ctr"/>
            <a:endParaRPr lang="en-US" sz="1900" b="1"/>
          </a:p>
          <a:p>
            <a:pPr marL="285750" indent="-285750">
              <a:buFont typeface="Arial" panose="020B0604020202020204" pitchFamily="34" charset="0"/>
              <a:buChar char="•"/>
            </a:pPr>
            <a:r>
              <a:rPr lang="en-US" sz="1900"/>
              <a:t>A sample form describing participant rights while participating in the Kentucky 1915(</a:t>
            </a:r>
            <a:r>
              <a:rPr lang="en-US" sz="1900" err="1"/>
              <a:t>i</a:t>
            </a:r>
            <a:r>
              <a:rPr lang="en-US" sz="1900"/>
              <a:t>) RISE program</a:t>
            </a:r>
          </a:p>
          <a:p>
            <a:pPr marL="285750" indent="-285750">
              <a:buFont typeface="Arial" panose="020B0604020202020204" pitchFamily="34" charset="0"/>
              <a:buChar char="•"/>
            </a:pPr>
            <a:r>
              <a:rPr lang="en-US" sz="1900"/>
              <a:t>A detailed participant rights policy document</a:t>
            </a:r>
          </a:p>
          <a:p>
            <a:pPr marL="285750" indent="-285750">
              <a:buFont typeface="Arial" panose="020B0604020202020204" pitchFamily="34" charset="0"/>
              <a:buChar char="•"/>
            </a:pPr>
            <a:r>
              <a:rPr lang="en-US" sz="1900"/>
              <a:t>A detailed freedom of choice policy, with details ensuring that each participant has the right to privacy and choice of service options under the Kentucky 1915(</a:t>
            </a:r>
            <a:r>
              <a:rPr lang="en-US" sz="1900" err="1"/>
              <a:t>i</a:t>
            </a:r>
            <a:r>
              <a:rPr lang="en-US" sz="1900"/>
              <a:t>) RISE program</a:t>
            </a:r>
          </a:p>
          <a:p>
            <a:pPr marL="285750" indent="-285750">
              <a:buFont typeface="Arial" panose="020B0604020202020204" pitchFamily="34" charset="0"/>
              <a:buChar char="•"/>
            </a:pPr>
            <a:r>
              <a:rPr lang="en-US" sz="1900"/>
              <a:t>A section on the organization’s communication and interaction policies and procedures</a:t>
            </a:r>
          </a:p>
          <a:p>
            <a:pPr marL="285750" indent="-285750">
              <a:buFont typeface="Arial" panose="020B0604020202020204" pitchFamily="34" charset="0"/>
              <a:buChar char="•"/>
            </a:pPr>
            <a:r>
              <a:rPr lang="en-US" sz="1900"/>
              <a:t>A section on the organization’s grievance and appeals system</a:t>
            </a:r>
          </a:p>
        </p:txBody>
      </p:sp>
    </p:spTree>
    <p:extLst>
      <p:ext uri="{BB962C8B-B14F-4D97-AF65-F5344CB8AC3E}">
        <p14:creationId xmlns:p14="http://schemas.microsoft.com/office/powerpoint/2010/main" val="2121643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F4F49-E9E0-6BB6-A3E1-4EF42E222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1CD80-2B90-A13B-5344-C30E10329DDA}"/>
              </a:ext>
            </a:extLst>
          </p:cNvPr>
          <p:cNvSpPr>
            <a:spLocks noGrp="1"/>
          </p:cNvSpPr>
          <p:nvPr>
            <p:ph type="title"/>
          </p:nvPr>
        </p:nvSpPr>
        <p:spPr>
          <a:xfrm>
            <a:off x="784929" y="444437"/>
            <a:ext cx="9946784" cy="1325700"/>
          </a:xfrm>
        </p:spPr>
        <p:txBody>
          <a:bodyPr/>
          <a:lstStyle/>
          <a:p>
            <a:r>
              <a:rPr lang="en-US" dirty="0">
                <a:latin typeface="Arial Black"/>
              </a:rPr>
              <a:t>Since our last session, we hope you have had time to: </a:t>
            </a:r>
          </a:p>
        </p:txBody>
      </p:sp>
      <p:sp>
        <p:nvSpPr>
          <p:cNvPr id="3" name="Text Placeholder 2">
            <a:extLst>
              <a:ext uri="{FF2B5EF4-FFF2-40B4-BE49-F238E27FC236}">
                <a16:creationId xmlns:a16="http://schemas.microsoft.com/office/drawing/2014/main" id="{1F751233-4FA3-0A7C-929A-F6027C185435}"/>
              </a:ext>
            </a:extLst>
          </p:cNvPr>
          <p:cNvSpPr>
            <a:spLocks noGrp="1"/>
          </p:cNvSpPr>
          <p:nvPr>
            <p:ph type="body" idx="1"/>
          </p:nvPr>
        </p:nvSpPr>
        <p:spPr>
          <a:xfrm>
            <a:off x="387480" y="1889886"/>
            <a:ext cx="7634869" cy="4351200"/>
          </a:xfrm>
        </p:spPr>
        <p:txBody>
          <a:bodyPr spcFirstLastPara="1" wrap="square" lIns="91425" tIns="45700" rIns="91425" bIns="45700" anchor="t" anchorCtr="0">
            <a:noAutofit/>
          </a:bodyPr>
          <a:lstStyle/>
          <a:p>
            <a:r>
              <a:rPr lang="en-US" sz="2200" dirty="0">
                <a:latin typeface="Arial"/>
              </a:rPr>
              <a:t>Added to your workplan</a:t>
            </a:r>
            <a:endParaRPr lang="en-US" dirty="0"/>
          </a:p>
          <a:p>
            <a:pPr lvl="1">
              <a:buFont typeface="Courier New"/>
              <a:buChar char="o"/>
            </a:pPr>
            <a:r>
              <a:rPr lang="en-US" sz="2200" dirty="0">
                <a:latin typeface="Arial"/>
              </a:rPr>
              <a:t>Reviewed the KY Services Budget Tool and began to input your agency data</a:t>
            </a:r>
          </a:p>
          <a:p>
            <a:pPr lvl="1">
              <a:buClr>
                <a:srgbClr val="0097A7"/>
              </a:buClr>
              <a:buFont typeface="Courier New"/>
              <a:buChar char="o"/>
            </a:pPr>
            <a:endParaRPr lang="en-US" sz="2200" dirty="0">
              <a:latin typeface="Arial"/>
            </a:endParaRPr>
          </a:p>
          <a:p>
            <a:r>
              <a:rPr lang="en-US" sz="2200" dirty="0">
                <a:latin typeface="Arial"/>
              </a:rPr>
              <a:t>Added to your workplan with clear deliverables, responsible parties, and timelines. </a:t>
            </a:r>
            <a:endParaRPr lang="en-US" dirty="0"/>
          </a:p>
          <a:p>
            <a:endParaRPr lang="en-US" sz="2200" dirty="0">
              <a:latin typeface="Arial"/>
            </a:endParaRPr>
          </a:p>
          <a:p>
            <a:endParaRPr lang="en-US" sz="2200" b="1" i="1" dirty="0">
              <a:latin typeface="Arial"/>
            </a:endParaRPr>
          </a:p>
        </p:txBody>
      </p:sp>
      <p:sp>
        <p:nvSpPr>
          <p:cNvPr id="5" name="TextBox 4">
            <a:extLst>
              <a:ext uri="{FF2B5EF4-FFF2-40B4-BE49-F238E27FC236}">
                <a16:creationId xmlns:a16="http://schemas.microsoft.com/office/drawing/2014/main" id="{049C5A30-B2B8-6939-54FF-CC9A57F08A56}"/>
              </a:ext>
            </a:extLst>
          </p:cNvPr>
          <p:cNvSpPr txBox="1"/>
          <p:nvPr/>
        </p:nvSpPr>
        <p:spPr>
          <a:xfrm>
            <a:off x="8762999" y="1886415"/>
            <a:ext cx="2862146"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95959"/>
                </a:solidFill>
              </a:rPr>
              <a:t>Missed the previous session? Medicaid Academy materials (recordings and tools) are available here: -</a:t>
            </a:r>
            <a:r>
              <a:rPr lang="en-US" sz="2400" baseline="0" dirty="0">
                <a:solidFill>
                  <a:srgbClr val="595959"/>
                </a:solidFill>
                <a:latin typeface="Arial"/>
              </a:rPr>
              <a:t> </a:t>
            </a:r>
            <a:r>
              <a:rPr lang="en-US" sz="2400" u="sng" strike="noStrike" baseline="0" dirty="0">
                <a:solidFill>
                  <a:srgbClr val="0097A7"/>
                </a:solidFill>
                <a:latin typeface="Arial"/>
                <a:ea typeface="Arial"/>
                <a:cs typeface="Arial"/>
                <a:hlinkClick r:id="rId3"/>
              </a:rPr>
              <a:t>CSH Medicaid Strategy Resources</a:t>
            </a:r>
            <a:endParaRPr lang="en-US" dirty="0"/>
          </a:p>
          <a:p>
            <a:pPr algn="ctr"/>
            <a:endParaRPr lang="en-US" dirty="0"/>
          </a:p>
        </p:txBody>
      </p:sp>
      <p:pic>
        <p:nvPicPr>
          <p:cNvPr id="6" name="Google Shape;569;g1345027217e_1_0">
            <a:extLst>
              <a:ext uri="{FF2B5EF4-FFF2-40B4-BE49-F238E27FC236}">
                <a16:creationId xmlns:a16="http://schemas.microsoft.com/office/drawing/2014/main" id="{7E29D81A-81D1-BD56-46B4-4D7285EBC6A8}"/>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Tree>
    <p:extLst>
      <p:ext uri="{BB962C8B-B14F-4D97-AF65-F5344CB8AC3E}">
        <p14:creationId xmlns:p14="http://schemas.microsoft.com/office/powerpoint/2010/main" val="3665458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07EFD620-3BC2-43E3-087D-9895922A9CA3}"/>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531C88E0-11F4-9CEF-CD30-A771B101C9D0}"/>
              </a:ext>
            </a:extLst>
          </p:cNvPr>
          <p:cNvSpPr txBox="1">
            <a:spLocks noGrp="1"/>
          </p:cNvSpPr>
          <p:nvPr>
            <p:ph type="title"/>
          </p:nvPr>
        </p:nvSpPr>
        <p:spPr>
          <a:xfrm>
            <a:off x="474533" y="1173839"/>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FAAF0916-C775-3836-AEC0-BB051BBB01A8}"/>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CE6EE211-1E9B-D151-4776-8401A27D20C5}"/>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5034924B-AC40-1509-9644-0F180D6015F2}"/>
              </a:ext>
            </a:extLst>
          </p:cNvPr>
          <p:cNvSpPr/>
          <p:nvPr/>
        </p:nvSpPr>
        <p:spPr>
          <a:xfrm>
            <a:off x="1438382" y="2053001"/>
            <a:ext cx="9709077" cy="3820060"/>
          </a:xfrm>
          <a:prstGeom prst="roundRect">
            <a:avLst/>
          </a:prstGeom>
          <a:solidFill>
            <a:schemeClr val="accent5">
              <a:lumMod val="75000"/>
            </a:schemeClr>
          </a:solidFill>
          <a:ln w="19050">
            <a:solidFill>
              <a:srgbClr val="474948"/>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Record Management Policies section (Section 4) must include:</a:t>
            </a:r>
          </a:p>
          <a:p>
            <a:pPr algn="ctr"/>
            <a:endParaRPr lang="en-US" sz="1900" b="1"/>
          </a:p>
          <a:p>
            <a:pPr marL="285750" indent="-285750">
              <a:buFont typeface="Arial" panose="020B0604020202020204" pitchFamily="34" charset="0"/>
              <a:buChar char="•"/>
            </a:pPr>
            <a:r>
              <a:rPr lang="en-US" sz="1900"/>
              <a:t>A list of which participant records will be kept and maintained, and for how long</a:t>
            </a:r>
          </a:p>
          <a:p>
            <a:pPr marL="285750" indent="-285750">
              <a:buFont typeface="Arial" panose="020B0604020202020204" pitchFamily="34" charset="0"/>
              <a:buChar char="•"/>
            </a:pPr>
            <a:r>
              <a:rPr lang="en-US" sz="1900"/>
              <a:t>A procedure that describes how participant records and personal information will be kept confidential</a:t>
            </a:r>
          </a:p>
          <a:p>
            <a:pPr marL="285750" indent="-285750">
              <a:buFont typeface="Arial" panose="020B0604020202020204" pitchFamily="34" charset="0"/>
              <a:buChar char="•"/>
            </a:pPr>
            <a:r>
              <a:rPr lang="en-US" sz="1900"/>
              <a:t>A policy on how your organization creates, transmits, stores, and uses electronic signatures and electronic documents</a:t>
            </a:r>
          </a:p>
          <a:p>
            <a:pPr marL="285750" indent="-285750">
              <a:buFont typeface="Arial" panose="020B0604020202020204" pitchFamily="34" charset="0"/>
              <a:buChar char="•"/>
            </a:pPr>
            <a:r>
              <a:rPr lang="en-US" sz="1900"/>
              <a:t>Written procedures on the availability of record availability, including how to share information with participants, legal guardians, Kentucky Protection and Advocacy, and internal investigations if needed</a:t>
            </a:r>
          </a:p>
        </p:txBody>
      </p:sp>
    </p:spTree>
    <p:extLst>
      <p:ext uri="{BB962C8B-B14F-4D97-AF65-F5344CB8AC3E}">
        <p14:creationId xmlns:p14="http://schemas.microsoft.com/office/powerpoint/2010/main" val="1903732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B31FA006-FFCA-0988-5FF5-C2D71594E281}"/>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91021D8A-A2A4-37D1-0B92-B4CBB7750A8E}"/>
              </a:ext>
            </a:extLst>
          </p:cNvPr>
          <p:cNvSpPr txBox="1">
            <a:spLocks noGrp="1"/>
          </p:cNvSpPr>
          <p:nvPr>
            <p:ph type="title"/>
          </p:nvPr>
        </p:nvSpPr>
        <p:spPr>
          <a:xfrm>
            <a:off x="474533" y="1032392"/>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A530FC25-80E4-9B79-054E-CAA9A867E4BF}"/>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C9E50849-2BB4-19F3-D1EF-7C2C8D7EF197}"/>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03C25964-00AF-1460-9047-3BC902896B2F}"/>
              </a:ext>
            </a:extLst>
          </p:cNvPr>
          <p:cNvSpPr/>
          <p:nvPr/>
        </p:nvSpPr>
        <p:spPr>
          <a:xfrm>
            <a:off x="1313380" y="1983546"/>
            <a:ext cx="9709077" cy="3870163"/>
          </a:xfrm>
          <a:prstGeom prst="roundRect">
            <a:avLst/>
          </a:prstGeom>
          <a:solidFill>
            <a:schemeClr val="accent4">
              <a:lumMod val="50000"/>
            </a:schemeClr>
          </a:solidFill>
          <a:ln w="19050">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Personnel Policies section (Section 5) must include:</a:t>
            </a:r>
          </a:p>
          <a:p>
            <a:pPr algn="ctr"/>
            <a:endParaRPr lang="en-US" sz="1900" b="1"/>
          </a:p>
          <a:p>
            <a:pPr marL="285750" indent="-285750">
              <a:buFont typeface="Arial" panose="020B0604020202020204" pitchFamily="34" charset="0"/>
              <a:buChar char="•"/>
            </a:pPr>
            <a:r>
              <a:rPr lang="en-US" sz="1900"/>
              <a:t>Personnel guidelines to identify adequate staffing to implement billed services, annual evaluations, corrective action procedures, and ethical behavior standards</a:t>
            </a:r>
          </a:p>
          <a:p>
            <a:pPr marL="285750" indent="-285750">
              <a:buFont typeface="Arial" panose="020B0604020202020204" pitchFamily="34" charset="0"/>
              <a:buChar char="•"/>
            </a:pPr>
            <a:r>
              <a:rPr lang="en-US" sz="1900"/>
              <a:t>Your organization’s background check policy, including standards for drug testing, annual random background/registry checks</a:t>
            </a:r>
          </a:p>
          <a:p>
            <a:pPr marL="285750" indent="-285750">
              <a:buFont typeface="Arial" panose="020B0604020202020204" pitchFamily="34" charset="0"/>
              <a:buChar char="•"/>
            </a:pPr>
            <a:r>
              <a:rPr lang="en-US" sz="1900"/>
              <a:t>Your organization’s TB risk assessment policy</a:t>
            </a:r>
          </a:p>
          <a:p>
            <a:pPr marL="285750" indent="-285750">
              <a:buFont typeface="Arial" panose="020B0604020202020204" pitchFamily="34" charset="0"/>
              <a:buChar char="•"/>
            </a:pPr>
            <a:r>
              <a:rPr lang="en-US" sz="1900"/>
              <a:t>Your employment prohibition policy defining what would limit employment and volunteers</a:t>
            </a:r>
          </a:p>
          <a:p>
            <a:pPr marL="285750" indent="-285750">
              <a:buFont typeface="Arial" panose="020B0604020202020204" pitchFamily="34" charset="0"/>
              <a:buChar char="•"/>
            </a:pPr>
            <a:r>
              <a:rPr lang="en-US" sz="1900"/>
              <a:t>Job descriptions for roles that would provide support for 1915(</a:t>
            </a:r>
            <a:r>
              <a:rPr lang="en-US" sz="1900" err="1"/>
              <a:t>i</a:t>
            </a:r>
            <a:r>
              <a:rPr lang="en-US" sz="1900"/>
              <a:t>) RISE services at your organization</a:t>
            </a:r>
          </a:p>
        </p:txBody>
      </p:sp>
    </p:spTree>
    <p:extLst>
      <p:ext uri="{BB962C8B-B14F-4D97-AF65-F5344CB8AC3E}">
        <p14:creationId xmlns:p14="http://schemas.microsoft.com/office/powerpoint/2010/main" val="2364862413"/>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8AACBE25-D653-5A34-0467-9B2A46E1E688}"/>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E94C8DAF-89F6-7235-2741-15467F57053B}"/>
              </a:ext>
            </a:extLst>
          </p:cNvPr>
          <p:cNvSpPr txBox="1">
            <a:spLocks noGrp="1"/>
          </p:cNvSpPr>
          <p:nvPr>
            <p:ph type="title"/>
          </p:nvPr>
        </p:nvSpPr>
        <p:spPr>
          <a:xfrm>
            <a:off x="659465" y="1166296"/>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C00D0A11-D1DF-CEB2-68BB-68D0C9CCD34F}"/>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1CA0906B-8D64-3292-325D-6A716E5E8E94}"/>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373AEA16-930C-7E39-01DE-D168DFC77964}"/>
              </a:ext>
            </a:extLst>
          </p:cNvPr>
          <p:cNvSpPr/>
          <p:nvPr/>
        </p:nvSpPr>
        <p:spPr>
          <a:xfrm>
            <a:off x="1241461" y="2239766"/>
            <a:ext cx="9709077" cy="3181795"/>
          </a:xfrm>
          <a:prstGeom prst="roundRect">
            <a:avLst/>
          </a:prstGeom>
          <a:solidFill>
            <a:srgbClr val="9A1806"/>
          </a:solidFill>
          <a:ln w="19050">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Training Policies section (Section 6) must include:</a:t>
            </a:r>
          </a:p>
          <a:p>
            <a:pPr algn="ctr"/>
            <a:endParaRPr lang="en-US" sz="1900" b="1"/>
          </a:p>
          <a:p>
            <a:pPr marL="285750" indent="-285750">
              <a:buFont typeface="Arial" panose="020B0604020202020204" pitchFamily="34" charset="0"/>
              <a:buChar char="•"/>
            </a:pPr>
            <a:r>
              <a:rPr lang="en-US" sz="1900"/>
              <a:t>Your organization’s training requirements, including position-specific requirements, completion timeframes, competency verification methods, and orientation details</a:t>
            </a:r>
          </a:p>
          <a:p>
            <a:pPr marL="285750" indent="-285750">
              <a:buFont typeface="Arial" panose="020B0604020202020204" pitchFamily="34" charset="0"/>
              <a:buChar char="•"/>
            </a:pPr>
            <a:r>
              <a:rPr lang="en-US" sz="1900"/>
              <a:t>Your organization’s face-to-face training documentation requirements</a:t>
            </a:r>
          </a:p>
          <a:p>
            <a:pPr marL="285750" indent="-285750">
              <a:buFont typeface="Arial" panose="020B0604020202020204" pitchFamily="34" charset="0"/>
              <a:buChar char="•"/>
            </a:pPr>
            <a:r>
              <a:rPr lang="en-US" sz="1900"/>
              <a:t>Your organization’s web-based training documentation requirements</a:t>
            </a:r>
          </a:p>
          <a:p>
            <a:pPr marL="285750" indent="-285750">
              <a:buFont typeface="Arial" panose="020B0604020202020204" pitchFamily="34" charset="0"/>
              <a:buChar char="•"/>
            </a:pPr>
            <a:r>
              <a:rPr lang="en-US" sz="1900"/>
              <a:t>Your organization’s case management procedures and code of ethics (if your organization plans to provide this 1915(</a:t>
            </a:r>
            <a:r>
              <a:rPr lang="en-US" sz="1900" err="1"/>
              <a:t>i</a:t>
            </a:r>
            <a:r>
              <a:rPr lang="en-US" sz="1900"/>
              <a:t>) RISE service)</a:t>
            </a:r>
          </a:p>
        </p:txBody>
      </p:sp>
    </p:spTree>
    <p:extLst>
      <p:ext uri="{BB962C8B-B14F-4D97-AF65-F5344CB8AC3E}">
        <p14:creationId xmlns:p14="http://schemas.microsoft.com/office/powerpoint/2010/main" val="896334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FC8DFD2E-8AB7-00E0-E2FA-FFE52AEFBA8D}"/>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A7C34863-BE32-D25E-2155-D712A04B0E3C}"/>
              </a:ext>
            </a:extLst>
          </p:cNvPr>
          <p:cNvSpPr txBox="1">
            <a:spLocks noGrp="1"/>
          </p:cNvSpPr>
          <p:nvPr>
            <p:ph type="title"/>
          </p:nvPr>
        </p:nvSpPr>
        <p:spPr>
          <a:xfrm>
            <a:off x="474533" y="1024843"/>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E6B45CCC-26EB-9347-49D5-C909293B900F}"/>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533DB688-4F6D-F1E2-600B-C114E16E2FFD}"/>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77607881-FFF3-0988-1A0D-121A93C2DC88}"/>
              </a:ext>
            </a:extLst>
          </p:cNvPr>
          <p:cNvSpPr/>
          <p:nvPr/>
        </p:nvSpPr>
        <p:spPr>
          <a:xfrm>
            <a:off x="595902" y="1916450"/>
            <a:ext cx="11121564" cy="3996806"/>
          </a:xfrm>
          <a:prstGeom prst="roundRect">
            <a:avLst/>
          </a:prstGeom>
          <a:solidFill>
            <a:srgbClr val="002060"/>
          </a:solidFill>
          <a:ln w="19050">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Health and Safety Policies section (Section 7) must include:</a:t>
            </a:r>
          </a:p>
          <a:p>
            <a:pPr algn="ctr"/>
            <a:endParaRPr lang="en-US" sz="1900" b="1"/>
          </a:p>
          <a:p>
            <a:pPr marL="285750" indent="-285750">
              <a:buFont typeface="Arial" panose="020B0604020202020204" pitchFamily="34" charset="0"/>
              <a:buChar char="•"/>
            </a:pPr>
            <a:r>
              <a:rPr lang="en-US" sz="1900">
                <a:solidFill>
                  <a:schemeClr val="bg1"/>
                </a:solidFill>
              </a:rPr>
              <a:t>Your organization’s infection control plan</a:t>
            </a:r>
          </a:p>
          <a:p>
            <a:pPr marL="285750" indent="-285750">
              <a:buFont typeface="Arial" panose="020B0604020202020204" pitchFamily="34" charset="0"/>
              <a:buChar char="•"/>
            </a:pPr>
            <a:r>
              <a:rPr lang="en-US" sz="1900">
                <a:solidFill>
                  <a:schemeClr val="bg1"/>
                </a:solidFill>
              </a:rPr>
              <a:t>Your organization’s facility cleaning and maintenance procedures</a:t>
            </a:r>
          </a:p>
          <a:p>
            <a:pPr marL="285750" indent="-285750">
              <a:buFont typeface="Arial" panose="020B0604020202020204" pitchFamily="34" charset="0"/>
              <a:buChar char="•"/>
            </a:pPr>
            <a:r>
              <a:rPr lang="en-US" sz="1900">
                <a:solidFill>
                  <a:schemeClr val="bg1"/>
                </a:solidFill>
              </a:rPr>
              <a:t>An organization-wide water supply policy to ensure that your organization has an ample supply of hot and cold water</a:t>
            </a:r>
          </a:p>
          <a:p>
            <a:pPr marL="285750" indent="-285750">
              <a:buFont typeface="Arial" panose="020B0604020202020204" pitchFamily="34" charset="0"/>
              <a:buChar char="•"/>
            </a:pPr>
            <a:r>
              <a:rPr lang="en-US" sz="1900">
                <a:solidFill>
                  <a:schemeClr val="bg1"/>
                </a:solidFill>
              </a:rPr>
              <a:t>Safe household item storage procedures</a:t>
            </a:r>
          </a:p>
          <a:p>
            <a:pPr marL="285750" indent="-285750">
              <a:buFont typeface="Arial" panose="020B0604020202020204" pitchFamily="34" charset="0"/>
              <a:buChar char="•"/>
            </a:pPr>
            <a:r>
              <a:rPr lang="en-US" sz="1900">
                <a:solidFill>
                  <a:schemeClr val="bg1"/>
                </a:solidFill>
              </a:rPr>
              <a:t>A section on fire safety equipment requirements</a:t>
            </a:r>
          </a:p>
          <a:p>
            <a:pPr marL="285750" indent="-285750">
              <a:buFont typeface="Arial" panose="020B0604020202020204" pitchFamily="34" charset="0"/>
              <a:buChar char="•"/>
            </a:pPr>
            <a:r>
              <a:rPr lang="en-US" sz="1900">
                <a:solidFill>
                  <a:schemeClr val="bg1"/>
                </a:solidFill>
              </a:rPr>
              <a:t>Your organization’s policy on ensuring each participant’s nutrition and food supply needs</a:t>
            </a:r>
          </a:p>
          <a:p>
            <a:pPr marL="285750" indent="-285750">
              <a:buFont typeface="Arial" panose="020B0604020202020204" pitchFamily="34" charset="0"/>
              <a:buChar char="•"/>
            </a:pPr>
            <a:r>
              <a:rPr lang="en-US" sz="1900">
                <a:solidFill>
                  <a:schemeClr val="bg1"/>
                </a:solidFill>
              </a:rPr>
              <a:t>Organizational procedures to ensure a smoke-free environment</a:t>
            </a:r>
          </a:p>
          <a:p>
            <a:pPr marL="285750" indent="-285750">
              <a:buFont typeface="Arial" panose="020B0604020202020204" pitchFamily="34" charset="0"/>
              <a:buChar char="•"/>
            </a:pPr>
            <a:r>
              <a:rPr lang="en-US" sz="1900">
                <a:solidFill>
                  <a:schemeClr val="bg1"/>
                </a:solidFill>
              </a:rPr>
              <a:t>A section on storage, maintenance, and safety of deadly weapons</a:t>
            </a:r>
          </a:p>
          <a:p>
            <a:pPr marL="285750" indent="-285750">
              <a:buFont typeface="Arial" panose="020B0604020202020204" pitchFamily="34" charset="0"/>
              <a:buChar char="•"/>
            </a:pPr>
            <a:r>
              <a:rPr lang="en-US" sz="1900">
                <a:solidFill>
                  <a:schemeClr val="bg1"/>
                </a:solidFill>
              </a:rPr>
              <a:t>A section on your organization’s emergency and disaster guidelines</a:t>
            </a:r>
          </a:p>
        </p:txBody>
      </p:sp>
    </p:spTree>
    <p:extLst>
      <p:ext uri="{BB962C8B-B14F-4D97-AF65-F5344CB8AC3E}">
        <p14:creationId xmlns:p14="http://schemas.microsoft.com/office/powerpoint/2010/main" val="2438777670"/>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C3199340-54E1-175C-7C5F-8781004D130A}"/>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D88635E9-F2F7-0CCA-BBD6-26FE3F3C9F98}"/>
              </a:ext>
            </a:extLst>
          </p:cNvPr>
          <p:cNvSpPr txBox="1">
            <a:spLocks noGrp="1"/>
          </p:cNvSpPr>
          <p:nvPr>
            <p:ph type="title"/>
          </p:nvPr>
        </p:nvSpPr>
        <p:spPr>
          <a:xfrm>
            <a:off x="607135" y="1362140"/>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1DF3B7CC-6EA5-53F8-B10D-4B0E546CA279}"/>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AFFF6B37-134C-3D57-1C55-5815A6BF7AE1}"/>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C5847C65-0E6C-D85F-2DC5-03F96C909B55}"/>
              </a:ext>
            </a:extLst>
          </p:cNvPr>
          <p:cNvSpPr/>
          <p:nvPr/>
        </p:nvSpPr>
        <p:spPr>
          <a:xfrm>
            <a:off x="990600" y="2653630"/>
            <a:ext cx="10476005" cy="2096243"/>
          </a:xfrm>
          <a:prstGeom prst="roundRect">
            <a:avLst/>
          </a:prstGeom>
          <a:solidFill>
            <a:schemeClr val="accent5">
              <a:lumMod val="50000"/>
            </a:schemeClr>
          </a:solidFill>
          <a:ln w="19050">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Medication and Administration section (Section 8) must include:</a:t>
            </a:r>
          </a:p>
          <a:p>
            <a:pPr algn="ctr"/>
            <a:endParaRPr lang="en-US" sz="1900" b="1"/>
          </a:p>
          <a:p>
            <a:pPr marL="285750" indent="-285750">
              <a:buFont typeface="Arial" panose="020B0604020202020204" pitchFamily="34" charset="0"/>
              <a:buChar char="•"/>
            </a:pPr>
            <a:r>
              <a:rPr lang="en-US" sz="1900"/>
              <a:t>Your organization’s medication administration policy and procedures for case managers, and identified specific trainings, and documentation competency requirements</a:t>
            </a:r>
          </a:p>
          <a:p>
            <a:pPr marL="285750" indent="-285750">
              <a:buFont typeface="Arial" panose="020B0604020202020204" pitchFamily="34" charset="0"/>
              <a:buChar char="•"/>
            </a:pPr>
            <a:r>
              <a:rPr lang="en-US" sz="1900"/>
              <a:t>Your organization’s ongoing monitoring for medication administration</a:t>
            </a:r>
          </a:p>
        </p:txBody>
      </p:sp>
    </p:spTree>
    <p:extLst>
      <p:ext uri="{BB962C8B-B14F-4D97-AF65-F5344CB8AC3E}">
        <p14:creationId xmlns:p14="http://schemas.microsoft.com/office/powerpoint/2010/main" val="1016316600"/>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A164642E-6380-9000-C042-514FEEAE0A8B}"/>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09A57D94-D21D-2703-0636-0E67811AD0B4}"/>
              </a:ext>
            </a:extLst>
          </p:cNvPr>
          <p:cNvSpPr txBox="1">
            <a:spLocks noGrp="1"/>
          </p:cNvSpPr>
          <p:nvPr>
            <p:ph type="title"/>
          </p:nvPr>
        </p:nvSpPr>
        <p:spPr>
          <a:xfrm>
            <a:off x="474532" y="1188995"/>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1981806B-CCB0-0418-C176-B6EDDCAADE77}"/>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93EA5AB7-36BB-7CAD-D9C6-4DA4DACACF62}"/>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3ED34357-9F15-2268-4E2C-DAFC9805DC88}"/>
              </a:ext>
            </a:extLst>
          </p:cNvPr>
          <p:cNvSpPr/>
          <p:nvPr/>
        </p:nvSpPr>
        <p:spPr>
          <a:xfrm>
            <a:off x="755150" y="2160700"/>
            <a:ext cx="10681698" cy="3508305"/>
          </a:xfrm>
          <a:prstGeom prst="roundRect">
            <a:avLst/>
          </a:prstGeom>
          <a:solidFill>
            <a:srgbClr val="5A145C"/>
          </a:solidFill>
          <a:ln w="19050">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Service Delivery Policies section (Section 9) must include:</a:t>
            </a:r>
          </a:p>
          <a:p>
            <a:pPr algn="ctr"/>
            <a:endParaRPr lang="en-US" sz="1900" b="1"/>
          </a:p>
          <a:p>
            <a:pPr marL="285750" indent="-285750">
              <a:buFont typeface="Arial" panose="020B0604020202020204" pitchFamily="34" charset="0"/>
              <a:buChar char="•"/>
            </a:pPr>
            <a:r>
              <a:rPr lang="en-US" sz="1900">
                <a:solidFill>
                  <a:schemeClr val="bg1"/>
                </a:solidFill>
              </a:rPr>
              <a:t>Service definitions (only for the services that your organization plans to provide under the Kentucky 1915(</a:t>
            </a:r>
            <a:r>
              <a:rPr lang="en-US" sz="1900" err="1">
                <a:solidFill>
                  <a:schemeClr val="bg1"/>
                </a:solidFill>
              </a:rPr>
              <a:t>i</a:t>
            </a:r>
            <a:r>
              <a:rPr lang="en-US" sz="1900">
                <a:solidFill>
                  <a:schemeClr val="bg1"/>
                </a:solidFill>
              </a:rPr>
              <a:t>) program), including regulatory requirements under KAR Chapter 16, agency-specific procedures, and monitoring procedures for those services</a:t>
            </a:r>
          </a:p>
          <a:p>
            <a:pPr marL="285750" indent="-285750">
              <a:buFont typeface="Arial" panose="020B0604020202020204" pitchFamily="34" charset="0"/>
              <a:buChar char="•"/>
            </a:pPr>
            <a:r>
              <a:rPr lang="en-US" sz="1900">
                <a:solidFill>
                  <a:schemeClr val="bg1"/>
                </a:solidFill>
              </a:rPr>
              <a:t>Your organization’s procedures on person-centered service plans for case management</a:t>
            </a:r>
          </a:p>
          <a:p>
            <a:pPr marL="285750" indent="-285750">
              <a:buFont typeface="Arial" panose="020B0604020202020204" pitchFamily="34" charset="0"/>
              <a:buChar char="•"/>
            </a:pPr>
            <a:r>
              <a:rPr lang="en-US" sz="1900">
                <a:solidFill>
                  <a:schemeClr val="bg1"/>
                </a:solidFill>
              </a:rPr>
              <a:t>Your organization’s service delivery procedures for telehealth services (if applicable)</a:t>
            </a:r>
          </a:p>
          <a:p>
            <a:pPr marL="285750" indent="-285750">
              <a:buFont typeface="Arial" panose="020B0604020202020204" pitchFamily="34" charset="0"/>
              <a:buChar char="•"/>
            </a:pPr>
            <a:r>
              <a:rPr lang="en-US" sz="1900">
                <a:solidFill>
                  <a:schemeClr val="bg1"/>
                </a:solidFill>
              </a:rPr>
              <a:t>Your organization’s fiscal documentation procedures (if your organization plans to manage funds for eligible participants)</a:t>
            </a:r>
          </a:p>
          <a:p>
            <a:pPr marL="285750" indent="-285750">
              <a:buFont typeface="Arial" panose="020B0604020202020204" pitchFamily="34" charset="0"/>
              <a:buChar char="•"/>
            </a:pPr>
            <a:r>
              <a:rPr lang="en-US" sz="1900">
                <a:solidFill>
                  <a:schemeClr val="bg1"/>
                </a:solidFill>
              </a:rPr>
              <a:t>A section on determining charges for room and board (residential services)</a:t>
            </a:r>
          </a:p>
        </p:txBody>
      </p:sp>
    </p:spTree>
    <p:extLst>
      <p:ext uri="{BB962C8B-B14F-4D97-AF65-F5344CB8AC3E}">
        <p14:creationId xmlns:p14="http://schemas.microsoft.com/office/powerpoint/2010/main" val="910555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B17E9296-A16E-3B42-E38C-2404E43D564A}"/>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3FB6F19F-49DD-D37B-2AB9-3E08F11BA13B}"/>
              </a:ext>
            </a:extLst>
          </p:cNvPr>
          <p:cNvSpPr txBox="1">
            <a:spLocks noGrp="1"/>
          </p:cNvSpPr>
          <p:nvPr>
            <p:ph type="title"/>
          </p:nvPr>
        </p:nvSpPr>
        <p:spPr>
          <a:xfrm>
            <a:off x="474532" y="1188995"/>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AB9EC506-C8C9-B9FE-7F47-5898F108A579}"/>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305273CF-9E34-9044-987D-6CAFA8D6168A}"/>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EED9A337-6DC0-1B19-7700-917A39A57957}"/>
              </a:ext>
            </a:extLst>
          </p:cNvPr>
          <p:cNvSpPr/>
          <p:nvPr/>
        </p:nvSpPr>
        <p:spPr>
          <a:xfrm>
            <a:off x="755151" y="2321959"/>
            <a:ext cx="10681698" cy="2774023"/>
          </a:xfrm>
          <a:prstGeom prst="roundRect">
            <a:avLst/>
          </a:prstGeom>
          <a:solidFill>
            <a:schemeClr val="accent3">
              <a:lumMod val="75000"/>
            </a:schemeClr>
          </a:solidFill>
          <a:ln w="19050">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Operational Documentation Policies section (Section 10) must include:</a:t>
            </a:r>
          </a:p>
          <a:p>
            <a:pPr algn="ctr"/>
            <a:endParaRPr lang="en-US" sz="1900" b="1"/>
          </a:p>
          <a:p>
            <a:pPr marL="285750" indent="-285750">
              <a:buFont typeface="Arial" panose="020B0604020202020204" pitchFamily="34" charset="0"/>
              <a:buChar char="•"/>
            </a:pPr>
            <a:r>
              <a:rPr lang="en-US" sz="1900">
                <a:solidFill>
                  <a:schemeClr val="bg1"/>
                </a:solidFill>
              </a:rPr>
              <a:t>Agency operations for organizational structure and timelines for updates</a:t>
            </a:r>
          </a:p>
          <a:p>
            <a:pPr marL="285750" indent="-285750">
              <a:buFont typeface="Arial" panose="020B0604020202020204" pitchFamily="34" charset="0"/>
              <a:buChar char="•"/>
            </a:pPr>
            <a:r>
              <a:rPr lang="en-US" sz="1900">
                <a:solidFill>
                  <a:schemeClr val="bg1"/>
                </a:solidFill>
              </a:rPr>
              <a:t>Your organization’s quality improvement plan, monitoring how program findings, corrective actions, and case management quality assurance monitoring are documented, and 1915(</a:t>
            </a:r>
            <a:r>
              <a:rPr lang="en-US" sz="1900" err="1">
                <a:solidFill>
                  <a:schemeClr val="bg1"/>
                </a:solidFill>
              </a:rPr>
              <a:t>i</a:t>
            </a:r>
            <a:r>
              <a:rPr lang="en-US" sz="1900">
                <a:solidFill>
                  <a:schemeClr val="bg1"/>
                </a:solidFill>
              </a:rPr>
              <a:t>) RISE program goal progress</a:t>
            </a:r>
          </a:p>
          <a:p>
            <a:pPr marL="285750" indent="-285750">
              <a:buFont typeface="Arial" panose="020B0604020202020204" pitchFamily="34" charset="0"/>
              <a:buChar char="•"/>
            </a:pPr>
            <a:r>
              <a:rPr lang="en-US" sz="1900">
                <a:solidFill>
                  <a:schemeClr val="bg1"/>
                </a:solidFill>
              </a:rPr>
              <a:t>Your organization’s Human Rights Committee Participation policies and procedures </a:t>
            </a:r>
          </a:p>
        </p:txBody>
      </p:sp>
    </p:spTree>
    <p:extLst>
      <p:ext uri="{BB962C8B-B14F-4D97-AF65-F5344CB8AC3E}">
        <p14:creationId xmlns:p14="http://schemas.microsoft.com/office/powerpoint/2010/main" val="1658932412"/>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CED6FD6D-4E66-BEC3-F52E-680161B2453F}"/>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139DF67E-62F0-9AFE-DCCB-0CA64E60283E}"/>
              </a:ext>
            </a:extLst>
          </p:cNvPr>
          <p:cNvSpPr txBox="1">
            <a:spLocks noGrp="1"/>
          </p:cNvSpPr>
          <p:nvPr>
            <p:ph type="title"/>
          </p:nvPr>
        </p:nvSpPr>
        <p:spPr>
          <a:xfrm>
            <a:off x="474532" y="1188995"/>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26D6D4C9-8486-1134-367A-69B89BBC5827}"/>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EF9E92FD-2137-3096-ED32-8D367E27DF57}"/>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45F635DD-60D0-0BED-32B2-2725A8F1268E}"/>
              </a:ext>
            </a:extLst>
          </p:cNvPr>
          <p:cNvSpPr/>
          <p:nvPr/>
        </p:nvSpPr>
        <p:spPr>
          <a:xfrm>
            <a:off x="755151" y="2321960"/>
            <a:ext cx="10681698" cy="2476072"/>
          </a:xfrm>
          <a:prstGeom prst="roundRect">
            <a:avLst/>
          </a:prstGeom>
          <a:solidFill>
            <a:srgbClr val="C50B5B"/>
          </a:solidFill>
          <a:ln w="19050">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Technology and Data Policies section (Section 11) must include:</a:t>
            </a:r>
          </a:p>
          <a:p>
            <a:pPr algn="ctr"/>
            <a:endParaRPr lang="en-US" sz="1900" b="1"/>
          </a:p>
          <a:p>
            <a:pPr marL="285750" indent="-285750">
              <a:buFont typeface="Arial" panose="020B0604020202020204" pitchFamily="34" charset="0"/>
              <a:buChar char="•"/>
            </a:pPr>
            <a:r>
              <a:rPr lang="en-US" sz="1800"/>
              <a:t>A policy related to use of the </a:t>
            </a:r>
            <a:r>
              <a:rPr lang="en-US" sz="1800" b="1"/>
              <a:t>Medicaid Waiver Management Application (MWMA) </a:t>
            </a:r>
            <a:r>
              <a:rPr lang="en-US" sz="1800"/>
              <a:t>(for permanent solution only), including how the organization administrator is determined, a training plan for accurate use of MWMA, and </a:t>
            </a:r>
            <a:r>
              <a:rPr lang="en-US" sz="1800" spc="-10">
                <a:effectLst/>
                <a:ea typeface="Segoe UI" panose="020B0502040204020203" pitchFamily="34" charset="0"/>
              </a:rPr>
              <a:t>ensuring</a:t>
            </a:r>
            <a:r>
              <a:rPr lang="en-US" sz="1800" spc="-25">
                <a:effectLst/>
                <a:ea typeface="Segoe UI" panose="020B0502040204020203" pitchFamily="34" charset="0"/>
              </a:rPr>
              <a:t> </a:t>
            </a:r>
            <a:r>
              <a:rPr lang="en-US" sz="1800" spc="-10">
                <a:effectLst/>
                <a:ea typeface="Segoe UI" panose="020B0502040204020203" pitchFamily="34" charset="0"/>
              </a:rPr>
              <a:t>all</a:t>
            </a:r>
            <a:r>
              <a:rPr lang="en-US" sz="1800" spc="-25">
                <a:effectLst/>
                <a:ea typeface="Segoe UI" panose="020B0502040204020203" pitchFamily="34" charset="0"/>
              </a:rPr>
              <a:t> </a:t>
            </a:r>
            <a:r>
              <a:rPr lang="en-US" sz="1800" spc="-10">
                <a:effectLst/>
                <a:ea typeface="Segoe UI" panose="020B0502040204020203" pitchFamily="34" charset="0"/>
              </a:rPr>
              <a:t>employees</a:t>
            </a:r>
            <a:r>
              <a:rPr lang="en-US" sz="1800" spc="-25">
                <a:effectLst/>
                <a:ea typeface="Segoe UI" panose="020B0502040204020203" pitchFamily="34" charset="0"/>
              </a:rPr>
              <a:t> </a:t>
            </a:r>
            <a:r>
              <a:rPr lang="en-US" sz="1800" spc="-10">
                <a:effectLst/>
                <a:ea typeface="Segoe UI" panose="020B0502040204020203" pitchFamily="34" charset="0"/>
              </a:rPr>
              <a:t>who</a:t>
            </a:r>
            <a:r>
              <a:rPr lang="en-US" sz="1800" spc="-25">
                <a:effectLst/>
                <a:ea typeface="Segoe UI" panose="020B0502040204020203" pitchFamily="34" charset="0"/>
              </a:rPr>
              <a:t> </a:t>
            </a:r>
            <a:r>
              <a:rPr lang="en-US" sz="1800" spc="-10">
                <a:effectLst/>
                <a:ea typeface="Segoe UI" panose="020B0502040204020203" pitchFamily="34" charset="0"/>
              </a:rPr>
              <a:t>use</a:t>
            </a:r>
            <a:r>
              <a:rPr lang="en-US" sz="1800" spc="-25">
                <a:effectLst/>
                <a:ea typeface="Segoe UI" panose="020B0502040204020203" pitchFamily="34" charset="0"/>
              </a:rPr>
              <a:t> </a:t>
            </a:r>
            <a:r>
              <a:rPr lang="en-US" sz="1800" spc="-10">
                <a:effectLst/>
                <a:ea typeface="Segoe UI" panose="020B0502040204020203" pitchFamily="34" charset="0"/>
              </a:rPr>
              <a:t>MWMA</a:t>
            </a:r>
            <a:r>
              <a:rPr lang="en-US" sz="1800" spc="-25">
                <a:effectLst/>
                <a:ea typeface="Segoe UI" panose="020B0502040204020203" pitchFamily="34" charset="0"/>
              </a:rPr>
              <a:t> </a:t>
            </a:r>
            <a:r>
              <a:rPr lang="en-US" sz="1800" spc="-10">
                <a:effectLst/>
                <a:ea typeface="Segoe UI" panose="020B0502040204020203" pitchFamily="34" charset="0"/>
              </a:rPr>
              <a:t>have</a:t>
            </a:r>
            <a:r>
              <a:rPr lang="en-US" sz="1800" spc="-25">
                <a:effectLst/>
                <a:ea typeface="Segoe UI" panose="020B0502040204020203" pitchFamily="34" charset="0"/>
              </a:rPr>
              <a:t> </a:t>
            </a:r>
            <a:r>
              <a:rPr lang="en-US" sz="1800" spc="-10">
                <a:effectLst/>
                <a:ea typeface="Segoe UI" panose="020B0502040204020203" pitchFamily="34" charset="0"/>
              </a:rPr>
              <a:t>access</a:t>
            </a:r>
            <a:r>
              <a:rPr lang="en-US" sz="1800" spc="-25">
                <a:effectLst/>
                <a:ea typeface="Segoe UI" panose="020B0502040204020203" pitchFamily="34" charset="0"/>
              </a:rPr>
              <a:t> </a:t>
            </a:r>
            <a:r>
              <a:rPr lang="en-US" sz="1800" spc="-10">
                <a:effectLst/>
                <a:ea typeface="Segoe UI" panose="020B0502040204020203" pitchFamily="34" charset="0"/>
              </a:rPr>
              <a:t>to</a:t>
            </a:r>
            <a:r>
              <a:rPr lang="en-US" sz="1800" spc="-25">
                <a:effectLst/>
                <a:ea typeface="Segoe UI" panose="020B0502040204020203" pitchFamily="34" charset="0"/>
              </a:rPr>
              <a:t> </a:t>
            </a:r>
            <a:r>
              <a:rPr lang="en-US" sz="1800" spc="-10">
                <a:effectLst/>
                <a:ea typeface="Segoe UI" panose="020B0502040204020203" pitchFamily="34" charset="0"/>
              </a:rPr>
              <a:t>the</a:t>
            </a:r>
            <a:r>
              <a:rPr lang="en-US" sz="1800" spc="-25">
                <a:effectLst/>
                <a:ea typeface="Segoe UI" panose="020B0502040204020203" pitchFamily="34" charset="0"/>
              </a:rPr>
              <a:t> </a:t>
            </a:r>
            <a:r>
              <a:rPr lang="en-US" sz="1800" spc="-10">
                <a:effectLst/>
                <a:ea typeface="Segoe UI" panose="020B0502040204020203" pitchFamily="34" charset="0"/>
              </a:rPr>
              <a:t>current</a:t>
            </a:r>
            <a:r>
              <a:rPr lang="en-US" sz="1800" spc="-25">
                <a:effectLst/>
                <a:ea typeface="Segoe UI" panose="020B0502040204020203" pitchFamily="34" charset="0"/>
              </a:rPr>
              <a:t> </a:t>
            </a:r>
            <a:r>
              <a:rPr lang="en-US" sz="1800" spc="-10">
                <a:effectLst/>
                <a:ea typeface="Segoe UI" panose="020B0502040204020203" pitchFamily="34" charset="0"/>
              </a:rPr>
              <a:t>materials</a:t>
            </a:r>
            <a:r>
              <a:rPr lang="en-US" sz="1800" spc="-25">
                <a:effectLst/>
                <a:ea typeface="Segoe UI" panose="020B0502040204020203" pitchFamily="34" charset="0"/>
              </a:rPr>
              <a:t> </a:t>
            </a:r>
            <a:r>
              <a:rPr lang="en-US" sz="1800" spc="-10">
                <a:effectLst/>
                <a:ea typeface="Segoe UI" panose="020B0502040204020203" pitchFamily="34" charset="0"/>
              </a:rPr>
              <a:t>stored</a:t>
            </a:r>
            <a:r>
              <a:rPr lang="en-US" sz="1800" spc="-25">
                <a:effectLst/>
                <a:ea typeface="Segoe UI" panose="020B0502040204020203" pitchFamily="34" charset="0"/>
              </a:rPr>
              <a:t> </a:t>
            </a:r>
            <a:r>
              <a:rPr lang="en-US" sz="1800" spc="-10">
                <a:effectLst/>
                <a:ea typeface="Segoe UI" panose="020B0502040204020203" pitchFamily="34" charset="0"/>
              </a:rPr>
              <a:t>in</a:t>
            </a:r>
            <a:r>
              <a:rPr lang="en-US" sz="1800" spc="-25">
                <a:effectLst/>
                <a:ea typeface="Segoe UI" panose="020B0502040204020203" pitchFamily="34" charset="0"/>
              </a:rPr>
              <a:t> </a:t>
            </a:r>
            <a:r>
              <a:rPr lang="en-US" sz="1800" spc="-10">
                <a:effectLst/>
                <a:ea typeface="Segoe UI" panose="020B0502040204020203" pitchFamily="34" charset="0"/>
              </a:rPr>
              <a:t>ALM</a:t>
            </a:r>
            <a:r>
              <a:rPr lang="en-US" sz="1800"/>
              <a:t> </a:t>
            </a:r>
          </a:p>
        </p:txBody>
      </p:sp>
    </p:spTree>
    <p:extLst>
      <p:ext uri="{BB962C8B-B14F-4D97-AF65-F5344CB8AC3E}">
        <p14:creationId xmlns:p14="http://schemas.microsoft.com/office/powerpoint/2010/main" val="3859199886"/>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908228F1-AB6D-2698-6C6C-E113BE83E1EC}"/>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C1D75A20-5E2C-0E87-F162-AAD9137EE6E0}"/>
              </a:ext>
            </a:extLst>
          </p:cNvPr>
          <p:cNvSpPr txBox="1">
            <a:spLocks noGrp="1"/>
          </p:cNvSpPr>
          <p:nvPr>
            <p:ph type="title"/>
          </p:nvPr>
        </p:nvSpPr>
        <p:spPr>
          <a:xfrm>
            <a:off x="474532" y="1188995"/>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677C5609-C606-36FD-19A7-FA05748CE420}"/>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5959FE58-C086-7B6E-7549-117FFC843637}"/>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62536EED-FFD1-6CEF-6817-CD043C269670}"/>
              </a:ext>
            </a:extLst>
          </p:cNvPr>
          <p:cNvSpPr/>
          <p:nvPr/>
        </p:nvSpPr>
        <p:spPr>
          <a:xfrm>
            <a:off x="755151" y="2321960"/>
            <a:ext cx="10681698" cy="2476072"/>
          </a:xfrm>
          <a:prstGeom prst="roundRect">
            <a:avLst/>
          </a:prstGeom>
          <a:solidFill>
            <a:srgbClr val="D06300"/>
          </a:solidFill>
          <a:ln w="19050">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Incident Reporting Policies section (Section 12) must include:</a:t>
            </a:r>
          </a:p>
          <a:p>
            <a:pPr algn="ctr"/>
            <a:endParaRPr lang="en-US" sz="1900" b="1"/>
          </a:p>
          <a:p>
            <a:pPr marL="285750" indent="-285750">
              <a:buFont typeface="Arial" panose="020B0604020202020204" pitchFamily="34" charset="0"/>
              <a:buChar char="•"/>
            </a:pPr>
            <a:r>
              <a:rPr lang="en-US" sz="1800"/>
              <a:t>Your organization’s incident reporting protocols (as defined by the Kentucky Department for Medicaid Services), including incident reporting procedures, party notification, root cause determination, recurrence prevention, and abuse/neglect/exploitation reporting</a:t>
            </a:r>
          </a:p>
        </p:txBody>
      </p:sp>
    </p:spTree>
    <p:extLst>
      <p:ext uri="{BB962C8B-B14F-4D97-AF65-F5344CB8AC3E}">
        <p14:creationId xmlns:p14="http://schemas.microsoft.com/office/powerpoint/2010/main" val="345573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A353E212-3D98-7EB3-5AE2-D942F2D77B9C}"/>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E45BE778-051B-7F04-2937-54C0F48082D7}"/>
              </a:ext>
            </a:extLst>
          </p:cNvPr>
          <p:cNvSpPr txBox="1">
            <a:spLocks noGrp="1"/>
          </p:cNvSpPr>
          <p:nvPr>
            <p:ph type="title"/>
          </p:nvPr>
        </p:nvSpPr>
        <p:spPr>
          <a:xfrm>
            <a:off x="425559" y="1885599"/>
            <a:ext cx="5393700" cy="1976400"/>
          </a:xfrm>
          <a:prstGeom prst="rect">
            <a:avLst/>
          </a:prstGeom>
          <a:noFill/>
          <a:ln>
            <a:noFill/>
          </a:ln>
        </p:spPr>
        <p:txBody>
          <a:bodyPr spcFirstLastPara="1" wrap="square" lIns="121900" tIns="121900" rIns="121900" bIns="121900" anchor="b" anchorCtr="0">
            <a:normAutofit fontScale="90000"/>
          </a:bodyPr>
          <a:lstStyle/>
          <a:p>
            <a:r>
              <a:rPr lang="en-US" sz="4400">
                <a:latin typeface="Arial Black"/>
                <a:sym typeface="Arial Black"/>
              </a:rPr>
              <a:t>1915(</a:t>
            </a:r>
            <a:r>
              <a:rPr lang="en-US" sz="4400" err="1">
                <a:latin typeface="Arial Black"/>
                <a:sym typeface="Arial Black"/>
              </a:rPr>
              <a:t>i</a:t>
            </a:r>
            <a:r>
              <a:rPr lang="en-US" sz="4400">
                <a:latin typeface="Arial Black"/>
                <a:sym typeface="Arial Black"/>
              </a:rPr>
              <a:t>) RISE Initiative Policies and Procedures Requirements</a:t>
            </a:r>
            <a:endParaRPr lang="en-US"/>
          </a:p>
        </p:txBody>
      </p:sp>
      <p:pic>
        <p:nvPicPr>
          <p:cNvPr id="641" name="Google Shape;641;g12f261aa162_0_337">
            <a:extLst>
              <a:ext uri="{FF2B5EF4-FFF2-40B4-BE49-F238E27FC236}">
                <a16:creationId xmlns:a16="http://schemas.microsoft.com/office/drawing/2014/main" id="{230A0FFD-B62F-D07B-F056-1C2EE9D15808}"/>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365E88A4-24F0-4422-2AE0-1A5AD4E52F38}"/>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8" name="TextBox 7">
            <a:extLst>
              <a:ext uri="{FF2B5EF4-FFF2-40B4-BE49-F238E27FC236}">
                <a16:creationId xmlns:a16="http://schemas.microsoft.com/office/drawing/2014/main" id="{4287DD1D-2CB1-219A-480B-76BD042F41D4}"/>
              </a:ext>
            </a:extLst>
          </p:cNvPr>
          <p:cNvSpPr txBox="1"/>
          <p:nvPr/>
        </p:nvSpPr>
        <p:spPr>
          <a:xfrm>
            <a:off x="806685" y="3984201"/>
            <a:ext cx="47986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Per the RISE Initiative Provider Certification Packet, your agency’s Policies and Procedures</a:t>
            </a:r>
            <a:endParaRPr lang="en-US"/>
          </a:p>
        </p:txBody>
      </p:sp>
      <p:sp>
        <p:nvSpPr>
          <p:cNvPr id="2" name="TextBox 1">
            <a:extLst>
              <a:ext uri="{FF2B5EF4-FFF2-40B4-BE49-F238E27FC236}">
                <a16:creationId xmlns:a16="http://schemas.microsoft.com/office/drawing/2014/main" id="{D81C335C-E5C8-12DF-044A-34C3D7C88A96}"/>
              </a:ext>
            </a:extLst>
          </p:cNvPr>
          <p:cNvSpPr txBox="1"/>
          <p:nvPr/>
        </p:nvSpPr>
        <p:spPr>
          <a:xfrm>
            <a:off x="6256326" y="571833"/>
            <a:ext cx="5748534"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1" indent="-285750">
              <a:buFont typeface="Arial" panose="020B0604020202020204" pitchFamily="34" charset="0"/>
              <a:buChar char="•"/>
            </a:pPr>
            <a:r>
              <a:rPr lang="en-US" sz="2000"/>
              <a:t>Document must include a Table of Contents</a:t>
            </a:r>
          </a:p>
          <a:p>
            <a:pPr marL="285750" lvl="1" indent="-285750">
              <a:buFont typeface="Arial" panose="020B0604020202020204" pitchFamily="34" charset="0"/>
              <a:buChar char="•"/>
            </a:pPr>
            <a:r>
              <a:rPr lang="en-US" sz="2000"/>
              <a:t>A completed Policy Checklist. The checklist is to ensure you have addressed all necessary policies. Starting on page 2, you will need to </a:t>
            </a:r>
            <a:r>
              <a:rPr lang="en-US" sz="2000" b="1"/>
              <a:t>indicate in the left-hand column the policy number that corresponds with each identified policy requirement</a:t>
            </a:r>
            <a:r>
              <a:rPr lang="en-US" sz="2000"/>
              <a:t>. The checklist will be provided to you when you receive your material for New Provider Orientation, or you can email </a:t>
            </a:r>
            <a:r>
              <a:rPr lang="en-US" sz="2000" u="sng">
                <a:hlinkClick r:id="rId5"/>
              </a:rPr>
              <a:t>1915iRISEprovider@ky.gov</a:t>
            </a:r>
            <a:r>
              <a:rPr lang="en-US" sz="2000"/>
              <a:t> to request a copy.</a:t>
            </a:r>
          </a:p>
          <a:p>
            <a:pPr marL="285750" lvl="1" indent="-285750">
              <a:buFont typeface="Arial" panose="020B0604020202020204" pitchFamily="34" charset="0"/>
              <a:buChar char="•"/>
            </a:pPr>
            <a:r>
              <a:rPr lang="en-US" sz="2000"/>
              <a:t>Each policy shall have its own distinct number.</a:t>
            </a:r>
          </a:p>
          <a:p>
            <a:pPr marL="285750" lvl="1" indent="-285750">
              <a:buFont typeface="Arial" panose="020B0604020202020204" pitchFamily="34" charset="0"/>
              <a:buChar char="•"/>
            </a:pPr>
            <a:r>
              <a:rPr lang="en-US" sz="2000"/>
              <a:t>If the agency plans to also provide other waiver or State Plan services, each policy shall clearly identify which program it applies to. </a:t>
            </a:r>
          </a:p>
          <a:p>
            <a:pPr marL="285750" lvl="1" indent="-285750">
              <a:buFont typeface="Arial" panose="020B0604020202020204" pitchFamily="34" charset="0"/>
              <a:buChar char="•"/>
            </a:pPr>
            <a:r>
              <a:rPr lang="en-US" sz="2000"/>
              <a:t>Specify any differences in the policies to accommodate the differences in Kentucky’s waiver and state plan regulations.</a:t>
            </a:r>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367625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603">
          <a:extLst>
            <a:ext uri="{FF2B5EF4-FFF2-40B4-BE49-F238E27FC236}">
              <a16:creationId xmlns:a16="http://schemas.microsoft.com/office/drawing/2014/main" id="{654D4234-FF14-C6DD-FD22-10D94D2D5199}"/>
            </a:ext>
          </a:extLst>
        </p:cNvPr>
        <p:cNvGrpSpPr/>
        <p:nvPr/>
      </p:nvGrpSpPr>
      <p:grpSpPr>
        <a:xfrm>
          <a:off x="0" y="0"/>
          <a:ext cx="0" cy="0"/>
          <a:chOff x="0" y="0"/>
          <a:chExt cx="0" cy="0"/>
        </a:xfrm>
      </p:grpSpPr>
      <p:sp>
        <p:nvSpPr>
          <p:cNvPr id="604" name="Google Shape;604;g1345027217e_1_24">
            <a:extLst>
              <a:ext uri="{FF2B5EF4-FFF2-40B4-BE49-F238E27FC236}">
                <a16:creationId xmlns:a16="http://schemas.microsoft.com/office/drawing/2014/main" id="{EBBDFA83-35A0-4BBC-0D79-A2C81DDA9D19}"/>
              </a:ext>
            </a:extLst>
          </p:cNvPr>
          <p:cNvSpPr/>
          <p:nvPr/>
        </p:nvSpPr>
        <p:spPr>
          <a:xfrm>
            <a:off x="9357438" y="2650075"/>
            <a:ext cx="1600800" cy="1600800"/>
          </a:xfrm>
          <a:prstGeom prst="ellipse">
            <a:avLst/>
          </a:prstGeom>
          <a:solidFill>
            <a:srgbClr val="797D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5" name="Google Shape;605;g1345027217e_1_24">
            <a:extLst>
              <a:ext uri="{FF2B5EF4-FFF2-40B4-BE49-F238E27FC236}">
                <a16:creationId xmlns:a16="http://schemas.microsoft.com/office/drawing/2014/main" id="{D5641A58-790A-711A-88D0-E5FFACC962AF}"/>
              </a:ext>
            </a:extLst>
          </p:cNvPr>
          <p:cNvSpPr/>
          <p:nvPr/>
        </p:nvSpPr>
        <p:spPr>
          <a:xfrm>
            <a:off x="6515275" y="2650000"/>
            <a:ext cx="1600800" cy="1600800"/>
          </a:xfrm>
          <a:prstGeom prst="ellipse">
            <a:avLst/>
          </a:prstGeom>
          <a:solidFill>
            <a:srgbClr val="005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6" name="Google Shape;606;g1345027217e_1_24">
            <a:extLst>
              <a:ext uri="{FF2B5EF4-FFF2-40B4-BE49-F238E27FC236}">
                <a16:creationId xmlns:a16="http://schemas.microsoft.com/office/drawing/2014/main" id="{6DD14316-207F-64A0-859C-709E2A179B34}"/>
              </a:ext>
            </a:extLst>
          </p:cNvPr>
          <p:cNvSpPr/>
          <p:nvPr/>
        </p:nvSpPr>
        <p:spPr>
          <a:xfrm>
            <a:off x="3806300" y="2650000"/>
            <a:ext cx="1600800" cy="1600800"/>
          </a:xfrm>
          <a:prstGeom prst="ellipse">
            <a:avLst/>
          </a:prstGeom>
          <a:solidFill>
            <a:srgbClr val="4749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7" name="Google Shape;607;g1345027217e_1_24">
            <a:extLst>
              <a:ext uri="{FF2B5EF4-FFF2-40B4-BE49-F238E27FC236}">
                <a16:creationId xmlns:a16="http://schemas.microsoft.com/office/drawing/2014/main" id="{EA0B6FF4-29D3-D61E-265B-22443A0A1569}"/>
              </a:ext>
            </a:extLst>
          </p:cNvPr>
          <p:cNvSpPr/>
          <p:nvPr/>
        </p:nvSpPr>
        <p:spPr>
          <a:xfrm>
            <a:off x="1097325" y="2650075"/>
            <a:ext cx="1600800" cy="1600800"/>
          </a:xfrm>
          <a:prstGeom prst="ellipse">
            <a:avLst/>
          </a:prstGeom>
          <a:solidFill>
            <a:srgbClr val="F897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4" name="Google Shape;614;g1345027217e_1_24">
            <a:extLst>
              <a:ext uri="{FF2B5EF4-FFF2-40B4-BE49-F238E27FC236}">
                <a16:creationId xmlns:a16="http://schemas.microsoft.com/office/drawing/2014/main" id="{52B9FF91-EAA3-5A71-D61E-899C6E8BA33F}"/>
              </a:ext>
            </a:extLst>
          </p:cNvPr>
          <p:cNvSpPr txBox="1"/>
          <p:nvPr/>
        </p:nvSpPr>
        <p:spPr>
          <a:xfrm>
            <a:off x="622944" y="4518350"/>
            <a:ext cx="2541600" cy="369300"/>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Executive Lead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5" name="Google Shape;615;g1345027217e_1_24">
            <a:extLst>
              <a:ext uri="{FF2B5EF4-FFF2-40B4-BE49-F238E27FC236}">
                <a16:creationId xmlns:a16="http://schemas.microsoft.com/office/drawing/2014/main" id="{63048CBB-B34D-E91C-1D3C-48C13BBCAD3B}"/>
              </a:ext>
            </a:extLst>
          </p:cNvPr>
          <p:cNvSpPr txBox="1"/>
          <p:nvPr/>
        </p:nvSpPr>
        <p:spPr>
          <a:xfrm>
            <a:off x="3343618" y="4518350"/>
            <a:ext cx="2662800" cy="369291"/>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Program Lead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6" name="Google Shape;616;g1345027217e_1_24">
            <a:extLst>
              <a:ext uri="{FF2B5EF4-FFF2-40B4-BE49-F238E27FC236}">
                <a16:creationId xmlns:a16="http://schemas.microsoft.com/office/drawing/2014/main" id="{D4CD688B-94BB-31E6-E94F-549ABF8662F6}"/>
              </a:ext>
            </a:extLst>
          </p:cNvPr>
          <p:cNvSpPr txBox="1"/>
          <p:nvPr/>
        </p:nvSpPr>
        <p:spPr>
          <a:xfrm>
            <a:off x="6044865" y="4518350"/>
            <a:ext cx="2541600" cy="369300"/>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Fiscal Lead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7" name="Google Shape;617;g1345027217e_1_24">
            <a:extLst>
              <a:ext uri="{FF2B5EF4-FFF2-40B4-BE49-F238E27FC236}">
                <a16:creationId xmlns:a16="http://schemas.microsoft.com/office/drawing/2014/main" id="{510094FC-E411-85E6-32BA-331A7131E2EA}"/>
              </a:ext>
            </a:extLst>
          </p:cNvPr>
          <p:cNvSpPr txBox="1"/>
          <p:nvPr/>
        </p:nvSpPr>
        <p:spPr>
          <a:xfrm>
            <a:off x="8906263" y="4518350"/>
            <a:ext cx="2662800" cy="369291"/>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Quality Lead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18" name="Google Shape;618;g1345027217e_1_24" descr="Office worker female with solid fill">
            <a:extLst>
              <a:ext uri="{FF2B5EF4-FFF2-40B4-BE49-F238E27FC236}">
                <a16:creationId xmlns:a16="http://schemas.microsoft.com/office/drawing/2014/main" id="{54FB4A46-E7BB-6C80-5864-F9C663D8C4F0}"/>
              </a:ext>
            </a:extLst>
          </p:cNvPr>
          <p:cNvPicPr preferRelativeResize="0"/>
          <p:nvPr/>
        </p:nvPicPr>
        <p:blipFill>
          <a:blip>
            <a:extLst>
              <a:ext uri="{96DAC541-7B7A-43D3-8B79-37D633B846F1}">
                <asvg:svgBlip xmlns:asvg="http://schemas.microsoft.com/office/drawing/2016/SVG/main" r:embed="rId3"/>
              </a:ext>
            </a:extLst>
          </a:blip>
          <a:srcRect/>
          <a:stretch/>
        </p:blipFill>
        <p:spPr>
          <a:xfrm>
            <a:off x="1323687" y="2872584"/>
            <a:ext cx="1149349" cy="1149349"/>
          </a:xfrm>
          <a:prstGeom prst="rect">
            <a:avLst/>
          </a:prstGeom>
          <a:noFill/>
          <a:ln>
            <a:noFill/>
          </a:ln>
        </p:spPr>
      </p:pic>
      <p:pic>
        <p:nvPicPr>
          <p:cNvPr id="619" name="Google Shape;619;g1345027217e_1_24" descr="Users with solid fill">
            <a:extLst>
              <a:ext uri="{FF2B5EF4-FFF2-40B4-BE49-F238E27FC236}">
                <a16:creationId xmlns:a16="http://schemas.microsoft.com/office/drawing/2014/main" id="{94B43963-4D7F-11A3-B3F1-CBA53A13F18F}"/>
              </a:ext>
            </a:extLst>
          </p:cNvPr>
          <p:cNvPicPr preferRelativeResize="0"/>
          <p:nvPr/>
        </p:nvPicPr>
        <p:blipFill>
          <a:blip>
            <a:extLst>
              <a:ext uri="{96DAC541-7B7A-43D3-8B79-37D633B846F1}">
                <asvg:svgBlip xmlns:asvg="http://schemas.microsoft.com/office/drawing/2016/SVG/main" r:embed="rId4"/>
              </a:ext>
            </a:extLst>
          </a:blip>
          <a:srcRect/>
          <a:stretch/>
        </p:blipFill>
        <p:spPr>
          <a:xfrm>
            <a:off x="4037217" y="2869063"/>
            <a:ext cx="1152872" cy="1152872"/>
          </a:xfrm>
          <a:prstGeom prst="rect">
            <a:avLst/>
          </a:prstGeom>
          <a:noFill/>
          <a:ln>
            <a:noFill/>
          </a:ln>
        </p:spPr>
      </p:pic>
      <p:pic>
        <p:nvPicPr>
          <p:cNvPr id="620" name="Google Shape;620;g1345027217e_1_24" descr="Money with solid fill">
            <a:extLst>
              <a:ext uri="{FF2B5EF4-FFF2-40B4-BE49-F238E27FC236}">
                <a16:creationId xmlns:a16="http://schemas.microsoft.com/office/drawing/2014/main" id="{1E9262AD-E66A-1785-1DFA-4C221F697F31}"/>
              </a:ext>
            </a:extLst>
          </p:cNvPr>
          <p:cNvPicPr preferRelativeResize="0"/>
          <p:nvPr/>
        </p:nvPicPr>
        <p:blipFill>
          <a:blip>
            <a:extLst>
              <a:ext uri="{96DAC541-7B7A-43D3-8B79-37D633B846F1}">
                <asvg:svgBlip xmlns:asvg="http://schemas.microsoft.com/office/drawing/2016/SVG/main" r:embed="rId5"/>
              </a:ext>
            </a:extLst>
          </a:blip>
          <a:srcRect/>
          <a:stretch/>
        </p:blipFill>
        <p:spPr>
          <a:xfrm>
            <a:off x="6744222" y="2869063"/>
            <a:ext cx="1152869" cy="1152869"/>
          </a:xfrm>
          <a:prstGeom prst="rect">
            <a:avLst/>
          </a:prstGeom>
          <a:noFill/>
          <a:ln>
            <a:noFill/>
          </a:ln>
        </p:spPr>
      </p:pic>
      <p:pic>
        <p:nvPicPr>
          <p:cNvPr id="621" name="Google Shape;621;g1345027217e_1_24" descr="Clipboard Badge with solid fill">
            <a:extLst>
              <a:ext uri="{FF2B5EF4-FFF2-40B4-BE49-F238E27FC236}">
                <a16:creationId xmlns:a16="http://schemas.microsoft.com/office/drawing/2014/main" id="{6D304BF7-21A3-140E-07D6-A089EB0E212A}"/>
              </a:ext>
            </a:extLst>
          </p:cNvPr>
          <p:cNvPicPr preferRelativeResize="0"/>
          <p:nvPr/>
        </p:nvPicPr>
        <p:blipFill>
          <a:blip>
            <a:extLst>
              <a:ext uri="{96DAC541-7B7A-43D3-8B79-37D633B846F1}">
                <asvg:svgBlip xmlns:asvg="http://schemas.microsoft.com/office/drawing/2016/SVG/main" r:embed="rId6"/>
              </a:ext>
            </a:extLst>
          </a:blip>
          <a:srcRect/>
          <a:stretch/>
        </p:blipFill>
        <p:spPr>
          <a:xfrm>
            <a:off x="9583802" y="2869063"/>
            <a:ext cx="1152869" cy="1152869"/>
          </a:xfrm>
          <a:prstGeom prst="rect">
            <a:avLst/>
          </a:prstGeom>
          <a:noFill/>
          <a:ln>
            <a:noFill/>
          </a:ln>
        </p:spPr>
      </p:pic>
      <p:pic>
        <p:nvPicPr>
          <p:cNvPr id="622" name="Google Shape;622;g1345027217e_1_24">
            <a:extLst>
              <a:ext uri="{FF2B5EF4-FFF2-40B4-BE49-F238E27FC236}">
                <a16:creationId xmlns:a16="http://schemas.microsoft.com/office/drawing/2014/main" id="{E21C8C4C-971D-EA15-50FE-B3E9D86FE08E}"/>
              </a:ext>
            </a:extLst>
          </p:cNvPr>
          <p:cNvPicPr preferRelativeResize="0"/>
          <p:nvPr/>
        </p:nvPicPr>
        <p:blipFill rotWithShape="1">
          <a:blip r:embed="rId7">
            <a:alphaModFix/>
          </a:blip>
          <a:srcRect l="17674" t="34120" r="17680" b="34310"/>
          <a:stretch/>
        </p:blipFill>
        <p:spPr>
          <a:xfrm>
            <a:off x="990600" y="5988724"/>
            <a:ext cx="1071503" cy="523197"/>
          </a:xfrm>
          <a:prstGeom prst="rect">
            <a:avLst/>
          </a:prstGeom>
          <a:noFill/>
          <a:ln>
            <a:noFill/>
          </a:ln>
        </p:spPr>
      </p:pic>
      <p:sp>
        <p:nvSpPr>
          <p:cNvPr id="623" name="Google Shape;623;g1345027217e_1_24">
            <a:extLst>
              <a:ext uri="{FF2B5EF4-FFF2-40B4-BE49-F238E27FC236}">
                <a16:creationId xmlns:a16="http://schemas.microsoft.com/office/drawing/2014/main" id="{DA0C066C-88CC-965A-42A2-DB9C92B5F84D}"/>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30;g1352e3c3f49_1_0">
            <a:extLst>
              <a:ext uri="{FF2B5EF4-FFF2-40B4-BE49-F238E27FC236}">
                <a16:creationId xmlns:a16="http://schemas.microsoft.com/office/drawing/2014/main" id="{D25C1C70-5D2D-B16D-CCAA-4BF8EFC15C5E}"/>
              </a:ext>
            </a:extLst>
          </p:cNvPr>
          <p:cNvSpPr txBox="1">
            <a:spLocks noGrp="1"/>
          </p:cNvSpPr>
          <p:nvPr>
            <p:ph type="title"/>
          </p:nvPr>
        </p:nvSpPr>
        <p:spPr>
          <a:xfrm>
            <a:off x="415925" y="840272"/>
            <a:ext cx="11360700" cy="763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Your Team Includes</a:t>
            </a:r>
            <a:endParaRPr sz="4400" b="0"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1484146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793CA73F-76CC-C805-602B-78115FB86974}"/>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34684D8B-C558-72A4-7972-A76F19908739}"/>
              </a:ext>
            </a:extLst>
          </p:cNvPr>
          <p:cNvSpPr txBox="1">
            <a:spLocks noGrp="1"/>
          </p:cNvSpPr>
          <p:nvPr>
            <p:ph type="title"/>
          </p:nvPr>
        </p:nvSpPr>
        <p:spPr>
          <a:xfrm>
            <a:off x="353640" y="1457321"/>
            <a:ext cx="5393700" cy="1976400"/>
          </a:xfrm>
          <a:prstGeom prst="rect">
            <a:avLst/>
          </a:prstGeom>
          <a:noFill/>
          <a:ln>
            <a:noFill/>
          </a:ln>
        </p:spPr>
        <p:txBody>
          <a:bodyPr spcFirstLastPara="1" wrap="square" lIns="121900" tIns="121900" rIns="121900" bIns="121900" anchor="b" anchorCtr="0">
            <a:normAutofit fontScale="90000"/>
          </a:bodyPr>
          <a:lstStyle/>
          <a:p>
            <a:r>
              <a:rPr lang="en-US" sz="4400">
                <a:latin typeface="Arial Black"/>
                <a:sym typeface="Arial Black"/>
              </a:rPr>
              <a:t>1915(</a:t>
            </a:r>
            <a:r>
              <a:rPr lang="en-US" sz="4400" err="1">
                <a:latin typeface="Arial Black"/>
                <a:sym typeface="Arial Black"/>
              </a:rPr>
              <a:t>i</a:t>
            </a:r>
            <a:r>
              <a:rPr lang="en-US" sz="4400">
                <a:latin typeface="Arial Black"/>
                <a:sym typeface="Arial Black"/>
              </a:rPr>
              <a:t>) RISE Initiative Policies and Procedures Checklist</a:t>
            </a:r>
            <a:endParaRPr lang="en-US"/>
          </a:p>
        </p:txBody>
      </p:sp>
      <p:pic>
        <p:nvPicPr>
          <p:cNvPr id="641" name="Google Shape;641;g12f261aa162_0_337">
            <a:extLst>
              <a:ext uri="{FF2B5EF4-FFF2-40B4-BE49-F238E27FC236}">
                <a16:creationId xmlns:a16="http://schemas.microsoft.com/office/drawing/2014/main" id="{DED99317-898D-30FC-78E7-FE3A563A88DB}"/>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01037C03-35CF-B81F-0029-8D2E87777A04}"/>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8" name="TextBox 7">
            <a:extLst>
              <a:ext uri="{FF2B5EF4-FFF2-40B4-BE49-F238E27FC236}">
                <a16:creationId xmlns:a16="http://schemas.microsoft.com/office/drawing/2014/main" id="{64B2CCAE-6E33-6490-9E6F-6BD35B9D82A1}"/>
              </a:ext>
            </a:extLst>
          </p:cNvPr>
          <p:cNvSpPr txBox="1"/>
          <p:nvPr/>
        </p:nvSpPr>
        <p:spPr>
          <a:xfrm>
            <a:off x="745040" y="3791753"/>
            <a:ext cx="47986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Per the ALM system, Kentucky DBHIDD and DMS require providers to submit policies on:</a:t>
            </a:r>
            <a:endParaRPr lang="en-US"/>
          </a:p>
        </p:txBody>
      </p:sp>
      <p:sp>
        <p:nvSpPr>
          <p:cNvPr id="2" name="TextBox 1">
            <a:extLst>
              <a:ext uri="{FF2B5EF4-FFF2-40B4-BE49-F238E27FC236}">
                <a16:creationId xmlns:a16="http://schemas.microsoft.com/office/drawing/2014/main" id="{8BCFE21B-7B15-CAD9-D21C-9CDC176E11D2}"/>
              </a:ext>
            </a:extLst>
          </p:cNvPr>
          <p:cNvSpPr txBox="1"/>
          <p:nvPr/>
        </p:nvSpPr>
        <p:spPr>
          <a:xfrm>
            <a:off x="6287149" y="1457321"/>
            <a:ext cx="574853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a:t>Don’t start from scratch:</a:t>
            </a:r>
            <a:r>
              <a:rPr lang="en-US" sz="2800" b="1"/>
              <a:t> </a:t>
            </a:r>
          </a:p>
          <a:p>
            <a:endParaRPr lang="en-US" sz="2800" b="1"/>
          </a:p>
          <a:p>
            <a:r>
              <a:rPr lang="en-US" sz="2800"/>
              <a:t>Please review the Kentucky </a:t>
            </a:r>
            <a:r>
              <a:rPr lang="en-US" sz="2800" err="1"/>
              <a:t>iRISE</a:t>
            </a:r>
            <a:r>
              <a:rPr lang="en-US" sz="2800"/>
              <a:t> Provider Policies and Procedures Template document shared. Please also </a:t>
            </a:r>
            <a:r>
              <a:rPr lang="en-US" sz="2800" i="1"/>
              <a:t>start with your existing documents: many could fit the requirements with minor changes.</a:t>
            </a:r>
            <a:endParaRPr lang="en-US" sz="2000"/>
          </a:p>
        </p:txBody>
      </p:sp>
    </p:spTree>
    <p:extLst>
      <p:ext uri="{BB962C8B-B14F-4D97-AF65-F5344CB8AC3E}">
        <p14:creationId xmlns:p14="http://schemas.microsoft.com/office/powerpoint/2010/main" val="1718780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g1345027217e_1_70"/>
          <p:cNvSpPr txBox="1"/>
          <p:nvPr/>
        </p:nvSpPr>
        <p:spPr>
          <a:xfrm>
            <a:off x="5267681" y="2498194"/>
            <a:ext cx="6186900" cy="1175666"/>
          </a:xfrm>
          <a:prstGeom prst="rect">
            <a:avLst/>
          </a:prstGeom>
          <a:noFill/>
          <a:ln>
            <a:noFill/>
          </a:ln>
        </p:spPr>
        <p:txBody>
          <a:bodyPr spcFirstLastPara="1" wrap="square" lIns="0" tIns="45700" rIns="91425" bIns="45700" anchor="t" anchorCtr="0">
            <a:spAutoFit/>
          </a:bodyPr>
          <a:lstStyle/>
          <a:p>
            <a:pPr marL="0" marR="0" lvl="0" indent="0" algn="l" rtl="0">
              <a:lnSpc>
                <a:spcPct val="80000"/>
              </a:lnSpc>
              <a:spcBef>
                <a:spcPts val="0"/>
              </a:spcBef>
              <a:spcAft>
                <a:spcPts val="0"/>
              </a:spcAft>
              <a:buClr>
                <a:srgbClr val="000000"/>
              </a:buClr>
              <a:buSzPts val="4800"/>
              <a:buFont typeface="Arial"/>
              <a:buNone/>
            </a:pPr>
            <a:r>
              <a:rPr lang="en-US" sz="4400" b="0" i="0" u="none" strike="noStrike" cap="none">
                <a:solidFill>
                  <a:schemeClr val="dk1"/>
                </a:solidFill>
                <a:latin typeface="Arial Black"/>
                <a:ea typeface="Arial Black"/>
                <a:cs typeface="Arial Black"/>
                <a:sym typeface="Arial Black"/>
              </a:rPr>
              <a:t>Planning for Your Agency</a:t>
            </a:r>
            <a:endParaRPr sz="4400" b="0" i="0" u="none" strike="noStrike" cap="none">
              <a:solidFill>
                <a:srgbClr val="F8971D"/>
              </a:solidFill>
              <a:latin typeface="Arial Black"/>
              <a:ea typeface="Arial Black"/>
              <a:cs typeface="Arial Black"/>
              <a:sym typeface="Arial Black"/>
            </a:endParaRPr>
          </a:p>
        </p:txBody>
      </p:sp>
      <p:pic>
        <p:nvPicPr>
          <p:cNvPr id="183" name="Google Shape;183;g1345027217e_1_70"/>
          <p:cNvPicPr preferRelativeResize="0"/>
          <p:nvPr/>
        </p:nvPicPr>
        <p:blipFill rotWithShape="1">
          <a:blip r:embed="rId4">
            <a:alphaModFix/>
          </a:blip>
          <a:srcRect l="17674" t="34120" r="17680" b="34310"/>
          <a:stretch/>
        </p:blipFill>
        <p:spPr>
          <a:xfrm>
            <a:off x="990600" y="5836324"/>
            <a:ext cx="1071503" cy="523197"/>
          </a:xfrm>
          <a:prstGeom prst="rect">
            <a:avLst/>
          </a:prstGeom>
          <a:noFill/>
          <a:ln>
            <a:noFill/>
          </a:ln>
        </p:spPr>
      </p:pic>
      <p:sp>
        <p:nvSpPr>
          <p:cNvPr id="184" name="Google Shape;184;g1345027217e_1_70"/>
          <p:cNvSpPr txBox="1"/>
          <p:nvPr/>
        </p:nvSpPr>
        <p:spPr>
          <a:xfrm>
            <a:off x="10135781" y="5836321"/>
            <a:ext cx="1318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FF9900"/>
                </a:solidFill>
                <a:latin typeface="Arial"/>
                <a:ea typeface="Arial"/>
                <a:cs typeface="Arial"/>
                <a:sym typeface="Arial"/>
              </a:rPr>
              <a:t>csh.org</a:t>
            </a:r>
            <a:endParaRPr sz="2200" b="1" i="0" u="none" strike="noStrike" cap="none">
              <a:solidFill>
                <a:srgbClr val="FF99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BDC438A5-3308-492D-960F-DF590135F1F8}"/>
            </a:ext>
          </a:extLst>
        </p:cNvPr>
        <p:cNvGrpSpPr/>
        <p:nvPr/>
      </p:nvGrpSpPr>
      <p:grpSpPr>
        <a:xfrm>
          <a:off x="0" y="0"/>
          <a:ext cx="0" cy="0"/>
          <a:chOff x="0" y="0"/>
          <a:chExt cx="0" cy="0"/>
        </a:xfrm>
      </p:grpSpPr>
      <p:pic>
        <p:nvPicPr>
          <p:cNvPr id="752" name="Google Shape;752;g12ceb0b3d0f_0_12">
            <a:extLst>
              <a:ext uri="{FF2B5EF4-FFF2-40B4-BE49-F238E27FC236}">
                <a16:creationId xmlns:a16="http://schemas.microsoft.com/office/drawing/2014/main" id="{E9DD9365-2168-D332-7DD1-ED70F1AA30C3}"/>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FB79C814-41B5-BB42-D3A0-1343DAEB7A7E}"/>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4" name="Title 1">
            <a:extLst>
              <a:ext uri="{FF2B5EF4-FFF2-40B4-BE49-F238E27FC236}">
                <a16:creationId xmlns:a16="http://schemas.microsoft.com/office/drawing/2014/main" id="{26363668-EFF0-7680-8F8E-DEFB4FCB75A5}"/>
              </a:ext>
            </a:extLst>
          </p:cNvPr>
          <p:cNvSpPr txBox="1">
            <a:spLocks/>
          </p:cNvSpPr>
          <p:nvPr/>
        </p:nvSpPr>
        <p:spPr>
          <a:xfrm>
            <a:off x="574950" y="191724"/>
            <a:ext cx="10515600" cy="1325563"/>
          </a:xfrm>
          <a:prstGeom prst="rect">
            <a:avLst/>
          </a:prstGeom>
          <a:noFill/>
          <a:ln>
            <a:noFill/>
          </a:ln>
        </p:spPr>
        <p:txBody>
          <a:bodyPr spcFirstLastPara="1" wrap="square" lIns="121900" tIns="121900" rIns="121900" bIns="121900" anchor="b"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Montserrat ExtraBold"/>
              <a:buNone/>
              <a:defRPr sz="32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9pPr>
          </a:lstStyle>
          <a:p>
            <a:r>
              <a:rPr lang="en-US" b="1"/>
              <a:t>Operational Questions from Kentucky Provider Readiness Assessment</a:t>
            </a:r>
          </a:p>
        </p:txBody>
      </p:sp>
      <p:pic>
        <p:nvPicPr>
          <p:cNvPr id="5" name="Picture 4">
            <a:extLst>
              <a:ext uri="{FF2B5EF4-FFF2-40B4-BE49-F238E27FC236}">
                <a16:creationId xmlns:a16="http://schemas.microsoft.com/office/drawing/2014/main" id="{78ED4532-03C2-4361-6885-3EAB67556D3F}"/>
              </a:ext>
            </a:extLst>
          </p:cNvPr>
          <p:cNvPicPr>
            <a:picLocks noChangeAspect="1"/>
          </p:cNvPicPr>
          <p:nvPr/>
        </p:nvPicPr>
        <p:blipFill>
          <a:blip r:embed="rId5"/>
          <a:srcRect t="-52" r="2911" b="3432"/>
          <a:stretch>
            <a:fillRect/>
          </a:stretch>
        </p:blipFill>
        <p:spPr>
          <a:xfrm>
            <a:off x="574950" y="1668454"/>
            <a:ext cx="5784754" cy="4333715"/>
          </a:xfrm>
          <a:prstGeom prst="rect">
            <a:avLst/>
          </a:prstGeom>
        </p:spPr>
      </p:pic>
      <p:sp>
        <p:nvSpPr>
          <p:cNvPr id="6" name="TextBox 5">
            <a:extLst>
              <a:ext uri="{FF2B5EF4-FFF2-40B4-BE49-F238E27FC236}">
                <a16:creationId xmlns:a16="http://schemas.microsoft.com/office/drawing/2014/main" id="{F9657C9B-6F11-ECC6-3091-836859FC39C1}"/>
              </a:ext>
            </a:extLst>
          </p:cNvPr>
          <p:cNvSpPr txBox="1"/>
          <p:nvPr/>
        </p:nvSpPr>
        <p:spPr>
          <a:xfrm>
            <a:off x="6537062" y="3038246"/>
            <a:ext cx="5411783" cy="2646878"/>
          </a:xfrm>
          <a:prstGeom prst="rect">
            <a:avLst/>
          </a:prstGeom>
          <a:noFill/>
        </p:spPr>
        <p:txBody>
          <a:bodyPr wrap="square" rtlCol="0">
            <a:spAutoFit/>
          </a:bodyPr>
          <a:lstStyle/>
          <a:p>
            <a:pPr marL="285750" indent="-285750">
              <a:buFont typeface="Arial" panose="020B0604020202020204" pitchFamily="34" charset="0"/>
              <a:buChar char="•"/>
            </a:pPr>
            <a:r>
              <a:rPr lang="en-US" sz="1900" b="1"/>
              <a:t>90%</a:t>
            </a:r>
            <a:r>
              <a:rPr lang="en-US" sz="1900"/>
              <a:t> of respondents said they have client grievance processes already in place</a:t>
            </a:r>
          </a:p>
          <a:p>
            <a:pPr marL="285750" indent="-285750">
              <a:buFont typeface="Arial" panose="020B0604020202020204" pitchFamily="34" charset="0"/>
              <a:buChar char="•"/>
            </a:pPr>
            <a:r>
              <a:rPr lang="en-US" sz="1900" b="1"/>
              <a:t>84%</a:t>
            </a:r>
            <a:r>
              <a:rPr lang="en-US" sz="1900"/>
              <a:t> of respondents said they have staff supervision and review standards</a:t>
            </a:r>
          </a:p>
          <a:p>
            <a:pPr marL="285750" indent="-285750">
              <a:buFont typeface="Arial" panose="020B0604020202020204" pitchFamily="34" charset="0"/>
              <a:buChar char="•"/>
            </a:pPr>
            <a:r>
              <a:rPr lang="en-US" sz="1900" b="1"/>
              <a:t>84%</a:t>
            </a:r>
            <a:r>
              <a:rPr lang="en-US" sz="1900"/>
              <a:t> of respondents said they have non-discrimination best practices already in place</a:t>
            </a:r>
          </a:p>
          <a:p>
            <a:pPr marL="285750" indent="-285750">
              <a:buFont typeface="Arial" panose="020B0604020202020204" pitchFamily="34" charset="0"/>
              <a:buChar char="•"/>
            </a:pPr>
            <a:r>
              <a:rPr lang="en-US" sz="1900" b="1"/>
              <a:t>58%</a:t>
            </a:r>
            <a:r>
              <a:rPr lang="en-US" sz="1900"/>
              <a:t> of respondents said they have service delivery workflows and processes completed</a:t>
            </a:r>
          </a:p>
          <a:p>
            <a:endParaRPr lang="en-US"/>
          </a:p>
        </p:txBody>
      </p:sp>
      <p:sp>
        <p:nvSpPr>
          <p:cNvPr id="9" name="TextBox 8">
            <a:extLst>
              <a:ext uri="{FF2B5EF4-FFF2-40B4-BE49-F238E27FC236}">
                <a16:creationId xmlns:a16="http://schemas.microsoft.com/office/drawing/2014/main" id="{673B61C1-E94B-88B0-FF2A-1A989FB49A10}"/>
              </a:ext>
            </a:extLst>
          </p:cNvPr>
          <p:cNvSpPr txBox="1"/>
          <p:nvPr/>
        </p:nvSpPr>
        <p:spPr>
          <a:xfrm>
            <a:off x="6801491" y="1535584"/>
            <a:ext cx="5147354" cy="1200329"/>
          </a:xfrm>
          <a:prstGeom prst="rect">
            <a:avLst/>
          </a:prstGeom>
          <a:noFill/>
        </p:spPr>
        <p:txBody>
          <a:bodyPr wrap="square" rtlCol="0">
            <a:spAutoFit/>
          </a:bodyPr>
          <a:lstStyle/>
          <a:p>
            <a:r>
              <a:rPr lang="en-US" sz="2400" b="1">
                <a:solidFill>
                  <a:schemeClr val="accent5">
                    <a:lumMod val="75000"/>
                  </a:schemeClr>
                </a:solidFill>
              </a:rPr>
              <a:t>GOOD NEWS: </a:t>
            </a:r>
            <a:r>
              <a:rPr lang="en-US" sz="2400"/>
              <a:t>Kentucky providers are already starting from a solid knowledge foundation!</a:t>
            </a:r>
          </a:p>
        </p:txBody>
      </p:sp>
    </p:spTree>
    <p:extLst>
      <p:ext uri="{BB962C8B-B14F-4D97-AF65-F5344CB8AC3E}">
        <p14:creationId xmlns:p14="http://schemas.microsoft.com/office/powerpoint/2010/main" val="3337504608"/>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49">
          <a:extLst>
            <a:ext uri="{FF2B5EF4-FFF2-40B4-BE49-F238E27FC236}">
              <a16:creationId xmlns:a16="http://schemas.microsoft.com/office/drawing/2014/main" id="{17E92A2F-51A3-E03B-AE68-F8504CC73CAD}"/>
            </a:ext>
          </a:extLst>
        </p:cNvPr>
        <p:cNvGrpSpPr/>
        <p:nvPr/>
      </p:nvGrpSpPr>
      <p:grpSpPr>
        <a:xfrm>
          <a:off x="0" y="0"/>
          <a:ext cx="0" cy="0"/>
          <a:chOff x="0" y="0"/>
          <a:chExt cx="0" cy="0"/>
        </a:xfrm>
      </p:grpSpPr>
      <p:sp>
        <p:nvSpPr>
          <p:cNvPr id="750" name="Google Shape;750;g12ceb0b3d0f_0_12">
            <a:extLst>
              <a:ext uri="{FF2B5EF4-FFF2-40B4-BE49-F238E27FC236}">
                <a16:creationId xmlns:a16="http://schemas.microsoft.com/office/drawing/2014/main" id="{8FFF4184-06CB-7160-B231-57025778CCC5}"/>
              </a:ext>
            </a:extLst>
          </p:cNvPr>
          <p:cNvSpPr txBox="1">
            <a:spLocks noGrp="1"/>
          </p:cNvSpPr>
          <p:nvPr>
            <p:ph type="body" idx="1"/>
          </p:nvPr>
        </p:nvSpPr>
        <p:spPr>
          <a:xfrm>
            <a:off x="297951" y="1243173"/>
            <a:ext cx="7664521" cy="4848927"/>
          </a:xfrm>
          <a:prstGeom prst="rect">
            <a:avLst/>
          </a:prstGeom>
          <a:noFill/>
          <a:ln>
            <a:noFill/>
          </a:ln>
        </p:spPr>
        <p:txBody>
          <a:bodyPr spcFirstLastPara="1" wrap="square" lIns="121900" tIns="121900" rIns="121900" bIns="121900" anchor="t" anchorCtr="0">
            <a:noAutofit/>
          </a:bodyPr>
          <a:lstStyle/>
          <a:p>
            <a:pPr marL="285750" indent="-285750">
              <a:spcAft>
                <a:spcPts val="1600"/>
              </a:spcAft>
            </a:pPr>
            <a:r>
              <a:rPr lang="en-US">
                <a:latin typeface="Arial"/>
                <a:ea typeface="Arial"/>
                <a:cs typeface="Arial"/>
                <a:sym typeface="Arial"/>
              </a:rPr>
              <a:t>Policy and procedure changes require continued communication – and improvement</a:t>
            </a:r>
          </a:p>
          <a:p>
            <a:pPr marL="285750" indent="-285750">
              <a:spcAft>
                <a:spcPts val="1600"/>
              </a:spcAft>
            </a:pPr>
            <a:r>
              <a:rPr lang="en-US">
                <a:latin typeface="Arial"/>
                <a:ea typeface="Arial"/>
                <a:cs typeface="Arial"/>
                <a:sym typeface="Arial"/>
              </a:rPr>
              <a:t>Collaborative, informed communication is</a:t>
            </a:r>
            <a:r>
              <a:rPr lang="en-US" b="1">
                <a:latin typeface="Arial"/>
                <a:ea typeface="Arial"/>
                <a:cs typeface="Arial"/>
                <a:sym typeface="Arial"/>
              </a:rPr>
              <a:t> integral </a:t>
            </a:r>
            <a:r>
              <a:rPr lang="en-US">
                <a:latin typeface="Arial"/>
                <a:ea typeface="Arial"/>
                <a:cs typeface="Arial"/>
                <a:sym typeface="Arial"/>
              </a:rPr>
              <a:t>to Kentucky 1915(</a:t>
            </a:r>
            <a:r>
              <a:rPr lang="en-US" err="1">
                <a:latin typeface="Arial"/>
                <a:ea typeface="Arial"/>
                <a:cs typeface="Arial"/>
                <a:sym typeface="Arial"/>
              </a:rPr>
              <a:t>i</a:t>
            </a:r>
            <a:r>
              <a:rPr lang="en-US">
                <a:latin typeface="Arial"/>
                <a:ea typeface="Arial"/>
                <a:cs typeface="Arial"/>
                <a:sym typeface="Arial"/>
              </a:rPr>
              <a:t>) RISE program policy requirements (see the Communication Policies Section)</a:t>
            </a:r>
          </a:p>
          <a:p>
            <a:pPr marL="285750" indent="-285750">
              <a:spcAft>
                <a:spcPts val="1600"/>
              </a:spcAft>
            </a:pPr>
            <a:r>
              <a:rPr lang="en-US">
                <a:latin typeface="Arial"/>
                <a:ea typeface="Arial"/>
                <a:cs typeface="Arial"/>
                <a:sym typeface="Arial"/>
              </a:rPr>
              <a:t>When communicating the need for policies and procedure changes, consider:</a:t>
            </a:r>
          </a:p>
          <a:p>
            <a:pPr marL="742950" lvl="1" indent="-285750">
              <a:spcAft>
                <a:spcPts val="1600"/>
              </a:spcAft>
            </a:pPr>
            <a:r>
              <a:rPr lang="en-US">
                <a:latin typeface="Arial"/>
                <a:ea typeface="Arial"/>
                <a:cs typeface="Arial"/>
                <a:sym typeface="Arial"/>
              </a:rPr>
              <a:t> What mechanisms do you have in place for staff to report issues and concerns? Anonymously and without retaliation? </a:t>
            </a:r>
          </a:p>
          <a:p>
            <a:pPr marL="742950" lvl="1" indent="-285750">
              <a:spcAft>
                <a:spcPts val="1600"/>
              </a:spcAft>
            </a:pPr>
            <a:r>
              <a:rPr lang="en-US">
                <a:latin typeface="Arial"/>
                <a:ea typeface="Arial"/>
                <a:cs typeface="Arial"/>
                <a:sym typeface="Arial"/>
              </a:rPr>
              <a:t>What mechanisms do you have in place to share important information with staff? </a:t>
            </a:r>
          </a:p>
          <a:p>
            <a:pPr marL="742950" lvl="1" indent="-285750">
              <a:spcAft>
                <a:spcPts val="1600"/>
              </a:spcAft>
            </a:pPr>
            <a:r>
              <a:rPr lang="en-US">
                <a:latin typeface="Arial"/>
                <a:ea typeface="Arial"/>
                <a:cs typeface="Arial"/>
                <a:sym typeface="Arial"/>
              </a:rPr>
              <a:t>What mechanisms do you have in place to share information with your Board? Regular meetings with direct communication with the compliance program?</a:t>
            </a:r>
          </a:p>
        </p:txBody>
      </p:sp>
      <p:sp>
        <p:nvSpPr>
          <p:cNvPr id="751" name="Google Shape;751;g12ceb0b3d0f_0_12">
            <a:extLst>
              <a:ext uri="{FF2B5EF4-FFF2-40B4-BE49-F238E27FC236}">
                <a16:creationId xmlns:a16="http://schemas.microsoft.com/office/drawing/2014/main" id="{9D80C24A-253B-111E-0A2C-B50B01D47FA1}"/>
              </a:ext>
            </a:extLst>
          </p:cNvPr>
          <p:cNvSpPr txBox="1">
            <a:spLocks noGrp="1"/>
          </p:cNvSpPr>
          <p:nvPr>
            <p:ph type="title"/>
          </p:nvPr>
        </p:nvSpPr>
        <p:spPr>
          <a:xfrm>
            <a:off x="297951" y="346079"/>
            <a:ext cx="10534083" cy="7635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990"/>
              <a:buNone/>
            </a:pPr>
            <a:r>
              <a:rPr lang="en-US" sz="4000">
                <a:latin typeface="Arial Black"/>
                <a:ea typeface="Arial Black"/>
                <a:cs typeface="Arial Black"/>
                <a:sym typeface="Arial Black"/>
              </a:rPr>
              <a:t>Open Lines of Communication</a:t>
            </a:r>
          </a:p>
        </p:txBody>
      </p:sp>
      <p:pic>
        <p:nvPicPr>
          <p:cNvPr id="752" name="Google Shape;752;g12ceb0b3d0f_0_12">
            <a:extLst>
              <a:ext uri="{FF2B5EF4-FFF2-40B4-BE49-F238E27FC236}">
                <a16:creationId xmlns:a16="http://schemas.microsoft.com/office/drawing/2014/main" id="{5F14C767-0E80-1B05-9AF5-BE2941E148AD}"/>
              </a:ext>
            </a:extLst>
          </p:cNvPr>
          <p:cNvPicPr preferRelativeResize="0"/>
          <p:nvPr/>
        </p:nvPicPr>
        <p:blipFill rotWithShape="1">
          <a:blip r:embed="rId5">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F76F6C72-44BC-5C03-005E-6B4B8C0E5B05}"/>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1353746791"/>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a:extLst>
            <a:ext uri="{FF2B5EF4-FFF2-40B4-BE49-F238E27FC236}">
              <a16:creationId xmlns:a16="http://schemas.microsoft.com/office/drawing/2014/main" id="{E5850EB4-7912-D2C0-5829-3288682285F1}"/>
            </a:ext>
          </a:extLst>
        </p:cNvPr>
        <p:cNvGrpSpPr/>
        <p:nvPr/>
      </p:nvGrpSpPr>
      <p:grpSpPr>
        <a:xfrm>
          <a:off x="0" y="0"/>
          <a:ext cx="0" cy="0"/>
          <a:chOff x="0" y="0"/>
          <a:chExt cx="0" cy="0"/>
        </a:xfrm>
      </p:grpSpPr>
      <p:sp>
        <p:nvSpPr>
          <p:cNvPr id="650" name="Google Shape;650;p4">
            <a:extLst>
              <a:ext uri="{FF2B5EF4-FFF2-40B4-BE49-F238E27FC236}">
                <a16:creationId xmlns:a16="http://schemas.microsoft.com/office/drawing/2014/main" id="{3E39420D-A35F-662E-0BCF-D0C1A8F1850F}"/>
              </a:ext>
            </a:extLst>
          </p:cNvPr>
          <p:cNvSpPr txBox="1"/>
          <p:nvPr/>
        </p:nvSpPr>
        <p:spPr>
          <a:xfrm>
            <a:off x="685799" y="2321800"/>
            <a:ext cx="4857751" cy="4242763"/>
          </a:xfrm>
          <a:prstGeom prst="rect">
            <a:avLst/>
          </a:prstGeom>
          <a:noFill/>
          <a:ln>
            <a:noFill/>
          </a:ln>
        </p:spPr>
        <p:txBody>
          <a:bodyPr spcFirstLastPara="1" wrap="square" lIns="121900" tIns="121900" rIns="121900" bIns="121900" anchor="t" anchorCtr="0">
            <a:normAutofit fontScale="85000" lnSpcReduction="20000"/>
          </a:bodyPr>
          <a:lstStyle/>
          <a:p>
            <a:pPr marL="342900" marR="0" lvl="0" indent="-342900" algn="l" defTabSz="914400" rtl="0" eaLnBrk="1" fontAlgn="auto" latinLnBrk="0" hangingPunct="1">
              <a:lnSpc>
                <a:spcPct val="100000"/>
              </a:lnSpc>
              <a:spcBef>
                <a:spcPts val="0"/>
              </a:spcBef>
              <a:spcAft>
                <a:spcPts val="1200"/>
              </a:spcAft>
              <a:buClr>
                <a:srgbClr val="000000"/>
              </a:buClr>
              <a:buSzPts val="2300"/>
              <a:buFont typeface="Arial" panose="020B0604020202020204" pitchFamily="34" charset="0"/>
              <a:buChar char="•"/>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Regularly review and update training programs. Use “real-life” examples. </a:t>
            </a:r>
          </a:p>
          <a:p>
            <a:pPr marL="342900" marR="0" lvl="0" indent="-342900" algn="l" defTabSz="914400" rtl="0" eaLnBrk="1" fontAlgn="auto" latinLnBrk="0" hangingPunct="1">
              <a:lnSpc>
                <a:spcPct val="100000"/>
              </a:lnSpc>
              <a:spcBef>
                <a:spcPts val="0"/>
              </a:spcBef>
              <a:spcAft>
                <a:spcPts val="1200"/>
              </a:spcAft>
              <a:buClr>
                <a:srgbClr val="000000"/>
              </a:buClr>
              <a:buSzPts val="2300"/>
              <a:buFont typeface="Arial" panose="020B0604020202020204" pitchFamily="34" charset="0"/>
              <a:buChar char="•"/>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Make training completion a part of onboarding, a regular job requirement and requirement for the Board. </a:t>
            </a:r>
          </a:p>
          <a:p>
            <a:pPr marL="342900" marR="0" lvl="0" indent="-342900" algn="l" defTabSz="914400" rtl="0" eaLnBrk="1" fontAlgn="auto" latinLnBrk="0" hangingPunct="1">
              <a:lnSpc>
                <a:spcPct val="100000"/>
              </a:lnSpc>
              <a:spcBef>
                <a:spcPts val="0"/>
              </a:spcBef>
              <a:spcAft>
                <a:spcPts val="1200"/>
              </a:spcAft>
              <a:buClr>
                <a:srgbClr val="000000"/>
              </a:buClr>
              <a:buSzPts val="2300"/>
              <a:buFont typeface="Arial" panose="020B0604020202020204" pitchFamily="34" charset="0"/>
              <a:buChar char="•"/>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Test employees’ understanding of training topics. </a:t>
            </a:r>
          </a:p>
          <a:p>
            <a:pPr marL="342900" indent="-342900">
              <a:spcAft>
                <a:spcPts val="1200"/>
              </a:spcAft>
              <a:buSzPts val="2300"/>
              <a:buFont typeface="Arial" panose="020B0604020202020204" pitchFamily="34" charset="0"/>
              <a:buChar char="•"/>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Maintain documentation to show which employees received training</a:t>
            </a:r>
            <a:r>
              <a:rPr lang="en-US" sz="2400" b="1">
                <a:solidFill>
                  <a:srgbClr val="595959"/>
                </a:solidFill>
              </a:rPr>
              <a:t> and can be easily shared with state monitors.</a:t>
            </a:r>
            <a:endParaRPr lang="en-US" sz="2400" b="1" i="0" u="none" strike="noStrike" kern="0" cap="none" spc="0" normalizeH="0" baseline="0" noProof="0">
              <a:ln>
                <a:noFill/>
              </a:ln>
              <a:solidFill>
                <a:srgbClr val="595959"/>
              </a:solidFill>
              <a:effectLst/>
              <a:uLnTx/>
              <a:uFillTx/>
              <a:latin typeface="Arial"/>
              <a:ea typeface="Arial"/>
              <a:cs typeface="Arial"/>
            </a:endParaRPr>
          </a:p>
        </p:txBody>
      </p:sp>
      <p:sp>
        <p:nvSpPr>
          <p:cNvPr id="647" name="Google Shape;647;p4">
            <a:extLst>
              <a:ext uri="{FF2B5EF4-FFF2-40B4-BE49-F238E27FC236}">
                <a16:creationId xmlns:a16="http://schemas.microsoft.com/office/drawing/2014/main" id="{5A9DC9B3-D7CB-5061-1D9E-C4B2B16D1122}"/>
              </a:ext>
            </a:extLst>
          </p:cNvPr>
          <p:cNvSpPr/>
          <p:nvPr/>
        </p:nvSpPr>
        <p:spPr>
          <a:xfrm>
            <a:off x="6095999" y="0"/>
            <a:ext cx="6096001" cy="6858000"/>
          </a:xfrm>
          <a:prstGeom prst="rect">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Placeholder 2" descr="People in a presentation">
            <a:extLst>
              <a:ext uri="{FF2B5EF4-FFF2-40B4-BE49-F238E27FC236}">
                <a16:creationId xmlns:a16="http://schemas.microsoft.com/office/drawing/2014/main" id="{6DAA4997-8178-F72B-3EE4-A7F0CA62FBC7}"/>
              </a:ext>
            </a:extLst>
          </p:cNvPr>
          <p:cNvPicPr>
            <a:picLocks noGrp="1" noChangeAspect="1"/>
          </p:cNvPicPr>
          <p:nvPr>
            <p:ph type="pic" idx="2"/>
          </p:nvPr>
        </p:nvPicPr>
        <p:blipFill>
          <a:blip r:embed="rId4"/>
          <a:srcRect l="17151" r="17151"/>
          <a:stretch/>
        </p:blipFill>
        <p:spPr>
          <a:xfrm>
            <a:off x="6626225" y="422275"/>
            <a:ext cx="5243513" cy="5326063"/>
          </a:xfrm>
          <a:prstGeom prst="rect">
            <a:avLst/>
          </a:prstGeom>
          <a:solidFill>
            <a:schemeClr val="lt1"/>
          </a:solidFill>
          <a:ln>
            <a:noFill/>
          </a:ln>
        </p:spPr>
      </p:pic>
      <p:sp>
        <p:nvSpPr>
          <p:cNvPr id="651" name="Google Shape;651;p4">
            <a:extLst>
              <a:ext uri="{FF2B5EF4-FFF2-40B4-BE49-F238E27FC236}">
                <a16:creationId xmlns:a16="http://schemas.microsoft.com/office/drawing/2014/main" id="{FE27D863-E9AE-CAC0-6887-603BF78D8B17}"/>
              </a:ext>
            </a:extLst>
          </p:cNvPr>
          <p:cNvSpPr txBox="1"/>
          <p:nvPr/>
        </p:nvSpPr>
        <p:spPr>
          <a:xfrm>
            <a:off x="322325" y="228608"/>
            <a:ext cx="5393700" cy="1976400"/>
          </a:xfrm>
          <a:prstGeom prst="rect">
            <a:avLst/>
          </a:prstGeom>
          <a:noFill/>
          <a:ln>
            <a:noFill/>
          </a:ln>
        </p:spPr>
        <p:txBody>
          <a:bodyPr spcFirstLastPara="1" wrap="square" lIns="121900" tIns="121900" rIns="121900" bIns="121900" anchor="b" anchorCtr="0">
            <a:normAutofit fontScale="92500" lnSpcReduction="10000"/>
          </a:bodyPr>
          <a:lstStyle/>
          <a:p>
            <a:pPr algn="ctr">
              <a:buSzPts val="4400"/>
              <a:defRPr/>
            </a:pPr>
            <a:r>
              <a:rPr kumimoji="0" lang="en-US" sz="4400" b="0" i="0" u="none" strike="noStrike" kern="0" cap="none" spc="0" normalizeH="0" baseline="0" noProof="0">
                <a:ln>
                  <a:noFill/>
                </a:ln>
                <a:solidFill>
                  <a:srgbClr val="000000"/>
                </a:solidFill>
                <a:effectLst/>
                <a:uLnTx/>
                <a:uFillTx/>
                <a:latin typeface="Arial Black"/>
                <a:ea typeface="Arial Black"/>
                <a:cs typeface="Arial Black"/>
                <a:sym typeface="Arial Black"/>
              </a:rPr>
              <a:t>Training and Education </a:t>
            </a:r>
            <a:r>
              <a:rPr lang="en-US" sz="4400">
                <a:latin typeface="Arial Black"/>
                <a:ea typeface="Arial Black"/>
                <a:cs typeface="Arial Black"/>
                <a:sym typeface="Arial Black"/>
              </a:rPr>
              <a:t>Programs</a:t>
            </a:r>
            <a:endParaRPr kumimoji="0" lang="en-US" sz="44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sp>
        <p:nvSpPr>
          <p:cNvPr id="652" name="Google Shape;652;p4">
            <a:extLst>
              <a:ext uri="{FF2B5EF4-FFF2-40B4-BE49-F238E27FC236}">
                <a16:creationId xmlns:a16="http://schemas.microsoft.com/office/drawing/2014/main" id="{73085A16-C0FB-80D6-1D25-4F38A0A5D175}"/>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1499957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447CF2F1-8AF5-3531-5852-A0E849A9992B}"/>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B1006969-F14D-0A55-5FF0-C621D8C09134}"/>
              </a:ext>
            </a:extLst>
          </p:cNvPr>
          <p:cNvSpPr txBox="1">
            <a:spLocks noGrp="1"/>
          </p:cNvSpPr>
          <p:nvPr>
            <p:ph type="title"/>
          </p:nvPr>
        </p:nvSpPr>
        <p:spPr>
          <a:xfrm>
            <a:off x="7044437" y="3047250"/>
            <a:ext cx="4774058" cy="7635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990"/>
              <a:buNone/>
            </a:pPr>
            <a:r>
              <a:rPr lang="en-US" sz="4000">
                <a:latin typeface="Arial Black"/>
                <a:ea typeface="Arial Black"/>
                <a:cs typeface="Arial Black"/>
                <a:sym typeface="Arial Black"/>
              </a:rPr>
              <a:t>Provider Agency and Staff Certification Training Outline</a:t>
            </a:r>
          </a:p>
        </p:txBody>
      </p:sp>
      <p:pic>
        <p:nvPicPr>
          <p:cNvPr id="752" name="Google Shape;752;g12ceb0b3d0f_0_12">
            <a:extLst>
              <a:ext uri="{FF2B5EF4-FFF2-40B4-BE49-F238E27FC236}">
                <a16:creationId xmlns:a16="http://schemas.microsoft.com/office/drawing/2014/main" id="{299A3721-C800-DB28-152E-FC45C84AC338}"/>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714C0311-6BF4-DFF9-2FC3-044F05866764}"/>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8" name="TextBox 7">
            <a:extLst>
              <a:ext uri="{FF2B5EF4-FFF2-40B4-BE49-F238E27FC236}">
                <a16:creationId xmlns:a16="http://schemas.microsoft.com/office/drawing/2014/main" id="{D9B9EA99-37A8-3E06-2197-E90CDD48B559}"/>
              </a:ext>
            </a:extLst>
          </p:cNvPr>
          <p:cNvSpPr txBox="1"/>
          <p:nvPr/>
        </p:nvSpPr>
        <p:spPr>
          <a:xfrm>
            <a:off x="7044437" y="3956560"/>
            <a:ext cx="4774058" cy="1569660"/>
          </a:xfrm>
          <a:prstGeom prst="rect">
            <a:avLst/>
          </a:prstGeom>
          <a:noFill/>
        </p:spPr>
        <p:txBody>
          <a:bodyPr wrap="square" rtlCol="0">
            <a:spAutoFit/>
          </a:bodyPr>
          <a:lstStyle/>
          <a:p>
            <a:r>
              <a:rPr lang="en-US" sz="2400">
                <a:hlinkClick r:id="rId4"/>
              </a:rPr>
              <a:t>The 1915i RISE Provider Resource Documents site </a:t>
            </a:r>
            <a:r>
              <a:rPr lang="en-US" sz="2400"/>
              <a:t>lists the </a:t>
            </a:r>
            <a:r>
              <a:rPr lang="en-US" sz="2400">
                <a:hlinkClick r:id="rId5"/>
              </a:rPr>
              <a:t>Provider Agency and Staff Certification Training Outline</a:t>
            </a:r>
            <a:endParaRPr lang="en-US" sz="2400"/>
          </a:p>
        </p:txBody>
      </p:sp>
      <p:pic>
        <p:nvPicPr>
          <p:cNvPr id="3" name="Picture 2">
            <a:extLst>
              <a:ext uri="{FF2B5EF4-FFF2-40B4-BE49-F238E27FC236}">
                <a16:creationId xmlns:a16="http://schemas.microsoft.com/office/drawing/2014/main" id="{BC99102A-E2D9-3444-424F-68C5DF0EB48E}"/>
              </a:ext>
            </a:extLst>
          </p:cNvPr>
          <p:cNvPicPr>
            <a:picLocks noChangeAspect="1"/>
          </p:cNvPicPr>
          <p:nvPr/>
        </p:nvPicPr>
        <p:blipFill>
          <a:blip r:embed="rId6"/>
          <a:srcRect l="5240" t="2996" r="2778"/>
          <a:stretch>
            <a:fillRect/>
          </a:stretch>
        </p:blipFill>
        <p:spPr>
          <a:xfrm>
            <a:off x="990600" y="313639"/>
            <a:ext cx="5845995" cy="5675085"/>
          </a:xfrm>
          <a:prstGeom prst="rect">
            <a:avLst/>
          </a:prstGeom>
        </p:spPr>
      </p:pic>
    </p:spTree>
    <p:extLst>
      <p:ext uri="{BB962C8B-B14F-4D97-AF65-F5344CB8AC3E}">
        <p14:creationId xmlns:p14="http://schemas.microsoft.com/office/powerpoint/2010/main" val="2564505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9A4CF7D0-64B8-3EF8-8A3A-5189751FD6D8}"/>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40ED6BA9-2F5A-FFF5-8779-D008FA92B565}"/>
              </a:ext>
            </a:extLst>
          </p:cNvPr>
          <p:cNvSpPr txBox="1">
            <a:spLocks noGrp="1"/>
          </p:cNvSpPr>
          <p:nvPr>
            <p:ph type="title"/>
          </p:nvPr>
        </p:nvSpPr>
        <p:spPr>
          <a:xfrm>
            <a:off x="7571771" y="2154350"/>
            <a:ext cx="4774058" cy="763500"/>
          </a:xfrm>
          <a:prstGeom prst="rect">
            <a:avLst/>
          </a:prstGeom>
          <a:noFill/>
          <a:ln>
            <a:noFill/>
          </a:ln>
        </p:spPr>
        <p:txBody>
          <a:bodyPr spcFirstLastPara="1" wrap="square" lIns="121900" tIns="121900" rIns="121900" bIns="121900" anchor="b" anchorCtr="0">
            <a:noAutofit/>
          </a:bodyPr>
          <a:lstStyle/>
          <a:p>
            <a:pPr>
              <a:buSzPts val="990"/>
            </a:pPr>
            <a:r>
              <a:rPr lang="en-US" sz="4000">
                <a:latin typeface="Arial Black"/>
                <a:ea typeface="Arial Black"/>
                <a:cs typeface="Arial Black"/>
                <a:sym typeface="Arial Black"/>
              </a:rPr>
              <a:t>Training in the 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ALM System</a:t>
            </a:r>
          </a:p>
        </p:txBody>
      </p:sp>
      <p:pic>
        <p:nvPicPr>
          <p:cNvPr id="752" name="Google Shape;752;g12ceb0b3d0f_0_12">
            <a:extLst>
              <a:ext uri="{FF2B5EF4-FFF2-40B4-BE49-F238E27FC236}">
                <a16:creationId xmlns:a16="http://schemas.microsoft.com/office/drawing/2014/main" id="{B75E408E-8B01-495C-8067-7335ADECE5BD}"/>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505AB9F2-C406-294B-892E-F9A25E0C2DFF}"/>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pic>
        <p:nvPicPr>
          <p:cNvPr id="7" name="Picture 6">
            <a:extLst>
              <a:ext uri="{FF2B5EF4-FFF2-40B4-BE49-F238E27FC236}">
                <a16:creationId xmlns:a16="http://schemas.microsoft.com/office/drawing/2014/main" id="{922157A6-B08B-E012-0FB6-EA8BD13F4E27}"/>
              </a:ext>
            </a:extLst>
          </p:cNvPr>
          <p:cNvPicPr>
            <a:picLocks noChangeAspect="1"/>
          </p:cNvPicPr>
          <p:nvPr/>
        </p:nvPicPr>
        <p:blipFill>
          <a:blip r:embed="rId4"/>
          <a:srcRect l="40237"/>
          <a:stretch>
            <a:fillRect/>
          </a:stretch>
        </p:blipFill>
        <p:spPr>
          <a:xfrm>
            <a:off x="2145589" y="109311"/>
            <a:ext cx="4774058" cy="6193652"/>
          </a:xfrm>
          <a:prstGeom prst="rect">
            <a:avLst/>
          </a:prstGeom>
        </p:spPr>
      </p:pic>
      <p:sp>
        <p:nvSpPr>
          <p:cNvPr id="8" name="TextBox 7">
            <a:extLst>
              <a:ext uri="{FF2B5EF4-FFF2-40B4-BE49-F238E27FC236}">
                <a16:creationId xmlns:a16="http://schemas.microsoft.com/office/drawing/2014/main" id="{63FC9FE5-88CE-27F0-EEC7-C1112F046CD0}"/>
              </a:ext>
            </a:extLst>
          </p:cNvPr>
          <p:cNvSpPr txBox="1"/>
          <p:nvPr/>
        </p:nvSpPr>
        <p:spPr>
          <a:xfrm>
            <a:off x="7492866" y="2917850"/>
            <a:ext cx="4524473" cy="3139321"/>
          </a:xfrm>
          <a:prstGeom prst="rect">
            <a:avLst/>
          </a:prstGeom>
          <a:noFill/>
        </p:spPr>
        <p:txBody>
          <a:bodyPr wrap="square" lIns="91440" tIns="45720" rIns="91440" bIns="45720" rtlCol="0" anchor="t">
            <a:spAutoFit/>
          </a:bodyPr>
          <a:lstStyle/>
          <a:p>
            <a:r>
              <a:rPr lang="en-US" sz="1800"/>
              <a:t>Note: There are several training sessions on key topics (e.g., de-escalation, person-centered care planning and more!) as part of the 1915i RISE Level III (Phase 1, 2 and 3) Provider Agency Staff training in the ALM system (all </a:t>
            </a:r>
            <a:r>
              <a:rPr lang="en-US" sz="1800" i="1"/>
              <a:t>required courses for providers</a:t>
            </a:r>
            <a:r>
              <a:rPr lang="en-US" sz="1800"/>
              <a:t>)</a:t>
            </a:r>
          </a:p>
          <a:p>
            <a:endParaRPr lang="en-US" sz="1800"/>
          </a:p>
          <a:p>
            <a:r>
              <a:rPr lang="en-US" sz="1800"/>
              <a:t>Different 1915(</a:t>
            </a:r>
            <a:r>
              <a:rPr lang="en-US" sz="1800" err="1"/>
              <a:t>i</a:t>
            </a:r>
            <a:r>
              <a:rPr lang="en-US" sz="1800"/>
              <a:t>) RISE staff need to attend, graduate from and document training for state monitoring efforts. </a:t>
            </a:r>
          </a:p>
        </p:txBody>
      </p:sp>
      <p:sp>
        <p:nvSpPr>
          <p:cNvPr id="11" name="Frame 10">
            <a:extLst>
              <a:ext uri="{FF2B5EF4-FFF2-40B4-BE49-F238E27FC236}">
                <a16:creationId xmlns:a16="http://schemas.microsoft.com/office/drawing/2014/main" id="{48BBA868-293B-B239-913D-FF9F46BC372A}"/>
              </a:ext>
            </a:extLst>
          </p:cNvPr>
          <p:cNvSpPr/>
          <p:nvPr/>
        </p:nvSpPr>
        <p:spPr>
          <a:xfrm>
            <a:off x="1767154" y="1654139"/>
            <a:ext cx="5544201" cy="4068567"/>
          </a:xfrm>
          <a:prstGeom prst="frame">
            <a:avLst>
              <a:gd name="adj1" fmla="val 93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Arrow Connector 9">
            <a:extLst>
              <a:ext uri="{FF2B5EF4-FFF2-40B4-BE49-F238E27FC236}">
                <a16:creationId xmlns:a16="http://schemas.microsoft.com/office/drawing/2014/main" id="{523CED5D-C452-C2D1-5273-86D141AD1FFC}"/>
              </a:ext>
            </a:extLst>
          </p:cNvPr>
          <p:cNvCxnSpPr>
            <a:cxnSpLocks/>
          </p:cNvCxnSpPr>
          <p:nvPr/>
        </p:nvCxnSpPr>
        <p:spPr>
          <a:xfrm>
            <a:off x="174661" y="2660746"/>
            <a:ext cx="1579220" cy="7682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232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a:extLst>
            <a:ext uri="{FF2B5EF4-FFF2-40B4-BE49-F238E27FC236}">
              <a16:creationId xmlns:a16="http://schemas.microsoft.com/office/drawing/2014/main" id="{619D7683-34B6-9110-222C-6F558D82602A}"/>
            </a:ext>
          </a:extLst>
        </p:cNvPr>
        <p:cNvGrpSpPr/>
        <p:nvPr/>
      </p:nvGrpSpPr>
      <p:grpSpPr>
        <a:xfrm>
          <a:off x="0" y="0"/>
          <a:ext cx="0" cy="0"/>
          <a:chOff x="0" y="0"/>
          <a:chExt cx="0" cy="0"/>
        </a:xfrm>
      </p:grpSpPr>
      <p:sp>
        <p:nvSpPr>
          <p:cNvPr id="137" name="Google Shape;137;p14">
            <a:extLst>
              <a:ext uri="{FF2B5EF4-FFF2-40B4-BE49-F238E27FC236}">
                <a16:creationId xmlns:a16="http://schemas.microsoft.com/office/drawing/2014/main" id="{7AEC719A-94C7-8FCE-7EB4-CE9D3D74BE9A}"/>
              </a:ext>
            </a:extLst>
          </p:cNvPr>
          <p:cNvSpPr txBox="1"/>
          <p:nvPr/>
        </p:nvSpPr>
        <p:spPr>
          <a:xfrm>
            <a:off x="709663" y="1869109"/>
            <a:ext cx="10591800" cy="5078273"/>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2800" b="0" i="0" u="none" strike="noStrike" kern="0" cap="none" spc="0" normalizeH="0" baseline="0" noProof="0">
                <a:ln>
                  <a:noFill/>
                </a:ln>
                <a:solidFill>
                  <a:srgbClr val="000000"/>
                </a:solidFill>
                <a:effectLst/>
                <a:uLnTx/>
                <a:uFillTx/>
                <a:latin typeface="Arial Black"/>
                <a:ea typeface="Arial Black"/>
                <a:cs typeface="Arial Black"/>
                <a:sym typeface="Arial Black"/>
              </a:rPr>
              <a:t>Planning for Updates: When reviewing your agency's policies and procedures list and contents, consider:</a:t>
            </a:r>
          </a:p>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endParaRPr kumimoji="0" lang="en-US" sz="2200" i="0" u="none" strike="noStrike" kern="0" cap="none" spc="0" normalizeH="0" baseline="0" noProof="0">
              <a:ln>
                <a:noFill/>
              </a:ln>
              <a:solidFill>
                <a:srgbClr val="000000"/>
              </a:solidFill>
              <a:effectLst/>
              <a:uLnTx/>
              <a:uFillTx/>
              <a:latin typeface="Arial Black"/>
              <a:ea typeface="Arial Black"/>
              <a:cs typeface="Arial Black"/>
              <a:sym typeface="Arial Black"/>
            </a:endParaRPr>
          </a:p>
          <a:p>
            <a:pPr marL="571500" marR="0" lvl="0" indent="-571500" algn="l" defTabSz="914400" rtl="0" eaLnBrk="1" fontAlgn="auto" latinLnBrk="0" hangingPunct="1">
              <a:lnSpc>
                <a:spcPct val="90000"/>
              </a:lnSpc>
              <a:spcBef>
                <a:spcPts val="0"/>
              </a:spcBef>
              <a:spcAft>
                <a:spcPts val="0"/>
              </a:spcAft>
              <a:buClr>
                <a:srgbClr val="000000"/>
              </a:buClr>
              <a:buSzPts val="4400"/>
              <a:buBlip>
                <a:blip>
                  <a:extLst>
                    <a:ext uri="{96DAC541-7B7A-43D3-8B79-37D633B846F1}">
                      <asvg:svgBlip xmlns:asvg="http://schemas.microsoft.com/office/drawing/2016/SVG/main" r:embed="rId4"/>
                    </a:ext>
                  </a:extLst>
                </a:blip>
              </a:buBlip>
              <a:tabLst/>
              <a:defRPr/>
            </a:pPr>
            <a:r>
              <a:rPr kumimoji="0" lang="en-US" sz="2200" i="0" u="none" strike="noStrike" kern="0" cap="none" spc="0" normalizeH="0" baseline="0" noProof="0">
                <a:ln>
                  <a:noFill/>
                </a:ln>
                <a:solidFill>
                  <a:srgbClr val="000000"/>
                </a:solidFill>
                <a:effectLst/>
                <a:uLnTx/>
                <a:uFillTx/>
                <a:latin typeface="+mn-lt"/>
                <a:ea typeface="Arial Black"/>
                <a:cs typeface="Arial Black"/>
                <a:sym typeface="Arial Black"/>
              </a:rPr>
              <a:t>What needs to be added? </a:t>
            </a:r>
          </a:p>
          <a:p>
            <a:pPr marL="571500" marR="0" lvl="0" indent="-571500" algn="l" defTabSz="914400" rtl="0" eaLnBrk="1" fontAlgn="auto" latinLnBrk="0" hangingPunct="1">
              <a:lnSpc>
                <a:spcPct val="90000"/>
              </a:lnSpc>
              <a:spcBef>
                <a:spcPts val="0"/>
              </a:spcBef>
              <a:spcAft>
                <a:spcPts val="0"/>
              </a:spcAft>
              <a:buClr>
                <a:srgbClr val="000000"/>
              </a:buClr>
              <a:buSzPts val="4400"/>
              <a:buBlip>
                <a:blip>
                  <a:extLst>
                    <a:ext uri="{96DAC541-7B7A-43D3-8B79-37D633B846F1}">
                      <asvg:svgBlip xmlns:asvg="http://schemas.microsoft.com/office/drawing/2016/SVG/main" r:embed="rId4"/>
                    </a:ext>
                  </a:extLst>
                </a:blip>
              </a:buBlip>
              <a:tabLst/>
              <a:defRPr/>
            </a:pPr>
            <a:r>
              <a:rPr lang="en-US" sz="2200">
                <a:latin typeface="+mn-lt"/>
                <a:ea typeface="Arial Black"/>
                <a:cs typeface="Arial Black"/>
                <a:sym typeface="Arial Black"/>
              </a:rPr>
              <a:t>What needs to be revised?</a:t>
            </a:r>
          </a:p>
          <a:p>
            <a:pPr marL="571500" marR="0" lvl="0" indent="-571500" algn="l" defTabSz="914400" rtl="0" eaLnBrk="1" fontAlgn="auto" latinLnBrk="0" hangingPunct="1">
              <a:lnSpc>
                <a:spcPct val="90000"/>
              </a:lnSpc>
              <a:spcBef>
                <a:spcPts val="0"/>
              </a:spcBef>
              <a:spcAft>
                <a:spcPts val="0"/>
              </a:spcAft>
              <a:buClr>
                <a:srgbClr val="000000"/>
              </a:buClr>
              <a:buSzPts val="4400"/>
              <a:buBlip>
                <a:blip>
                  <a:extLst>
                    <a:ext uri="{96DAC541-7B7A-43D3-8B79-37D633B846F1}">
                      <asvg:svgBlip xmlns:asvg="http://schemas.microsoft.com/office/drawing/2016/SVG/main" r:embed="rId4"/>
                    </a:ext>
                  </a:extLst>
                </a:blip>
              </a:buBlip>
              <a:tabLst/>
              <a:defRPr/>
            </a:pPr>
            <a:r>
              <a:rPr kumimoji="0" lang="en-US" sz="2200" i="0" u="none" strike="noStrike" kern="0" cap="none" spc="0" normalizeH="0" baseline="0" noProof="0">
                <a:ln>
                  <a:noFill/>
                </a:ln>
                <a:solidFill>
                  <a:srgbClr val="000000"/>
                </a:solidFill>
                <a:effectLst/>
                <a:uLnTx/>
                <a:uFillTx/>
                <a:latin typeface="+mn-lt"/>
                <a:ea typeface="Arial Black"/>
                <a:cs typeface="Arial Black"/>
                <a:sym typeface="Arial Black"/>
              </a:rPr>
              <a:t>What needs to be started?</a:t>
            </a:r>
          </a:p>
          <a:p>
            <a:pPr marL="571500" indent="-571500">
              <a:lnSpc>
                <a:spcPct val="90000"/>
              </a:lnSpc>
              <a:buSzPts val="4400"/>
              <a:buBlip>
                <a:blip>
                  <a:extLst>
                    <a:ext uri="{96DAC541-7B7A-43D3-8B79-37D633B846F1}">
                      <asvg:svgBlip xmlns:asvg="http://schemas.microsoft.com/office/drawing/2016/SVG/main" r:embed="rId4"/>
                    </a:ext>
                  </a:extLst>
                </a:blip>
              </a:buBlip>
              <a:defRPr/>
            </a:pPr>
            <a:r>
              <a:rPr lang="en-US" sz="2200"/>
              <a:t>Who is the agency lead on policies and procedures? </a:t>
            </a:r>
          </a:p>
          <a:p>
            <a:pPr marL="571500" indent="-571500">
              <a:lnSpc>
                <a:spcPct val="90000"/>
              </a:lnSpc>
              <a:buSzPts val="4400"/>
              <a:buBlip>
                <a:blip>
                  <a:extLst>
                    <a:ext uri="{96DAC541-7B7A-43D3-8B79-37D633B846F1}">
                      <asvg:svgBlip xmlns:asvg="http://schemas.microsoft.com/office/drawing/2016/SVG/main" r:embed="rId4"/>
                    </a:ext>
                  </a:extLst>
                </a:blip>
              </a:buBlip>
              <a:defRPr/>
            </a:pPr>
            <a:r>
              <a:rPr lang="en-US" sz="2200"/>
              <a:t>What state are your current policies and procedures in?</a:t>
            </a:r>
          </a:p>
          <a:p>
            <a:pPr marL="571500" indent="-571500">
              <a:lnSpc>
                <a:spcPct val="90000"/>
              </a:lnSpc>
              <a:buSzPts val="4400"/>
              <a:buBlip>
                <a:blip>
                  <a:extLst>
                    <a:ext uri="{96DAC541-7B7A-43D3-8B79-37D633B846F1}">
                      <asvg:svgBlip xmlns:asvg="http://schemas.microsoft.com/office/drawing/2016/SVG/main" r:embed="rId4"/>
                    </a:ext>
                  </a:extLst>
                </a:blip>
              </a:buBlip>
              <a:defRPr/>
            </a:pPr>
            <a:r>
              <a:rPr lang="en-US" sz="2200">
                <a:solidFill>
                  <a:schemeClr val="dk1"/>
                </a:solidFill>
              </a:rPr>
              <a:t>Who is leading the revisions needed to meet the Kentucky 1915(</a:t>
            </a:r>
            <a:r>
              <a:rPr lang="en-US" sz="2200" err="1">
                <a:solidFill>
                  <a:schemeClr val="dk1"/>
                </a:solidFill>
              </a:rPr>
              <a:t>i</a:t>
            </a:r>
            <a:r>
              <a:rPr lang="en-US" sz="2200">
                <a:solidFill>
                  <a:schemeClr val="dk1"/>
                </a:solidFill>
              </a:rPr>
              <a:t>) policies and procedures requirements?</a:t>
            </a:r>
          </a:p>
          <a:p>
            <a:pPr marL="571500" indent="-571500">
              <a:lnSpc>
                <a:spcPct val="90000"/>
              </a:lnSpc>
              <a:buSzPts val="4400"/>
              <a:buBlip>
                <a:blip>
                  <a:extLst>
                    <a:ext uri="{96DAC541-7B7A-43D3-8B79-37D633B846F1}">
                      <asvg:svgBlip xmlns:asvg="http://schemas.microsoft.com/office/drawing/2016/SVG/main" r:embed="rId4"/>
                    </a:ext>
                  </a:extLst>
                </a:blip>
              </a:buBlip>
              <a:defRPr/>
            </a:pPr>
            <a:r>
              <a:rPr lang="en-US" sz="2200">
                <a:solidFill>
                  <a:schemeClr val="dk1"/>
                </a:solidFill>
              </a:rPr>
              <a:t>How are we gathering feedback from our staff and service participants to inform the revision process?</a:t>
            </a:r>
            <a:endParaRPr lang="en-US" sz="2200"/>
          </a:p>
          <a:p>
            <a:pPr marL="571500" indent="-571500">
              <a:lnSpc>
                <a:spcPct val="90000"/>
              </a:lnSpc>
              <a:buSzPts val="4400"/>
              <a:buBlip>
                <a:blip>
                  <a:extLst>
                    <a:ext uri="{96DAC541-7B7A-43D3-8B79-37D633B846F1}">
                      <asvg:svgBlip xmlns:asvg="http://schemas.microsoft.com/office/drawing/2016/SVG/main" r:embed="rId4"/>
                    </a:ext>
                  </a:extLst>
                </a:blip>
              </a:buBlip>
              <a:defRPr/>
            </a:pPr>
            <a:endParaRPr lang="en-US" sz="2800"/>
          </a:p>
          <a:p>
            <a:pPr marL="571500" indent="-571500">
              <a:lnSpc>
                <a:spcPct val="90000"/>
              </a:lnSpc>
              <a:buSzPts val="4400"/>
              <a:buBlip>
                <a:blip>
                  <a:extLst>
                    <a:ext uri="{96DAC541-7B7A-43D3-8B79-37D633B846F1}">
                      <asvg:svgBlip xmlns:asvg="http://schemas.microsoft.com/office/drawing/2016/SVG/main" r:embed="rId4"/>
                    </a:ext>
                  </a:extLst>
                </a:blip>
              </a:buBlip>
              <a:defRPr/>
            </a:pPr>
            <a:endParaRPr lang="en-US" sz="2800" b="1"/>
          </a:p>
          <a:p>
            <a:pPr marL="571500" marR="0" lvl="0" indent="-571500" algn="l" defTabSz="914400" rtl="0" eaLnBrk="1" fontAlgn="auto" latinLnBrk="0" hangingPunct="1">
              <a:lnSpc>
                <a:spcPct val="90000"/>
              </a:lnSpc>
              <a:spcBef>
                <a:spcPts val="0"/>
              </a:spcBef>
              <a:spcAft>
                <a:spcPts val="0"/>
              </a:spcAft>
              <a:buClr>
                <a:srgbClr val="000000"/>
              </a:buClr>
              <a:buSzPts val="4400"/>
              <a:buBlip>
                <a:blip>
                  <a:extLst>
                    <a:ext uri="{96DAC541-7B7A-43D3-8B79-37D633B846F1}">
                      <asvg:svgBlip xmlns:asvg="http://schemas.microsoft.com/office/drawing/2016/SVG/main" r:embed="rId4"/>
                    </a:ext>
                  </a:extLst>
                </a:blip>
              </a:buBlip>
              <a:tabLst/>
              <a:defRPr/>
            </a:pPr>
            <a:endParaRPr kumimoji="0" lang="en-US" sz="2800" b="0" i="0" u="none" strike="noStrike" kern="0" cap="none" spc="0" normalizeH="0" baseline="0" noProof="0">
              <a:ln>
                <a:noFill/>
              </a:ln>
              <a:solidFill>
                <a:srgbClr val="000000"/>
              </a:solidFill>
              <a:effectLst/>
              <a:uLnTx/>
              <a:uFillTx/>
              <a:latin typeface="+mn-lt"/>
              <a:ea typeface="Arial Black"/>
              <a:cs typeface="Arial Black"/>
              <a:sym typeface="Arial Black"/>
            </a:endParaRPr>
          </a:p>
        </p:txBody>
      </p:sp>
      <p:pic>
        <p:nvPicPr>
          <p:cNvPr id="140" name="Google Shape;140;p14">
            <a:extLst>
              <a:ext uri="{FF2B5EF4-FFF2-40B4-BE49-F238E27FC236}">
                <a16:creationId xmlns:a16="http://schemas.microsoft.com/office/drawing/2014/main" id="{B36DF00B-1E4C-EE75-1B9B-22794B5EBF9C}"/>
              </a:ext>
            </a:extLst>
          </p:cNvPr>
          <p:cNvPicPr preferRelativeResize="0"/>
          <p:nvPr/>
        </p:nvPicPr>
        <p:blipFill rotWithShape="1">
          <a:blip r:embed="rId5">
            <a:alphaModFix/>
          </a:blip>
          <a:srcRect l="17674" t="34120" r="17680" b="34310"/>
          <a:stretch/>
        </p:blipFill>
        <p:spPr>
          <a:xfrm>
            <a:off x="990600" y="5988724"/>
            <a:ext cx="1071503" cy="523197"/>
          </a:xfrm>
          <a:prstGeom prst="rect">
            <a:avLst/>
          </a:prstGeom>
          <a:noFill/>
          <a:ln>
            <a:noFill/>
          </a:ln>
        </p:spPr>
      </p:pic>
      <p:sp>
        <p:nvSpPr>
          <p:cNvPr id="141" name="Google Shape;141;p14">
            <a:extLst>
              <a:ext uri="{FF2B5EF4-FFF2-40B4-BE49-F238E27FC236}">
                <a16:creationId xmlns:a16="http://schemas.microsoft.com/office/drawing/2014/main" id="{2A6568C3-FB5E-37C4-B224-2AB11A32441C}"/>
              </a:ext>
            </a:extLst>
          </p:cNvPr>
          <p:cNvSpPr txBox="1"/>
          <p:nvPr/>
        </p:nvSpPr>
        <p:spPr>
          <a:xfrm>
            <a:off x="10342259" y="5988724"/>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1582553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35596584-27B5-F55E-005A-50DE1BAF0B5A}"/>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C78AB5D0-FCD4-FAD5-CDDB-8C8BF2464763}"/>
              </a:ext>
            </a:extLst>
          </p:cNvPr>
          <p:cNvSpPr txBox="1">
            <a:spLocks noGrp="1"/>
          </p:cNvSpPr>
          <p:nvPr>
            <p:ph type="title"/>
          </p:nvPr>
        </p:nvSpPr>
        <p:spPr>
          <a:xfrm>
            <a:off x="322325" y="228608"/>
            <a:ext cx="5393700" cy="19764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Wrapping Up</a:t>
            </a:r>
          </a:p>
        </p:txBody>
      </p:sp>
      <p:sp>
        <p:nvSpPr>
          <p:cNvPr id="639" name="Google Shape;639;g12f261aa162_0_337">
            <a:extLst>
              <a:ext uri="{FF2B5EF4-FFF2-40B4-BE49-F238E27FC236}">
                <a16:creationId xmlns:a16="http://schemas.microsoft.com/office/drawing/2014/main" id="{F41790AA-A967-8BE6-225B-61C0DDB76F99}"/>
              </a:ext>
            </a:extLst>
          </p:cNvPr>
          <p:cNvSpPr txBox="1">
            <a:spLocks noGrp="1"/>
          </p:cNvSpPr>
          <p:nvPr>
            <p:ph type="body" idx="2"/>
          </p:nvPr>
        </p:nvSpPr>
        <p:spPr>
          <a:xfrm>
            <a:off x="6586000" y="293437"/>
            <a:ext cx="5115900" cy="5869238"/>
          </a:xfrm>
          <a:prstGeom prst="rect">
            <a:avLst/>
          </a:prstGeom>
          <a:noFill/>
          <a:ln>
            <a:noFill/>
          </a:ln>
        </p:spPr>
        <p:txBody>
          <a:bodyPr spcFirstLastPara="1" wrap="square" lIns="121900" tIns="121900" rIns="121900" bIns="121900" anchor="ctr" anchorCtr="0">
            <a:normAutofit/>
          </a:bodyPr>
          <a:lstStyle/>
          <a:p>
            <a:pPr marL="285750" indent="-285750">
              <a:lnSpc>
                <a:spcPct val="120000"/>
              </a:lnSpc>
              <a:buFont typeface="Arial" panose="020B0604020202020204" pitchFamily="34" charset="0"/>
              <a:buChar char="•"/>
            </a:pPr>
            <a:r>
              <a:rPr lang="en-US" sz="1800">
                <a:latin typeface="Arial"/>
                <a:ea typeface="Arial"/>
                <a:cs typeface="Arial"/>
                <a:sym typeface="Arial"/>
              </a:rPr>
              <a:t>Policies </a:t>
            </a:r>
            <a:r>
              <a:rPr lang="en-US">
                <a:latin typeface="Arial"/>
                <a:ea typeface="Arial"/>
                <a:cs typeface="Arial"/>
                <a:sym typeface="Arial"/>
              </a:rPr>
              <a:t>– what do you already have?  What do you need to add? What do you need to revise based on new/ different requirments? </a:t>
            </a:r>
            <a:endParaRPr lang="en-US">
              <a:sym typeface="Arial"/>
            </a:endParaRPr>
          </a:p>
          <a:p>
            <a:pPr marL="285750" indent="-285750">
              <a:lnSpc>
                <a:spcPct val="120000"/>
              </a:lnSpc>
              <a:buFont typeface="Arial" panose="020B0604020202020204" pitchFamily="34" charset="0"/>
              <a:buChar char="•"/>
            </a:pPr>
            <a:r>
              <a:rPr lang="en-US">
                <a:latin typeface="Arial"/>
                <a:ea typeface="Arial"/>
                <a:cs typeface="Arial"/>
                <a:sym typeface="Arial"/>
              </a:rPr>
              <a:t>Policies-  </a:t>
            </a:r>
            <a:r>
              <a:rPr lang="en-US" sz="1800">
                <a:latin typeface="Arial"/>
                <a:ea typeface="Arial"/>
                <a:cs typeface="Arial"/>
                <a:sym typeface="Arial"/>
              </a:rPr>
              <a:t>what you do / Procedures- how you do; should be informed by staff and clients</a:t>
            </a:r>
            <a:endParaRPr lang="en-US"/>
          </a:p>
          <a:p>
            <a:pPr marL="285750" indent="-285750">
              <a:lnSpc>
                <a:spcPct val="120000"/>
              </a:lnSpc>
              <a:buFont typeface="Arial" panose="020B0604020202020204" pitchFamily="34" charset="0"/>
              <a:buChar char="•"/>
            </a:pPr>
            <a:r>
              <a:rPr lang="en-US" sz="1800">
                <a:latin typeface="Arial"/>
                <a:ea typeface="Arial"/>
                <a:cs typeface="Arial"/>
                <a:sym typeface="Arial"/>
              </a:rPr>
              <a:t>Policies reviewed and approved by Board of Directors</a:t>
            </a:r>
          </a:p>
          <a:p>
            <a:pPr marL="285750" indent="-285750">
              <a:lnSpc>
                <a:spcPct val="120000"/>
              </a:lnSpc>
              <a:buFont typeface="Arial" panose="020B0604020202020204" pitchFamily="34" charset="0"/>
              <a:buChar char="•"/>
            </a:pPr>
            <a:r>
              <a:rPr lang="en-US" sz="1800">
                <a:latin typeface="Arial"/>
                <a:ea typeface="Arial"/>
                <a:cs typeface="Arial"/>
                <a:sym typeface="Arial"/>
              </a:rPr>
              <a:t>Procedures - Don’t normally have to be approved by the Board, easier to revise</a:t>
            </a:r>
          </a:p>
          <a:p>
            <a:pPr marL="285750" indent="-285750">
              <a:lnSpc>
                <a:spcPct val="120000"/>
              </a:lnSpc>
              <a:buFont typeface="Arial" panose="020B0604020202020204" pitchFamily="34" charset="0"/>
              <a:buChar char="•"/>
            </a:pPr>
            <a:r>
              <a:rPr lang="en-US" sz="1800">
                <a:latin typeface="Arial"/>
                <a:ea typeface="Arial"/>
                <a:cs typeface="Arial"/>
                <a:sym typeface="Arial"/>
              </a:rPr>
              <a:t>Policies and procedures reviewed annually to meet</a:t>
            </a:r>
            <a:r>
              <a:rPr lang="en-US">
                <a:latin typeface="Arial"/>
                <a:ea typeface="Arial"/>
                <a:cs typeface="Arial"/>
                <a:sym typeface="Arial"/>
              </a:rPr>
              <a:t> </a:t>
            </a:r>
            <a:r>
              <a:rPr lang="en-US" sz="1800">
                <a:latin typeface="Arial"/>
                <a:ea typeface="Arial"/>
                <a:cs typeface="Arial"/>
                <a:sym typeface="Arial"/>
              </a:rPr>
              <a:t>changing needs of organization and achieve compliance with laws, rules, and funding requirements</a:t>
            </a:r>
          </a:p>
          <a:p>
            <a:pPr marL="285750" indent="-285750">
              <a:lnSpc>
                <a:spcPct val="120000"/>
              </a:lnSpc>
              <a:buFont typeface="Arial" panose="020B0604020202020204" pitchFamily="34" charset="0"/>
              <a:buChar char="•"/>
            </a:pPr>
            <a:r>
              <a:rPr lang="en-US" sz="1800">
                <a:latin typeface="Arial"/>
                <a:ea typeface="Arial"/>
                <a:cs typeface="Arial"/>
                <a:sym typeface="Arial"/>
              </a:rPr>
              <a:t>Process for policy and procedure development and approval</a:t>
            </a:r>
          </a:p>
          <a:p>
            <a:pPr marL="285750" indent="-285750">
              <a:lnSpc>
                <a:spcPct val="120000"/>
              </a:lnSpc>
              <a:buFont typeface="Arial" panose="020B0604020202020204" pitchFamily="34" charset="0"/>
              <a:buChar char="•"/>
            </a:pPr>
            <a:r>
              <a:rPr lang="en-US" sz="1800">
                <a:latin typeface="Arial"/>
                <a:ea typeface="Arial"/>
                <a:cs typeface="Arial"/>
                <a:sym typeface="Arial"/>
              </a:rPr>
              <a:t>Training plan for onboarding and ongoing</a:t>
            </a:r>
          </a:p>
        </p:txBody>
      </p:sp>
      <p:pic>
        <p:nvPicPr>
          <p:cNvPr id="641" name="Google Shape;641;g12f261aa162_0_337">
            <a:extLst>
              <a:ext uri="{FF2B5EF4-FFF2-40B4-BE49-F238E27FC236}">
                <a16:creationId xmlns:a16="http://schemas.microsoft.com/office/drawing/2014/main" id="{EE4AC3ED-C1F2-CF70-F371-7F4CB41931F0}"/>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5C057D80-6FBE-D83D-B6FD-9B7691293F2C}"/>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40;g12f261aa162_0_337">
            <a:extLst>
              <a:ext uri="{FF2B5EF4-FFF2-40B4-BE49-F238E27FC236}">
                <a16:creationId xmlns:a16="http://schemas.microsoft.com/office/drawing/2014/main" id="{20260DB5-A8A5-52CF-4D6C-D9F42A7EACCB}"/>
              </a:ext>
            </a:extLst>
          </p:cNvPr>
          <p:cNvSpPr txBox="1">
            <a:spLocks noGrp="1"/>
          </p:cNvSpPr>
          <p:nvPr>
            <p:ph type="subTitle" idx="1"/>
          </p:nvPr>
        </p:nvSpPr>
        <p:spPr>
          <a:xfrm>
            <a:off x="322325" y="2321801"/>
            <a:ext cx="5393700" cy="1384800"/>
          </a:xfrm>
          <a:prstGeom prst="rect">
            <a:avLst/>
          </a:prstGeom>
          <a:noFill/>
          <a:ln>
            <a:noFill/>
          </a:ln>
        </p:spPr>
        <p:txBody>
          <a:bodyPr spcFirstLastPara="1" wrap="square" lIns="121900" tIns="121900" rIns="121900" bIns="121900" anchor="t" anchorCtr="0">
            <a:normAutofit/>
          </a:bodyPr>
          <a:lstStyle/>
          <a:p>
            <a:pPr marL="0" lvl="0" indent="0" algn="ctr" rtl="0">
              <a:lnSpc>
                <a:spcPct val="100000"/>
              </a:lnSpc>
              <a:spcBef>
                <a:spcPts val="0"/>
              </a:spcBef>
              <a:spcAft>
                <a:spcPts val="0"/>
              </a:spcAft>
              <a:buSzPts val="2800"/>
              <a:buNone/>
            </a:pPr>
            <a:r>
              <a:rPr lang="en-US" sz="2300" b="1">
                <a:latin typeface="Arial"/>
                <a:ea typeface="Arial"/>
                <a:cs typeface="Arial"/>
                <a:sym typeface="Arial"/>
              </a:rPr>
              <a:t>Learning and Improvement</a:t>
            </a:r>
            <a:endParaRPr sz="2300" b="1">
              <a:latin typeface="Arial"/>
              <a:ea typeface="Arial"/>
              <a:cs typeface="Arial"/>
              <a:sym typeface="Arial"/>
            </a:endParaRPr>
          </a:p>
        </p:txBody>
      </p:sp>
    </p:spTree>
    <p:extLst>
      <p:ext uri="{BB962C8B-B14F-4D97-AF65-F5344CB8AC3E}">
        <p14:creationId xmlns:p14="http://schemas.microsoft.com/office/powerpoint/2010/main" val="2126718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4">
          <a:extLst>
            <a:ext uri="{FF2B5EF4-FFF2-40B4-BE49-F238E27FC236}">
              <a16:creationId xmlns:a16="http://schemas.microsoft.com/office/drawing/2014/main" id="{7F296ED9-A45E-8AF3-9C9E-1B39E986E4A6}"/>
            </a:ext>
          </a:extLst>
        </p:cNvPr>
        <p:cNvGrpSpPr/>
        <p:nvPr/>
      </p:nvGrpSpPr>
      <p:grpSpPr>
        <a:xfrm>
          <a:off x="0" y="0"/>
          <a:ext cx="0" cy="0"/>
          <a:chOff x="0" y="0"/>
          <a:chExt cx="0" cy="0"/>
        </a:xfrm>
      </p:grpSpPr>
      <p:sp>
        <p:nvSpPr>
          <p:cNvPr id="685" name="Google Shape;685;g1345027217e_1_115">
            <a:extLst>
              <a:ext uri="{FF2B5EF4-FFF2-40B4-BE49-F238E27FC236}">
                <a16:creationId xmlns:a16="http://schemas.microsoft.com/office/drawing/2014/main" id="{EEDB816E-97A7-0FD4-FAA2-2789A9D1C67C}"/>
              </a:ext>
            </a:extLst>
          </p:cNvPr>
          <p:cNvSpPr txBox="1">
            <a:spLocks noGrp="1"/>
          </p:cNvSpPr>
          <p:nvPr>
            <p:ph type="body" idx="4294967295"/>
          </p:nvPr>
        </p:nvSpPr>
        <p:spPr>
          <a:xfrm>
            <a:off x="2379100" y="644825"/>
            <a:ext cx="9025500" cy="1816800"/>
          </a:xfrm>
          <a:prstGeom prst="rect">
            <a:avLst/>
          </a:prstGeom>
          <a:noFill/>
          <a:ln>
            <a:noFill/>
          </a:ln>
        </p:spPr>
        <p:txBody>
          <a:bodyPr spcFirstLastPara="1" wrap="square" lIns="121900" tIns="121900" rIns="121900" bIns="121900" anchor="t" anchorCtr="0">
            <a:normAutofit fontScale="92500" lnSpcReduction="20000"/>
          </a:bodyPr>
          <a:lstStyle/>
          <a:p>
            <a:pPr marL="0" lvl="0" indent="0" algn="r" rtl="0">
              <a:lnSpc>
                <a:spcPct val="115000"/>
              </a:lnSpc>
              <a:spcBef>
                <a:spcPts val="0"/>
              </a:spcBef>
              <a:spcAft>
                <a:spcPts val="1600"/>
              </a:spcAft>
              <a:buSzPct val="27027"/>
              <a:buNone/>
            </a:pPr>
            <a:r>
              <a:rPr lang="en-US" sz="9600" b="1">
                <a:solidFill>
                  <a:schemeClr val="accent4"/>
                </a:solidFill>
                <a:latin typeface="Arial"/>
                <a:ea typeface="Arial"/>
                <a:cs typeface="Arial"/>
                <a:sym typeface="Arial"/>
              </a:rPr>
              <a:t>Thank you!</a:t>
            </a:r>
            <a:endParaRPr sz="9600" b="1">
              <a:solidFill>
                <a:schemeClr val="accent4"/>
              </a:solidFill>
              <a:latin typeface="Arial"/>
              <a:ea typeface="Arial"/>
              <a:cs typeface="Arial"/>
              <a:sym typeface="Arial"/>
            </a:endParaRPr>
          </a:p>
        </p:txBody>
      </p:sp>
      <p:sp>
        <p:nvSpPr>
          <p:cNvPr id="686" name="Google Shape;686;g1345027217e_1_115">
            <a:extLst>
              <a:ext uri="{FF2B5EF4-FFF2-40B4-BE49-F238E27FC236}">
                <a16:creationId xmlns:a16="http://schemas.microsoft.com/office/drawing/2014/main" id="{A7BBAC0A-2FB9-E1BD-6E6E-2C7200AF39B1}"/>
              </a:ext>
            </a:extLst>
          </p:cNvPr>
          <p:cNvSpPr txBox="1"/>
          <p:nvPr/>
        </p:nvSpPr>
        <p:spPr>
          <a:xfrm>
            <a:off x="10085800" y="2280338"/>
            <a:ext cx="1318800" cy="538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csh.org</a:t>
            </a:r>
            <a:endParaRPr kumimoji="0" sz="23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87" name="Google Shape;687;g1345027217e_1_115">
            <a:extLst>
              <a:ext uri="{FF2B5EF4-FFF2-40B4-BE49-F238E27FC236}">
                <a16:creationId xmlns:a16="http://schemas.microsoft.com/office/drawing/2014/main" id="{DFD778FA-C0F7-5149-E38F-80172C188463}"/>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Tree>
    <p:extLst>
      <p:ext uri="{BB962C8B-B14F-4D97-AF65-F5344CB8AC3E}">
        <p14:creationId xmlns:p14="http://schemas.microsoft.com/office/powerpoint/2010/main" val="414752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a:extLst>
            <a:ext uri="{FF2B5EF4-FFF2-40B4-BE49-F238E27FC236}">
              <a16:creationId xmlns:a16="http://schemas.microsoft.com/office/drawing/2014/main" id="{CDD8F1FD-DC31-2ED6-F03B-EE83F79BD711}"/>
            </a:ext>
          </a:extLst>
        </p:cNvPr>
        <p:cNvGrpSpPr/>
        <p:nvPr/>
      </p:nvGrpSpPr>
      <p:grpSpPr>
        <a:xfrm>
          <a:off x="0" y="0"/>
          <a:ext cx="0" cy="0"/>
          <a:chOff x="0" y="0"/>
          <a:chExt cx="0" cy="0"/>
        </a:xfrm>
      </p:grpSpPr>
      <p:sp>
        <p:nvSpPr>
          <p:cNvPr id="137" name="Google Shape;137;p14">
            <a:extLst>
              <a:ext uri="{FF2B5EF4-FFF2-40B4-BE49-F238E27FC236}">
                <a16:creationId xmlns:a16="http://schemas.microsoft.com/office/drawing/2014/main" id="{0A8C2C93-F639-C6C4-45AB-20DB617D2B5D}"/>
              </a:ext>
            </a:extLst>
          </p:cNvPr>
          <p:cNvSpPr txBox="1"/>
          <p:nvPr/>
        </p:nvSpPr>
        <p:spPr>
          <a:xfrm>
            <a:off x="863595" y="1882963"/>
            <a:ext cx="10138064" cy="701690"/>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a:ln>
                  <a:noFill/>
                </a:ln>
                <a:solidFill>
                  <a:srgbClr val="F8971D"/>
                </a:solidFill>
                <a:effectLst/>
                <a:uLnTx/>
                <a:uFillTx/>
                <a:latin typeface="Arial Black"/>
                <a:ea typeface="Arial Black"/>
                <a:cs typeface="Arial Black"/>
                <a:sym typeface="Arial Black"/>
              </a:rPr>
              <a:t>Purpose </a:t>
            </a:r>
            <a:r>
              <a:rPr kumimoji="0" lang="en-US" sz="4400" b="0" i="0" u="none" strike="noStrike" kern="0" cap="none" spc="0" normalizeH="0" baseline="0" noProof="0">
                <a:ln>
                  <a:noFill/>
                </a:ln>
                <a:solidFill>
                  <a:srgbClr val="000000"/>
                </a:solidFill>
                <a:effectLst/>
                <a:uLnTx/>
                <a:uFillTx/>
                <a:latin typeface="Arial Black"/>
                <a:ea typeface="Arial Black"/>
                <a:cs typeface="Arial Black"/>
                <a:sym typeface="Arial Black"/>
              </a:rPr>
              <a:t>of Learning Sessions</a:t>
            </a:r>
            <a:r>
              <a:rPr kumimoji="0" lang="en-US" sz="4400" b="0" i="0" u="none" strike="noStrike" kern="0" cap="none" spc="0" normalizeH="0" baseline="0" noProof="0">
                <a:ln>
                  <a:noFill/>
                </a:ln>
                <a:solidFill>
                  <a:srgbClr val="F8971D"/>
                </a:solidFill>
                <a:effectLst/>
                <a:uLnTx/>
                <a:uFillTx/>
                <a:latin typeface="Arial Black"/>
                <a:ea typeface="Arial Black"/>
                <a:cs typeface="Arial Black"/>
                <a:sym typeface="Arial Black"/>
              </a:rPr>
              <a:t> </a:t>
            </a:r>
            <a:endParaRPr kumimoji="0" sz="6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pic>
        <p:nvPicPr>
          <p:cNvPr id="140" name="Google Shape;140;p14">
            <a:extLst>
              <a:ext uri="{FF2B5EF4-FFF2-40B4-BE49-F238E27FC236}">
                <a16:creationId xmlns:a16="http://schemas.microsoft.com/office/drawing/2014/main" id="{B64B3637-E712-B6F0-D849-E14CB3E69B9A}"/>
              </a:ext>
            </a:extLst>
          </p:cNvPr>
          <p:cNvPicPr preferRelativeResize="0"/>
          <p:nvPr/>
        </p:nvPicPr>
        <p:blipFill rotWithShape="1">
          <a:blip r:embed="rId4">
            <a:alphaModFix/>
          </a:blip>
          <a:srcRect l="17674" t="34120" r="17680" b="34310"/>
          <a:stretch/>
        </p:blipFill>
        <p:spPr>
          <a:xfrm>
            <a:off x="327843" y="5988724"/>
            <a:ext cx="1071503" cy="523197"/>
          </a:xfrm>
          <a:prstGeom prst="rect">
            <a:avLst/>
          </a:prstGeom>
          <a:noFill/>
          <a:ln>
            <a:noFill/>
          </a:ln>
        </p:spPr>
      </p:pic>
      <p:sp>
        <p:nvSpPr>
          <p:cNvPr id="141" name="Google Shape;141;p14">
            <a:extLst>
              <a:ext uri="{FF2B5EF4-FFF2-40B4-BE49-F238E27FC236}">
                <a16:creationId xmlns:a16="http://schemas.microsoft.com/office/drawing/2014/main" id="{0855F209-90BA-5098-23B2-3B82894DD626}"/>
              </a:ext>
            </a:extLst>
          </p:cNvPr>
          <p:cNvSpPr txBox="1"/>
          <p:nvPr/>
        </p:nvSpPr>
        <p:spPr>
          <a:xfrm>
            <a:off x="10342259" y="5988724"/>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3" name="Table 2">
            <a:extLst>
              <a:ext uri="{FF2B5EF4-FFF2-40B4-BE49-F238E27FC236}">
                <a16:creationId xmlns:a16="http://schemas.microsoft.com/office/drawing/2014/main" id="{7005BC09-8298-AA0F-92A4-39D601B461DA}"/>
              </a:ext>
            </a:extLst>
          </p:cNvPr>
          <p:cNvGraphicFramePr>
            <a:graphicFrameLocks noGrp="1"/>
          </p:cNvGraphicFramePr>
          <p:nvPr>
            <p:extLst>
              <p:ext uri="{D42A27DB-BD31-4B8C-83A1-F6EECF244321}">
                <p14:modId xmlns:p14="http://schemas.microsoft.com/office/powerpoint/2010/main" val="3297548245"/>
              </p:ext>
            </p:extLst>
          </p:nvPr>
        </p:nvGraphicFramePr>
        <p:xfrm>
          <a:off x="1335959" y="2233808"/>
          <a:ext cx="10325100" cy="4460463"/>
        </p:xfrm>
        <a:graphic>
          <a:graphicData uri="http://schemas.openxmlformats.org/drawingml/2006/table">
            <a:tbl>
              <a:tblPr firstRow="1" bandRow="1">
                <a:tableStyleId>{01792030-B4E5-47B8-9215-7EF655FC4355}</a:tableStyleId>
              </a:tblPr>
              <a:tblGrid>
                <a:gridCol w="5162550">
                  <a:extLst>
                    <a:ext uri="{9D8B030D-6E8A-4147-A177-3AD203B41FA5}">
                      <a16:colId xmlns:a16="http://schemas.microsoft.com/office/drawing/2014/main" val="28741521"/>
                    </a:ext>
                  </a:extLst>
                </a:gridCol>
                <a:gridCol w="5162550">
                  <a:extLst>
                    <a:ext uri="{9D8B030D-6E8A-4147-A177-3AD203B41FA5}">
                      <a16:colId xmlns:a16="http://schemas.microsoft.com/office/drawing/2014/main" val="3809124606"/>
                    </a:ext>
                  </a:extLst>
                </a:gridCol>
              </a:tblGrid>
              <a:tr h="812426">
                <a:tc>
                  <a:txBody>
                    <a:bodyPr/>
                    <a:lstStyle/>
                    <a:p>
                      <a:pPr fontAlgn="t">
                        <a:buNone/>
                      </a:pPr>
                      <a:endParaRPr lang="en-US">
                        <a:effectLst/>
                      </a:endParaRPr>
                    </a:p>
                  </a:txBody>
                  <a:tcPr marL="91421" marR="91421" marT="91421" marB="9142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fontAlgn="base">
                        <a:lnSpc>
                          <a:spcPts val="2175"/>
                        </a:lnSpc>
                        <a:buNone/>
                      </a:pPr>
                      <a:endParaRPr lang="en-US" sz="1800" b="1">
                        <a:effectLst/>
                        <a:latin typeface="Arial"/>
                      </a:endParaRPr>
                    </a:p>
                    <a:p>
                      <a:pPr lvl="0">
                        <a:lnSpc>
                          <a:spcPts val="2175"/>
                        </a:lnSpc>
                        <a:buNone/>
                      </a:pPr>
                      <a:r>
                        <a:rPr lang="en-US" sz="1800" b="1">
                          <a:effectLst/>
                          <a:latin typeface="Arial"/>
                        </a:rPr>
                        <a:t>Each session will include:</a:t>
                      </a:r>
                      <a:endParaRPr lang="en-US">
                        <a:effectLst/>
                        <a:latin typeface="Arial"/>
                      </a:endParaRPr>
                    </a:p>
                  </a:txBody>
                  <a:tcPr marL="91421" marR="91421" marT="91421" marB="9142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757348303"/>
                  </a:ext>
                </a:extLst>
              </a:tr>
              <a:tr h="2190750">
                <a:tc>
                  <a:txBody>
                    <a:bodyPr/>
                    <a:lstStyle/>
                    <a:p>
                      <a:pPr marL="285750" lvl="0" indent="-285750" fontAlgn="base">
                        <a:lnSpc>
                          <a:spcPts val="2475"/>
                        </a:lnSpc>
                        <a:buFont typeface="Arial"/>
                        <a:buChar char="•"/>
                      </a:pPr>
                      <a:r>
                        <a:rPr lang="en-US" sz="1800">
                          <a:effectLst/>
                          <a:highlight>
                            <a:srgbClr val="FFFFFF"/>
                          </a:highlight>
                          <a:latin typeface="Arial"/>
                        </a:rPr>
                        <a:t>Provider agencies will learn about a topic critical to being a Medicaid Provider Agency</a:t>
                      </a:r>
                      <a:endParaRPr lang="en-US" sz="1440">
                        <a:effectLst/>
                        <a:latin typeface="Arial"/>
                      </a:endParaRPr>
                    </a:p>
                    <a:p>
                      <a:pPr marL="342900" lvl="0" indent="-342900" fontAlgn="base">
                        <a:lnSpc>
                          <a:spcPts val="2475"/>
                        </a:lnSpc>
                        <a:buFont typeface="Arial" panose="020B0604020202020204" pitchFamily="34" charset="0"/>
                        <a:buChar char="•"/>
                      </a:pPr>
                      <a:r>
                        <a:rPr lang="en-US" sz="1800">
                          <a:effectLst/>
                          <a:highlight>
                            <a:srgbClr val="FFFFFF"/>
                          </a:highlight>
                          <a:latin typeface="Arial"/>
                        </a:rPr>
                        <a:t>Provider agencies will be given tools to help their Medicaid service delivery, administration, billing and implementation process</a:t>
                      </a:r>
                      <a:endParaRPr lang="en-US" sz="1440">
                        <a:effectLst/>
                        <a:latin typeface="Arial"/>
                      </a:endParaRPr>
                    </a:p>
                    <a:p>
                      <a:pPr marL="342900" lvl="0" indent="-342900" fontAlgn="base">
                        <a:lnSpc>
                          <a:spcPts val="2475"/>
                        </a:lnSpc>
                        <a:buFont typeface="Arial" panose="020B0604020202020204" pitchFamily="34" charset="0"/>
                        <a:buChar char="•"/>
                      </a:pPr>
                      <a:r>
                        <a:rPr lang="en-US" sz="1800">
                          <a:effectLst/>
                          <a:highlight>
                            <a:srgbClr val="FFFFFF"/>
                          </a:highlight>
                          <a:latin typeface="Arial"/>
                        </a:rPr>
                        <a:t>Provider agencies will be given time to develop an 18 month workplan for the process. Agencies will need more internal time outside of sessions. </a:t>
                      </a:r>
                      <a:endParaRPr lang="en-US" sz="1440">
                        <a:effectLst/>
                        <a:latin typeface="Arial"/>
                      </a:endParaRPr>
                    </a:p>
                  </a:txBody>
                  <a:tcPr marL="91421" marR="91421" marT="91421" marB="9142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342900" lvl="0" indent="-342900" fontAlgn="base">
                        <a:lnSpc>
                          <a:spcPts val="2475"/>
                        </a:lnSpc>
                        <a:buFont typeface="Arial" panose="020B0604020202020204" pitchFamily="34" charset="0"/>
                        <a:buChar char="•"/>
                      </a:pPr>
                      <a:r>
                        <a:rPr lang="en-US" sz="1800">
                          <a:effectLst/>
                          <a:highlight>
                            <a:srgbClr val="FFFFFF"/>
                          </a:highlight>
                          <a:latin typeface="Arial"/>
                        </a:rPr>
                        <a:t>Helpful tips and tools provided by the TA team</a:t>
                      </a:r>
                      <a:endParaRPr lang="en-US" sz="1440">
                        <a:effectLst/>
                        <a:latin typeface="Arial"/>
                      </a:endParaRPr>
                    </a:p>
                    <a:p>
                      <a:pPr marL="342900" lvl="0" indent="-342900" fontAlgn="base">
                        <a:lnSpc>
                          <a:spcPts val="2475"/>
                        </a:lnSpc>
                        <a:buFont typeface="Arial" panose="020B0604020202020204" pitchFamily="34" charset="0"/>
                        <a:buChar char="•"/>
                      </a:pPr>
                      <a:r>
                        <a:rPr lang="en-US" sz="1800">
                          <a:effectLst/>
                          <a:highlight>
                            <a:srgbClr val="FFFFFF"/>
                          </a:highlight>
                          <a:latin typeface="Arial"/>
                        </a:rPr>
                        <a:t>Opportunities for sharing experiences across agencies</a:t>
                      </a:r>
                      <a:endParaRPr lang="en-US" sz="1440">
                        <a:effectLst/>
                        <a:latin typeface="Arial"/>
                      </a:endParaRPr>
                    </a:p>
                    <a:p>
                      <a:pPr marL="342900" lvl="0" indent="-342900" fontAlgn="base">
                        <a:lnSpc>
                          <a:spcPts val="2475"/>
                        </a:lnSpc>
                        <a:buFont typeface="Arial" panose="020B0604020202020204" pitchFamily="34" charset="0"/>
                        <a:buChar char="•"/>
                      </a:pPr>
                      <a:r>
                        <a:rPr lang="en-US" sz="1800">
                          <a:effectLst/>
                          <a:highlight>
                            <a:srgbClr val="FFFFFF"/>
                          </a:highlight>
                          <a:latin typeface="Arial"/>
                        </a:rPr>
                        <a:t>Coaching for your agency</a:t>
                      </a:r>
                      <a:endParaRPr lang="en-US" sz="1440">
                        <a:effectLst/>
                        <a:latin typeface="Arial"/>
                      </a:endParaRPr>
                    </a:p>
                  </a:txBody>
                  <a:tcPr marL="91421" marR="91421" marT="91421" marB="91421">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117412"/>
                  </a:ext>
                </a:extLst>
              </a:tr>
            </a:tbl>
          </a:graphicData>
        </a:graphic>
      </p:graphicFrame>
    </p:spTree>
    <p:extLst>
      <p:ext uri="{BB962C8B-B14F-4D97-AF65-F5344CB8AC3E}">
        <p14:creationId xmlns:p14="http://schemas.microsoft.com/office/powerpoint/2010/main" val="785480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8846-5DF9-D299-E420-973B9353E26B}"/>
              </a:ext>
            </a:extLst>
          </p:cNvPr>
          <p:cNvSpPr>
            <a:spLocks noGrp="1"/>
          </p:cNvSpPr>
          <p:nvPr>
            <p:ph type="title"/>
          </p:nvPr>
        </p:nvSpPr>
        <p:spPr>
          <a:xfrm>
            <a:off x="3581097" y="367336"/>
            <a:ext cx="5029704" cy="763500"/>
          </a:xfrm>
        </p:spPr>
        <p:txBody>
          <a:bodyPr>
            <a:noAutofit/>
          </a:bodyPr>
          <a:lstStyle/>
          <a:p>
            <a:r>
              <a:rPr lang="en-US">
                <a:latin typeface="Arial Black" panose="020B0A04020102020204" pitchFamily="34" charset="0"/>
              </a:rPr>
              <a:t>Training Cycle</a:t>
            </a:r>
          </a:p>
        </p:txBody>
      </p:sp>
      <p:graphicFrame>
        <p:nvGraphicFramePr>
          <p:cNvPr id="16" name="Diagram 15">
            <a:extLst>
              <a:ext uri="{FF2B5EF4-FFF2-40B4-BE49-F238E27FC236}">
                <a16:creationId xmlns:a16="http://schemas.microsoft.com/office/drawing/2014/main" id="{B80B7E24-7268-71D1-02ED-C552DC9E435E}"/>
              </a:ext>
            </a:extLst>
          </p:cNvPr>
          <p:cNvGraphicFramePr/>
          <p:nvPr>
            <p:extLst>
              <p:ext uri="{D42A27DB-BD31-4B8C-83A1-F6EECF244321}">
                <p14:modId xmlns:p14="http://schemas.microsoft.com/office/powerpoint/2010/main" val="1036595156"/>
              </p:ext>
            </p:extLst>
          </p:nvPr>
        </p:nvGraphicFramePr>
        <p:xfrm>
          <a:off x="2992644" y="1594804"/>
          <a:ext cx="6206611" cy="4283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97" name="Google Shape;140;p14">
            <a:extLst>
              <a:ext uri="{FF2B5EF4-FFF2-40B4-BE49-F238E27FC236}">
                <a16:creationId xmlns:a16="http://schemas.microsoft.com/office/drawing/2014/main" id="{28E79F38-AE30-B9A9-2F28-2E45E43A1F14}"/>
              </a:ext>
            </a:extLst>
          </p:cNvPr>
          <p:cNvPicPr preferRelativeResize="0"/>
          <p:nvPr/>
        </p:nvPicPr>
        <p:blipFill rotWithShape="1">
          <a:blip r:embed="rId8">
            <a:alphaModFix/>
          </a:blip>
          <a:srcRect l="17674" t="34120" r="17680" b="34310"/>
          <a:stretch/>
        </p:blipFill>
        <p:spPr>
          <a:xfrm>
            <a:off x="415600" y="6116499"/>
            <a:ext cx="1071503" cy="523197"/>
          </a:xfrm>
          <a:prstGeom prst="rect">
            <a:avLst/>
          </a:prstGeom>
          <a:noFill/>
          <a:ln>
            <a:noFill/>
          </a:ln>
        </p:spPr>
      </p:pic>
    </p:spTree>
    <p:extLst>
      <p:ext uri="{BB962C8B-B14F-4D97-AF65-F5344CB8AC3E}">
        <p14:creationId xmlns:p14="http://schemas.microsoft.com/office/powerpoint/2010/main" val="1680503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49">
          <a:extLst>
            <a:ext uri="{FF2B5EF4-FFF2-40B4-BE49-F238E27FC236}">
              <a16:creationId xmlns:a16="http://schemas.microsoft.com/office/drawing/2014/main" id="{4B9C3744-0CB5-616A-C257-7CC1AAE385F6}"/>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8DC50A24-A1FC-31DA-013E-9861BE33A2E7}"/>
              </a:ext>
            </a:extLst>
          </p:cNvPr>
          <p:cNvSpPr txBox="1">
            <a:spLocks noGrp="1"/>
          </p:cNvSpPr>
          <p:nvPr>
            <p:ph type="title"/>
          </p:nvPr>
        </p:nvSpPr>
        <p:spPr>
          <a:xfrm>
            <a:off x="435934" y="346079"/>
            <a:ext cx="9133368" cy="7635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990"/>
              <a:buNone/>
            </a:pPr>
            <a:r>
              <a:rPr lang="en-US" sz="4000">
                <a:latin typeface="Arial Black"/>
                <a:ea typeface="Arial Black"/>
                <a:cs typeface="Arial Black"/>
                <a:sym typeface="Arial Black"/>
              </a:rPr>
              <a:t>Medicaid Academy Schedule</a:t>
            </a:r>
            <a:endParaRPr sz="4000">
              <a:latin typeface="Arial Black"/>
              <a:ea typeface="Arial Black"/>
              <a:cs typeface="Arial Black"/>
              <a:sym typeface="Arial Black"/>
            </a:endParaRPr>
          </a:p>
        </p:txBody>
      </p:sp>
      <p:pic>
        <p:nvPicPr>
          <p:cNvPr id="752" name="Google Shape;752;g12ceb0b3d0f_0_12">
            <a:extLst>
              <a:ext uri="{FF2B5EF4-FFF2-40B4-BE49-F238E27FC236}">
                <a16:creationId xmlns:a16="http://schemas.microsoft.com/office/drawing/2014/main" id="{45D58E21-7F5A-0E7A-CFAD-3CD43919BD42}"/>
              </a:ext>
            </a:extLst>
          </p:cNvPr>
          <p:cNvPicPr preferRelativeResize="0"/>
          <p:nvPr/>
        </p:nvPicPr>
        <p:blipFill rotWithShape="1">
          <a:blip r:embed="rId5">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F085FE54-4C68-0D6C-3223-889947B78802}"/>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3" name="Table 2">
            <a:extLst>
              <a:ext uri="{FF2B5EF4-FFF2-40B4-BE49-F238E27FC236}">
                <a16:creationId xmlns:a16="http://schemas.microsoft.com/office/drawing/2014/main" id="{9CE459EC-635F-5018-B5FF-1185BEE91056}"/>
              </a:ext>
            </a:extLst>
          </p:cNvPr>
          <p:cNvGraphicFramePr>
            <a:graphicFrameLocks noGrp="1"/>
          </p:cNvGraphicFramePr>
          <p:nvPr>
            <p:extLst>
              <p:ext uri="{D42A27DB-BD31-4B8C-83A1-F6EECF244321}">
                <p14:modId xmlns:p14="http://schemas.microsoft.com/office/powerpoint/2010/main" val="1596013352"/>
              </p:ext>
            </p:extLst>
          </p:nvPr>
        </p:nvGraphicFramePr>
        <p:xfrm>
          <a:off x="435934" y="1758276"/>
          <a:ext cx="7268748" cy="3341447"/>
        </p:xfrm>
        <a:graphic>
          <a:graphicData uri="http://schemas.openxmlformats.org/drawingml/2006/table">
            <a:tbl>
              <a:tblPr/>
              <a:tblGrid>
                <a:gridCol w="776178">
                  <a:extLst>
                    <a:ext uri="{9D8B030D-6E8A-4147-A177-3AD203B41FA5}">
                      <a16:colId xmlns:a16="http://schemas.microsoft.com/office/drawing/2014/main" val="4024499828"/>
                    </a:ext>
                  </a:extLst>
                </a:gridCol>
                <a:gridCol w="2200939">
                  <a:extLst>
                    <a:ext uri="{9D8B030D-6E8A-4147-A177-3AD203B41FA5}">
                      <a16:colId xmlns:a16="http://schemas.microsoft.com/office/drawing/2014/main" val="3199538847"/>
                    </a:ext>
                  </a:extLst>
                </a:gridCol>
                <a:gridCol w="988828">
                  <a:extLst>
                    <a:ext uri="{9D8B030D-6E8A-4147-A177-3AD203B41FA5}">
                      <a16:colId xmlns:a16="http://schemas.microsoft.com/office/drawing/2014/main" val="2217549222"/>
                    </a:ext>
                  </a:extLst>
                </a:gridCol>
                <a:gridCol w="3302803">
                  <a:extLst>
                    <a:ext uri="{9D8B030D-6E8A-4147-A177-3AD203B41FA5}">
                      <a16:colId xmlns:a16="http://schemas.microsoft.com/office/drawing/2014/main" val="3036252923"/>
                    </a:ext>
                  </a:extLst>
                </a:gridCol>
              </a:tblGrid>
              <a:tr h="263927">
                <a:tc>
                  <a:txBody>
                    <a:bodyPr/>
                    <a:lstStyle/>
                    <a:p>
                      <a:pPr algn="l" fontAlgn="base">
                        <a:lnSpc>
                          <a:spcPts val="1650"/>
                        </a:lnSpc>
                        <a:buNone/>
                      </a:pPr>
                      <a:r>
                        <a:rPr lang="en-US" sz="1100" b="1" i="0" u="none" strike="noStrike">
                          <a:solidFill>
                            <a:srgbClr val="000000"/>
                          </a:solidFill>
                          <a:effectLst/>
                          <a:latin typeface="Arial" panose="020B0604020202020204" pitchFamily="34" charset="0"/>
                        </a:rPr>
                        <a:t>Session</a:t>
                      </a:r>
                      <a:r>
                        <a:rPr lang="en-US" sz="1100" b="0" i="0">
                          <a:solidFill>
                            <a:srgbClr val="000000"/>
                          </a:solidFill>
                          <a:effectLst/>
                          <a:latin typeface="Arial" panose="020B0604020202020204" pitchFamily="34" charset="0"/>
                        </a:rPr>
                        <a:t>​</a:t>
                      </a:r>
                      <a:endParaRPr lang="en-US" sz="11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650"/>
                        </a:lnSpc>
                        <a:buNone/>
                      </a:pPr>
                      <a:r>
                        <a:rPr lang="en-US" sz="1100" b="1" i="0" u="none" strike="noStrike">
                          <a:solidFill>
                            <a:srgbClr val="000000"/>
                          </a:solidFill>
                          <a:effectLst/>
                          <a:latin typeface="Arial" panose="020B0604020202020204" pitchFamily="34" charset="0"/>
                        </a:rPr>
                        <a:t>Topic</a:t>
                      </a:r>
                      <a:r>
                        <a:rPr lang="en-US" sz="1100" b="0" i="0">
                          <a:solidFill>
                            <a:srgbClr val="000000"/>
                          </a:solidFill>
                          <a:effectLst/>
                          <a:latin typeface="Arial" panose="020B0604020202020204" pitchFamily="34" charset="0"/>
                        </a:rPr>
                        <a:t>​</a:t>
                      </a:r>
                      <a:endParaRPr lang="en-US" sz="11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650"/>
                        </a:lnSpc>
                        <a:buNone/>
                      </a:pPr>
                      <a:r>
                        <a:rPr lang="en-US" sz="1100" b="1" i="0" u="none" strike="noStrike">
                          <a:solidFill>
                            <a:srgbClr val="000000"/>
                          </a:solidFill>
                          <a:effectLst/>
                          <a:latin typeface="Arial" panose="020B0604020202020204" pitchFamily="34" charset="0"/>
                        </a:rPr>
                        <a:t>Date</a:t>
                      </a:r>
                      <a:r>
                        <a:rPr lang="en-US" sz="1100" b="0" i="0">
                          <a:solidFill>
                            <a:srgbClr val="000000"/>
                          </a:solidFill>
                          <a:effectLst/>
                          <a:latin typeface="Arial" panose="020B0604020202020204" pitchFamily="34" charset="0"/>
                        </a:rPr>
                        <a:t>​</a:t>
                      </a:r>
                      <a:endParaRPr lang="en-US" sz="11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650"/>
                        </a:lnSpc>
                        <a:buNone/>
                      </a:pPr>
                      <a:r>
                        <a:rPr lang="en-US" sz="1100" b="1" i="0" u="none" strike="noStrike">
                          <a:solidFill>
                            <a:srgbClr val="000000"/>
                          </a:solidFill>
                          <a:effectLst/>
                          <a:latin typeface="Arial" panose="020B0604020202020204" pitchFamily="34" charset="0"/>
                        </a:rPr>
                        <a:t>Link </a:t>
                      </a:r>
                      <a:r>
                        <a:rPr lang="en-US" sz="1100" b="0" i="0">
                          <a:solidFill>
                            <a:srgbClr val="000000"/>
                          </a:solidFill>
                          <a:effectLst/>
                          <a:latin typeface="Arial" panose="020B0604020202020204" pitchFamily="34" charset="0"/>
                        </a:rPr>
                        <a:t>​</a:t>
                      </a:r>
                      <a:endParaRPr lang="en-US" sz="11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827685632"/>
                  </a:ext>
                </a:extLst>
              </a:tr>
              <a:tr h="379091">
                <a:tc>
                  <a:txBody>
                    <a:bodyPr/>
                    <a:lstStyle/>
                    <a:p>
                      <a:pPr algn="l" fontAlgn="base">
                        <a:lnSpc>
                          <a:spcPts val="1200"/>
                        </a:lnSpc>
                        <a:buNone/>
                      </a:pPr>
                      <a:r>
                        <a:rPr lang="en-US" sz="1050" b="1" i="0" u="none" strike="noStrike">
                          <a:solidFill>
                            <a:srgbClr val="000000"/>
                          </a:solidFill>
                          <a:effectLst/>
                          <a:latin typeface="Arial" panose="020B0604020202020204" pitchFamily="34" charset="0"/>
                        </a:rPr>
                        <a:t>4.</a:t>
                      </a:r>
                      <a:r>
                        <a:rPr lang="en-US" sz="105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Topic #4: Policies &amp; Procedures </a:t>
                      </a: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April 2, 2026</a:t>
                      </a:r>
                      <a:r>
                        <a:rPr lang="en-US" sz="1100" b="0" i="0">
                          <a:solidFill>
                            <a:srgbClr val="000000"/>
                          </a:solidFill>
                          <a:effectLst/>
                          <a:latin typeface="Arial" panose="020B0604020202020204" pitchFamily="34" charset="0"/>
                        </a:rPr>
                        <a:t>​</a:t>
                      </a:r>
                      <a:endParaRPr lang="en-US" sz="1400" b="0" i="0">
                        <a:solidFill>
                          <a:srgbClr val="000000"/>
                        </a:solidFill>
                        <a:effectLst/>
                      </a:endParaRPr>
                    </a:p>
                    <a:p>
                      <a:pPr algn="l" fontAlgn="base">
                        <a:lnSpc>
                          <a:spcPts val="1425"/>
                        </a:lnSpc>
                        <a:buNone/>
                      </a:pP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auto">
                        <a:lnSpc>
                          <a:spcPts val="1200"/>
                        </a:lnSpc>
                        <a:buNone/>
                      </a:pPr>
                      <a:r>
                        <a:rPr lang="en-US" sz="1050" b="0" i="0" u="sng" strike="noStrike">
                          <a:solidFill>
                            <a:srgbClr val="0097A7"/>
                          </a:solidFill>
                          <a:effectLst/>
                          <a:latin typeface="Arial" panose="020B0604020202020204" pitchFamily="34" charset="0"/>
                          <a:hlinkClick r:id="rId6"/>
                        </a:rPr>
                        <a:t>https://csh-org.zoom.us/j/87361406535?pwd=eNEJfNE3vkH7rlyLj23rwaOyQHxa3N.1</a:t>
                      </a:r>
                      <a:r>
                        <a:rPr lang="en-US" sz="1050" b="0" i="0" u="none" strike="noStrike">
                          <a:solidFill>
                            <a:srgbClr val="000000"/>
                          </a:solidFill>
                          <a:effectLst/>
                          <a:latin typeface="Arial" panose="020B0604020202020204" pitchFamily="34" charset="0"/>
                        </a:rPr>
                        <a:t> </a:t>
                      </a:r>
                      <a:r>
                        <a:rPr lang="en-US" sz="1050" b="0" i="0">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162779325"/>
                  </a:ext>
                </a:extLst>
              </a:tr>
              <a:tr h="379091">
                <a:tc>
                  <a:txBody>
                    <a:bodyPr/>
                    <a:lstStyle/>
                    <a:p>
                      <a:pPr algn="l" fontAlgn="auto">
                        <a:lnSpc>
                          <a:spcPts val="1200"/>
                        </a:lnSpc>
                        <a:buNone/>
                      </a:pPr>
                      <a:r>
                        <a:rPr lang="en-US" sz="1050" b="1" i="0" u="none" strike="noStrike">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Office Hour Q&amp;A on Topic #4</a:t>
                      </a:r>
                      <a:r>
                        <a:rPr lang="en-US" sz="1100" b="0" i="0">
                          <a:solidFill>
                            <a:srgbClr val="000000"/>
                          </a:solidFill>
                          <a:effectLst/>
                          <a:latin typeface="Arial" panose="020B0604020202020204" pitchFamily="34" charset="0"/>
                        </a:rPr>
                        <a:t>​</a:t>
                      </a:r>
                      <a:endParaRPr lang="en-US" sz="1400" b="0" i="0">
                        <a:solidFill>
                          <a:srgbClr val="000000"/>
                        </a:solidFill>
                        <a:effectLst/>
                      </a:endParaRPr>
                    </a:p>
                    <a:p>
                      <a:pPr algn="l" fontAlgn="base">
                        <a:lnSpc>
                          <a:spcPts val="1425"/>
                        </a:lnSpc>
                        <a:buNone/>
                      </a:pP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April 9, 2026</a:t>
                      </a: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auto">
                        <a:lnSpc>
                          <a:spcPts val="1200"/>
                        </a:lnSpc>
                        <a:buNone/>
                      </a:pPr>
                      <a:r>
                        <a:rPr lang="en-US" sz="1050" b="0" i="0" u="sng" strike="noStrike">
                          <a:solidFill>
                            <a:srgbClr val="0097A7"/>
                          </a:solidFill>
                          <a:effectLst/>
                          <a:latin typeface="Arial" panose="020B0604020202020204" pitchFamily="34" charset="0"/>
                          <a:hlinkClick r:id="rId7"/>
                        </a:rPr>
                        <a:t>https://csh-org.zoom.us/j/84811338738?pwd=dmbVKTVLfEJlPno9e8eF8wf5BNztI7.1</a:t>
                      </a:r>
                      <a:r>
                        <a:rPr lang="en-US" sz="1050" b="0" i="0" u="none" strike="noStrike">
                          <a:solidFill>
                            <a:srgbClr val="000000"/>
                          </a:solidFill>
                          <a:effectLst/>
                          <a:latin typeface="Arial" panose="020B0604020202020204" pitchFamily="34" charset="0"/>
                        </a:rPr>
                        <a:t> </a:t>
                      </a:r>
                      <a:r>
                        <a:rPr lang="en-US" sz="1050" b="0" i="0">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309096070"/>
                  </a:ext>
                </a:extLst>
              </a:tr>
              <a:tr h="379091">
                <a:tc>
                  <a:txBody>
                    <a:bodyPr/>
                    <a:lstStyle/>
                    <a:p>
                      <a:pPr algn="l" fontAlgn="base">
                        <a:lnSpc>
                          <a:spcPts val="1200"/>
                        </a:lnSpc>
                        <a:buNone/>
                      </a:pPr>
                      <a:r>
                        <a:rPr lang="en-US" sz="1050" b="1" i="0" u="none" strike="noStrike">
                          <a:solidFill>
                            <a:srgbClr val="000000"/>
                          </a:solidFill>
                          <a:effectLst/>
                          <a:latin typeface="Arial" panose="020B0604020202020204" pitchFamily="34" charset="0"/>
                        </a:rPr>
                        <a:t>5.</a:t>
                      </a:r>
                      <a:r>
                        <a:rPr lang="en-US" sz="105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Topic #5: Documentation &amp; Billing </a:t>
                      </a: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April 23, 2026</a:t>
                      </a:r>
                      <a:r>
                        <a:rPr lang="en-US" sz="1100" b="0" i="0">
                          <a:solidFill>
                            <a:srgbClr val="000000"/>
                          </a:solidFill>
                          <a:effectLst/>
                          <a:latin typeface="Arial" panose="020B0604020202020204" pitchFamily="34" charset="0"/>
                        </a:rPr>
                        <a:t>​</a:t>
                      </a:r>
                      <a:endParaRPr lang="en-US" sz="1400" b="0" i="0">
                        <a:solidFill>
                          <a:srgbClr val="000000"/>
                        </a:solidFill>
                        <a:effectLst/>
                      </a:endParaRPr>
                    </a:p>
                    <a:p>
                      <a:pPr algn="l" fontAlgn="base">
                        <a:lnSpc>
                          <a:spcPts val="1425"/>
                        </a:lnSpc>
                        <a:buNone/>
                      </a:pP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auto">
                        <a:lnSpc>
                          <a:spcPts val="1200"/>
                        </a:lnSpc>
                        <a:buNone/>
                      </a:pPr>
                      <a:r>
                        <a:rPr lang="en-US" sz="1050" b="0" i="0" u="sng" strike="noStrike">
                          <a:solidFill>
                            <a:srgbClr val="0097A7"/>
                          </a:solidFill>
                          <a:effectLst/>
                          <a:latin typeface="Arial" panose="020B0604020202020204" pitchFamily="34" charset="0"/>
                          <a:hlinkClick r:id="rId8"/>
                        </a:rPr>
                        <a:t>https://csh-org.zoom.us/j/89680281916?pwd=gzcUAH7LWbRD1j2K7jQHIahYazFrIF.1</a:t>
                      </a:r>
                      <a:r>
                        <a:rPr lang="en-US" sz="1050" b="0" i="0" u="none" strike="noStrike">
                          <a:solidFill>
                            <a:srgbClr val="000000"/>
                          </a:solidFill>
                          <a:effectLst/>
                          <a:latin typeface="Arial" panose="020B0604020202020204" pitchFamily="34" charset="0"/>
                        </a:rPr>
                        <a:t> </a:t>
                      </a:r>
                      <a:r>
                        <a:rPr lang="en-US" sz="1050" b="0" i="0">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506726427"/>
                  </a:ext>
                </a:extLst>
              </a:tr>
              <a:tr h="379091">
                <a:tc>
                  <a:txBody>
                    <a:bodyPr/>
                    <a:lstStyle/>
                    <a:p>
                      <a:pPr algn="l" fontAlgn="auto">
                        <a:lnSpc>
                          <a:spcPts val="1200"/>
                        </a:lnSpc>
                        <a:buNone/>
                      </a:pPr>
                      <a:r>
                        <a:rPr lang="en-US" sz="1050" b="1" i="0" u="none" strike="noStrike">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Office Hour Q&amp;A on Topic #5</a:t>
                      </a:r>
                      <a:r>
                        <a:rPr lang="en-US" sz="1100" b="0" i="0">
                          <a:solidFill>
                            <a:srgbClr val="000000"/>
                          </a:solidFill>
                          <a:effectLst/>
                          <a:latin typeface="Arial" panose="020B0604020202020204" pitchFamily="34" charset="0"/>
                        </a:rPr>
                        <a:t>​</a:t>
                      </a:r>
                      <a:endParaRPr lang="en-US" sz="1400" b="0" i="0">
                        <a:solidFill>
                          <a:srgbClr val="000000"/>
                        </a:solidFill>
                        <a:effectLst/>
                      </a:endParaRPr>
                    </a:p>
                    <a:p>
                      <a:pPr algn="l" fontAlgn="base">
                        <a:lnSpc>
                          <a:spcPts val="1425"/>
                        </a:lnSpc>
                        <a:buNone/>
                      </a:pP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April 30, 2026</a:t>
                      </a: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auto">
                        <a:lnSpc>
                          <a:spcPts val="1200"/>
                        </a:lnSpc>
                        <a:buNone/>
                      </a:pPr>
                      <a:r>
                        <a:rPr lang="en-US" sz="1050" b="0" i="0" u="sng" strike="noStrike">
                          <a:solidFill>
                            <a:srgbClr val="0097A7"/>
                          </a:solidFill>
                          <a:effectLst/>
                          <a:latin typeface="Arial" panose="020B0604020202020204" pitchFamily="34" charset="0"/>
                          <a:hlinkClick r:id="rId9"/>
                        </a:rPr>
                        <a:t>https://csh-org.zoom.us/j/84594719074?pwd=mEm6oA7iJZ0FGB6FCFu0jQrd3qiaE8.1</a:t>
                      </a:r>
                      <a:r>
                        <a:rPr lang="en-US" sz="1050" b="0" i="0" u="none" strike="noStrike">
                          <a:solidFill>
                            <a:srgbClr val="000000"/>
                          </a:solidFill>
                          <a:effectLst/>
                          <a:latin typeface="Arial" panose="020B0604020202020204" pitchFamily="34" charset="0"/>
                        </a:rPr>
                        <a:t> </a:t>
                      </a:r>
                      <a:r>
                        <a:rPr lang="en-US" sz="1050" b="0" i="0">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304062652"/>
                  </a:ext>
                </a:extLst>
              </a:tr>
              <a:tr h="379091">
                <a:tc>
                  <a:txBody>
                    <a:bodyPr/>
                    <a:lstStyle/>
                    <a:p>
                      <a:pPr algn="l" fontAlgn="base">
                        <a:lnSpc>
                          <a:spcPts val="1200"/>
                        </a:lnSpc>
                        <a:buNone/>
                      </a:pPr>
                      <a:r>
                        <a:rPr lang="en-US" sz="1050" b="1" i="0" u="none" strike="noStrike">
                          <a:solidFill>
                            <a:srgbClr val="000000"/>
                          </a:solidFill>
                          <a:effectLst/>
                          <a:latin typeface="Arial" panose="020B0604020202020204" pitchFamily="34" charset="0"/>
                        </a:rPr>
                        <a:t>6. </a:t>
                      </a:r>
                      <a:r>
                        <a:rPr lang="en-US" sz="105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Topic #6: Quality Services </a:t>
                      </a: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May 14, 2026</a:t>
                      </a:r>
                      <a:r>
                        <a:rPr lang="en-US" sz="1100" b="0" i="0">
                          <a:solidFill>
                            <a:srgbClr val="000000"/>
                          </a:solidFill>
                          <a:effectLst/>
                          <a:latin typeface="Arial" panose="020B0604020202020204" pitchFamily="34" charset="0"/>
                        </a:rPr>
                        <a:t>​</a:t>
                      </a:r>
                      <a:endParaRPr lang="en-US" sz="1400" b="0" i="0">
                        <a:solidFill>
                          <a:srgbClr val="000000"/>
                        </a:solidFill>
                        <a:effectLst/>
                      </a:endParaRPr>
                    </a:p>
                    <a:p>
                      <a:pPr algn="l" fontAlgn="base">
                        <a:lnSpc>
                          <a:spcPts val="1425"/>
                        </a:lnSpc>
                        <a:buNone/>
                      </a:pP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auto">
                        <a:lnSpc>
                          <a:spcPts val="1200"/>
                        </a:lnSpc>
                        <a:buNone/>
                      </a:pPr>
                      <a:r>
                        <a:rPr lang="en-US" sz="1050" b="0" i="0" u="sng" strike="noStrike">
                          <a:solidFill>
                            <a:srgbClr val="0097A7"/>
                          </a:solidFill>
                          <a:effectLst/>
                          <a:latin typeface="Arial" panose="020B0604020202020204" pitchFamily="34" charset="0"/>
                          <a:hlinkClick r:id="rId10"/>
                        </a:rPr>
                        <a:t>https://csh-org.zoom.us/j/84928386222?pwd=h8Fww3w4ousoBxaUBv2PBa5AoxhWtG.1</a:t>
                      </a:r>
                      <a:r>
                        <a:rPr lang="en-US" sz="1050" b="0" i="0" u="none" strike="noStrike">
                          <a:solidFill>
                            <a:srgbClr val="000000"/>
                          </a:solidFill>
                          <a:effectLst/>
                          <a:latin typeface="Arial" panose="020B0604020202020204" pitchFamily="34" charset="0"/>
                        </a:rPr>
                        <a:t> </a:t>
                      </a:r>
                      <a:r>
                        <a:rPr lang="en-US" sz="1050" b="0" i="0">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01670818"/>
                  </a:ext>
                </a:extLst>
              </a:tr>
              <a:tr h="379091">
                <a:tc>
                  <a:txBody>
                    <a:bodyPr/>
                    <a:lstStyle/>
                    <a:p>
                      <a:pPr algn="l" fontAlgn="auto">
                        <a:lnSpc>
                          <a:spcPts val="1200"/>
                        </a:lnSpc>
                        <a:buNone/>
                      </a:pPr>
                      <a:r>
                        <a:rPr lang="en-US" sz="1050" b="0" i="0" u="none" strike="noStrike">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Office Hour Q&amp;A on Topic #6</a:t>
                      </a:r>
                      <a:r>
                        <a:rPr lang="en-US" sz="1100" b="0" i="0">
                          <a:solidFill>
                            <a:srgbClr val="000000"/>
                          </a:solidFill>
                          <a:effectLst/>
                          <a:latin typeface="Arial" panose="020B0604020202020204" pitchFamily="34" charset="0"/>
                        </a:rPr>
                        <a:t>​</a:t>
                      </a:r>
                      <a:endParaRPr lang="en-US" sz="1400" b="0" i="0">
                        <a:solidFill>
                          <a:srgbClr val="000000"/>
                        </a:solidFill>
                        <a:effectLst/>
                      </a:endParaRPr>
                    </a:p>
                    <a:p>
                      <a:pPr algn="l" fontAlgn="base">
                        <a:lnSpc>
                          <a:spcPts val="1425"/>
                        </a:lnSpc>
                        <a:buNone/>
                      </a:pP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100" b="0" i="0" u="none" strike="noStrike">
                          <a:solidFill>
                            <a:srgbClr val="000000"/>
                          </a:solidFill>
                          <a:effectLst/>
                          <a:latin typeface="Arial" panose="020B0604020202020204" pitchFamily="34" charset="0"/>
                        </a:rPr>
                        <a:t>May 21, 2026</a:t>
                      </a:r>
                      <a:r>
                        <a:rPr lang="en-US" sz="1100" b="0" i="0">
                          <a:solidFill>
                            <a:srgbClr val="000000"/>
                          </a:solidFill>
                          <a:effectLst/>
                          <a:latin typeface="Arial" panose="020B0604020202020204" pitchFamily="34" charset="0"/>
                        </a:rPr>
                        <a:t>​</a:t>
                      </a:r>
                      <a:endParaRPr lang="en-US" sz="1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auto">
                        <a:lnSpc>
                          <a:spcPts val="1200"/>
                        </a:lnSpc>
                        <a:buNone/>
                      </a:pPr>
                      <a:r>
                        <a:rPr lang="en-US" sz="1050" b="0" i="0" u="sng" strike="noStrike">
                          <a:solidFill>
                            <a:srgbClr val="0097A7"/>
                          </a:solidFill>
                          <a:effectLst/>
                          <a:latin typeface="Arial" panose="020B0604020202020204" pitchFamily="34" charset="0"/>
                          <a:hlinkClick r:id="rId11"/>
                        </a:rPr>
                        <a:t>https://csh-org.zoom.us/j/87401139749?pwd=b0txjUsbWOxbifa7wpAJNWRRnNIWKw.1</a:t>
                      </a:r>
                      <a:r>
                        <a:rPr lang="en-US" sz="1050" b="0" i="0" u="none" strike="noStrike">
                          <a:solidFill>
                            <a:srgbClr val="000000"/>
                          </a:solidFill>
                          <a:effectLst/>
                          <a:latin typeface="Arial" panose="020B0604020202020204" pitchFamily="34" charset="0"/>
                        </a:rPr>
                        <a:t> </a:t>
                      </a:r>
                      <a:r>
                        <a:rPr lang="en-US" sz="1050" b="0" i="0">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72676454"/>
                  </a:ext>
                </a:extLst>
              </a:tr>
            </a:tbl>
          </a:graphicData>
        </a:graphic>
      </p:graphicFrame>
      <p:sp>
        <p:nvSpPr>
          <p:cNvPr id="4" name="Rectangle 1">
            <a:extLst>
              <a:ext uri="{FF2B5EF4-FFF2-40B4-BE49-F238E27FC236}">
                <a16:creationId xmlns:a16="http://schemas.microsoft.com/office/drawing/2014/main" id="{C683C185-F66B-892A-23D0-45D9F6A513E8}"/>
              </a:ext>
            </a:extLst>
          </p:cNvPr>
          <p:cNvSpPr>
            <a:spLocks noChangeArrowheads="1"/>
          </p:cNvSpPr>
          <p:nvPr/>
        </p:nvSpPr>
        <p:spPr bwMode="auto">
          <a:xfrm>
            <a:off x="-4730290" y="1069698"/>
            <a:ext cx="188309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715211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0DCFC2A3-9710-9AEC-D57F-683AB4A2AD18}"/>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34A4A2F8-BF28-1AD7-BFD2-B698D8A18A99}"/>
              </a:ext>
            </a:extLst>
          </p:cNvPr>
          <p:cNvSpPr txBox="1">
            <a:spLocks noGrp="1"/>
          </p:cNvSpPr>
          <p:nvPr>
            <p:ph type="title"/>
          </p:nvPr>
        </p:nvSpPr>
        <p:spPr>
          <a:xfrm>
            <a:off x="583284" y="969732"/>
            <a:ext cx="5393700" cy="19764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Plan for Today: </a:t>
            </a:r>
            <a:endParaRPr sz="4400">
              <a:latin typeface="Arial Black"/>
              <a:ea typeface="Arial Black"/>
              <a:cs typeface="Arial Black"/>
              <a:sym typeface="Arial Black"/>
            </a:endParaRPr>
          </a:p>
        </p:txBody>
      </p:sp>
      <p:sp>
        <p:nvSpPr>
          <p:cNvPr id="639" name="Google Shape;639;g12f261aa162_0_337">
            <a:extLst>
              <a:ext uri="{FF2B5EF4-FFF2-40B4-BE49-F238E27FC236}">
                <a16:creationId xmlns:a16="http://schemas.microsoft.com/office/drawing/2014/main" id="{6205E115-C7F6-8DB4-F7DB-B2C4E0C1FFCE}"/>
              </a:ext>
            </a:extLst>
          </p:cNvPr>
          <p:cNvSpPr txBox="1">
            <a:spLocks noGrp="1"/>
          </p:cNvSpPr>
          <p:nvPr>
            <p:ph type="body" idx="2"/>
          </p:nvPr>
        </p:nvSpPr>
        <p:spPr>
          <a:xfrm>
            <a:off x="6586000" y="965550"/>
            <a:ext cx="5115900" cy="4926900"/>
          </a:xfrm>
          <a:prstGeom prst="rect">
            <a:avLst/>
          </a:prstGeom>
          <a:noFill/>
          <a:ln>
            <a:noFill/>
          </a:ln>
        </p:spPr>
        <p:txBody>
          <a:bodyPr spcFirstLastPara="1" wrap="square" lIns="121900" tIns="121900" rIns="121900" bIns="121900" anchor="ctr" anchorCtr="0">
            <a:normAutofit lnSpcReduction="10000"/>
          </a:bodyPr>
          <a:lstStyle/>
          <a:p>
            <a:pPr marL="285750" indent="-285750">
              <a:spcAft>
                <a:spcPts val="1600"/>
              </a:spcAft>
            </a:pPr>
            <a:r>
              <a:rPr lang="en-US" sz="2000" dirty="0">
                <a:solidFill>
                  <a:schemeClr val="accent2"/>
                </a:solidFill>
                <a:latin typeface="Arial"/>
                <a:ea typeface="Arial"/>
                <a:cs typeface="Arial"/>
                <a:sym typeface="Arial"/>
              </a:rPr>
              <a:t>Review policy and procedure requirements as a Kentucky </a:t>
            </a:r>
            <a:r>
              <a:rPr lang="en-US" sz="2000" dirty="0" err="1">
                <a:solidFill>
                  <a:schemeClr val="accent2"/>
                </a:solidFill>
                <a:latin typeface="Arial"/>
                <a:ea typeface="Arial"/>
                <a:cs typeface="Arial"/>
                <a:sym typeface="Arial"/>
              </a:rPr>
              <a:t>iRISE</a:t>
            </a:r>
            <a:r>
              <a:rPr lang="en-US" sz="2000" dirty="0">
                <a:solidFill>
                  <a:schemeClr val="accent2"/>
                </a:solidFill>
                <a:latin typeface="Arial"/>
                <a:ea typeface="Arial"/>
                <a:cs typeface="Arial"/>
                <a:sym typeface="Arial"/>
              </a:rPr>
              <a:t> service provider</a:t>
            </a:r>
          </a:p>
          <a:p>
            <a:pPr marL="285750" indent="-285750">
              <a:spcAft>
                <a:spcPts val="1600"/>
              </a:spcAft>
            </a:pPr>
            <a:r>
              <a:rPr lang="en-US" sz="2000" dirty="0">
                <a:solidFill>
                  <a:schemeClr val="accent2"/>
                </a:solidFill>
                <a:latin typeface="Arial"/>
                <a:ea typeface="Arial"/>
                <a:cs typeface="Arial"/>
                <a:sym typeface="Arial"/>
              </a:rPr>
              <a:t>Become familiar with important policies and procedures needed for Medicaid compliance generally</a:t>
            </a:r>
          </a:p>
          <a:p>
            <a:pPr marL="285750" indent="-285750">
              <a:spcAft>
                <a:spcPts val="1600"/>
              </a:spcAft>
            </a:pPr>
            <a:r>
              <a:rPr lang="en-US" sz="2000" dirty="0">
                <a:solidFill>
                  <a:schemeClr val="accent2"/>
                </a:solidFill>
                <a:latin typeface="Arial"/>
                <a:ea typeface="Arial"/>
                <a:cs typeface="Arial"/>
                <a:sym typeface="Arial"/>
              </a:rPr>
              <a:t>Review key components of compliance and HIPAA best practices for policies and procedure-writing</a:t>
            </a:r>
          </a:p>
          <a:p>
            <a:pPr marL="285750" indent="-285750">
              <a:spcAft>
                <a:spcPts val="1600"/>
              </a:spcAft>
            </a:pPr>
            <a:r>
              <a:rPr lang="en-US" sz="2000" dirty="0">
                <a:solidFill>
                  <a:schemeClr val="accent2"/>
                </a:solidFill>
                <a:latin typeface="Arial"/>
                <a:ea typeface="Arial"/>
                <a:cs typeface="Arial"/>
                <a:sym typeface="Arial"/>
              </a:rPr>
              <a:t>Review considerations for housing providers when modifying other organizational policies and procedures</a:t>
            </a:r>
          </a:p>
        </p:txBody>
      </p:sp>
      <p:sp>
        <p:nvSpPr>
          <p:cNvPr id="640" name="Google Shape;640;g12f261aa162_0_337">
            <a:extLst>
              <a:ext uri="{FF2B5EF4-FFF2-40B4-BE49-F238E27FC236}">
                <a16:creationId xmlns:a16="http://schemas.microsoft.com/office/drawing/2014/main" id="{2C9F8F23-15AD-6687-9F3E-EA3F3AFF5254}"/>
              </a:ext>
            </a:extLst>
          </p:cNvPr>
          <p:cNvSpPr txBox="1">
            <a:spLocks noGrp="1"/>
          </p:cNvSpPr>
          <p:nvPr>
            <p:ph type="subTitle" idx="1"/>
          </p:nvPr>
        </p:nvSpPr>
        <p:spPr>
          <a:xfrm>
            <a:off x="353640" y="2739335"/>
            <a:ext cx="5393700" cy="1384800"/>
          </a:xfrm>
          <a:prstGeom prst="rect">
            <a:avLst/>
          </a:prstGeom>
          <a:noFill/>
          <a:ln>
            <a:noFill/>
          </a:ln>
        </p:spPr>
        <p:txBody>
          <a:bodyPr spcFirstLastPara="1" wrap="square" lIns="121900" tIns="121900" rIns="121900" bIns="121900" anchor="t" anchorCtr="0">
            <a:normAutofit/>
          </a:bodyPr>
          <a:lstStyle/>
          <a:p>
            <a:pPr marL="0" lvl="0" indent="0" algn="ctr" rtl="0">
              <a:lnSpc>
                <a:spcPct val="100000"/>
              </a:lnSpc>
              <a:spcBef>
                <a:spcPts val="0"/>
              </a:spcBef>
              <a:spcAft>
                <a:spcPts val="0"/>
              </a:spcAft>
              <a:buSzPts val="2800"/>
              <a:buNone/>
            </a:pPr>
            <a:r>
              <a:rPr lang="en-US" sz="2300" b="1">
                <a:latin typeface="Arial"/>
                <a:ea typeface="Arial"/>
                <a:cs typeface="Arial"/>
                <a:sym typeface="Arial"/>
              </a:rPr>
              <a:t>Session 4</a:t>
            </a:r>
            <a:endParaRPr sz="2300" b="1">
              <a:latin typeface="Arial"/>
              <a:ea typeface="Arial"/>
              <a:cs typeface="Arial"/>
              <a:sym typeface="Arial"/>
            </a:endParaRPr>
          </a:p>
        </p:txBody>
      </p:sp>
      <p:pic>
        <p:nvPicPr>
          <p:cNvPr id="641" name="Google Shape;641;g12f261aa162_0_337">
            <a:extLst>
              <a:ext uri="{FF2B5EF4-FFF2-40B4-BE49-F238E27FC236}">
                <a16:creationId xmlns:a16="http://schemas.microsoft.com/office/drawing/2014/main" id="{7B014500-67D1-2066-1398-3C8AA588CF96}"/>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A50D67B2-F715-AB65-E067-CCAA6464B7FC}"/>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184916402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40">
      <a:dk1>
        <a:sysClr val="windowText" lastClr="000000"/>
      </a:dk1>
      <a:lt1>
        <a:sysClr val="window" lastClr="FFFFFF"/>
      </a:lt1>
      <a:dk2>
        <a:srgbClr val="01203D"/>
      </a:dk2>
      <a:lt2>
        <a:srgbClr val="E7E6E6"/>
      </a:lt2>
      <a:accent1>
        <a:srgbClr val="6BB5DD"/>
      </a:accent1>
      <a:accent2>
        <a:srgbClr val="A5A22B"/>
      </a:accent2>
      <a:accent3>
        <a:srgbClr val="ADC084"/>
      </a:accent3>
      <a:accent4>
        <a:srgbClr val="FFFFFF"/>
      </a:accent4>
      <a:accent5>
        <a:srgbClr val="01203D"/>
      </a:accent5>
      <a:accent6>
        <a:srgbClr val="A5A22B"/>
      </a:accent6>
      <a:hlink>
        <a:srgbClr val="01203D"/>
      </a:hlink>
      <a:folHlink>
        <a:srgbClr val="0137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ea841b71-251a-4ff5-965e-05a43641f765">
      <Terms xmlns="http://schemas.microsoft.com/office/infopath/2007/PartnerControls"/>
    </lcf76f155ced4ddcb4097134ff3c332f>
    <_ip_UnifiedCompliancePolicyProperties xmlns="http://schemas.microsoft.com/sharepoint/v3" xsi:nil="true"/>
    <TaxCatchAll xmlns="ed027061-e320-4c0b-9818-f6e805c688a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77195FC6D8DE49AF1EFBFE6467F08B" ma:contentTypeVersion="19" ma:contentTypeDescription="Create a new document." ma:contentTypeScope="" ma:versionID="dc832954ebb230537fbe54b9420da42c">
  <xsd:schema xmlns:xsd="http://www.w3.org/2001/XMLSchema" xmlns:xs="http://www.w3.org/2001/XMLSchema" xmlns:p="http://schemas.microsoft.com/office/2006/metadata/properties" xmlns:ns1="http://schemas.microsoft.com/sharepoint/v3" xmlns:ns2="ea841b71-251a-4ff5-965e-05a43641f765" xmlns:ns3="ed027061-e320-4c0b-9818-f6e805c688a1" targetNamespace="http://schemas.microsoft.com/office/2006/metadata/properties" ma:root="true" ma:fieldsID="80649b1371bd1fe809fee754522d8b57" ns1:_="" ns2:_="" ns3:_="">
    <xsd:import namespace="http://schemas.microsoft.com/sharepoint/v3"/>
    <xsd:import namespace="ea841b71-251a-4ff5-965e-05a43641f765"/>
    <xsd:import namespace="ed027061-e320-4c0b-9818-f6e805c688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41b71-251a-4ff5-965e-05a43641f7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47ce960-2eed-402e-805c-21ba1457341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027061-e320-4c0b-9818-f6e805c688a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a6100cc-41e1-4158-b12a-38a020ebb534}" ma:internalName="TaxCatchAll" ma:showField="CatchAllData" ma:web="ed027061-e320-4c0b-9818-f6e805c688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05CDEC-7C36-4DAE-8D49-84AC80636164}">
  <ds:schemaRefs>
    <ds:schemaRef ds:uri="http://schemas.microsoft.com/office/2006/documentManagement/types"/>
    <ds:schemaRef ds:uri="http://schemas.microsoft.com/sharepoint/v3"/>
    <ds:schemaRef ds:uri="http://schemas.openxmlformats.org/package/2006/metadata/core-properties"/>
    <ds:schemaRef ds:uri="http://schemas.microsoft.com/office/2006/metadata/properties"/>
    <ds:schemaRef ds:uri="http://www.w3.org/XML/1998/namespace"/>
    <ds:schemaRef ds:uri="ed027061-e320-4c0b-9818-f6e805c688a1"/>
    <ds:schemaRef ds:uri="ea841b71-251a-4ff5-965e-05a43641f765"/>
    <ds:schemaRef ds:uri="http://purl.org/dc/dcmitype/"/>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AC2F7598-3832-4BA1-8D9A-B10E081FF85D}">
  <ds:schemaRefs>
    <ds:schemaRef ds:uri="ea841b71-251a-4ff5-965e-05a43641f765"/>
    <ds:schemaRef ds:uri="ed027061-e320-4c0b-9818-f6e805c688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629C49FC-87E6-4427-B028-ED3938024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5413</Words>
  <Application>Microsoft Office PowerPoint</Application>
  <PresentationFormat>Widescreen</PresentationFormat>
  <Paragraphs>574</Paragraphs>
  <Slides>59</Slides>
  <Notes>55</Notes>
  <HiddenSlides>0</HiddenSlides>
  <MMClips>0</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Simple Light</vt:lpstr>
      <vt:lpstr>Office Theme</vt:lpstr>
      <vt:lpstr>PowerPoint Presentation</vt:lpstr>
      <vt:lpstr>Your Training Team</vt:lpstr>
      <vt:lpstr>Quick recap from our last session</vt:lpstr>
      <vt:lpstr>Since our last session, we hope you have had time to: </vt:lpstr>
      <vt:lpstr>Your Team Includes</vt:lpstr>
      <vt:lpstr>PowerPoint Presentation</vt:lpstr>
      <vt:lpstr>Training Cycle</vt:lpstr>
      <vt:lpstr>Medicaid Academy Schedule</vt:lpstr>
      <vt:lpstr>Plan for Today: </vt:lpstr>
      <vt:lpstr>PowerPoint Presentation</vt:lpstr>
      <vt:lpstr>PowerPoint Presentation</vt:lpstr>
      <vt:lpstr>PowerPoint Presentation</vt:lpstr>
      <vt:lpstr>Categories of Policies and Procedures</vt:lpstr>
      <vt:lpstr>New to  Medicaid? </vt:lpstr>
      <vt:lpstr>New to Medicaid in Kentucky? </vt:lpstr>
      <vt:lpstr>PowerPoint Presentation</vt:lpstr>
      <vt:lpstr>Health Insurance Portability and Accountability ACT- HIPAA The Basics</vt:lpstr>
      <vt:lpstr>HIPAA Protects Client Rights</vt:lpstr>
      <vt:lpstr>HIPAA Key Terms</vt:lpstr>
      <vt:lpstr>Confidentiality and HIPAA</vt:lpstr>
      <vt:lpstr>What HIPAA-compliant steps do you need to take to protect patient confidentiality?</vt:lpstr>
      <vt:lpstr>HIPAA in the Kentucky iRISE ALM System</vt:lpstr>
      <vt:lpstr>PowerPoint Presentation</vt:lpstr>
      <vt:lpstr>What helps to keep PHI safe in a scattered site model?</vt:lpstr>
      <vt:lpstr>Where might you need to use extra caution when handling PHI?</vt:lpstr>
      <vt:lpstr>Suggested  To Do List:</vt:lpstr>
      <vt:lpstr>PowerPoint Presentation</vt:lpstr>
      <vt:lpstr>What is a “Setting"? </vt:lpstr>
      <vt:lpstr>Kentucky Specifics for Single-Site Setting under HCBS Setting Rule</vt:lpstr>
      <vt:lpstr>Provider Policy and Procedures in KY KAR</vt:lpstr>
      <vt:lpstr>Websites to Bookmark</vt:lpstr>
      <vt:lpstr>Provider Journey</vt:lpstr>
      <vt:lpstr>Step 3: Submit Certification Packet</vt:lpstr>
      <vt:lpstr>1915(i) RISE Initiative Policies and Procedures Checklist</vt:lpstr>
      <vt:lpstr>1915(i) RISE Initiative Policies and Procedures Checklist</vt:lpstr>
      <vt:lpstr>1915(i) RISE Initiative Policies and Procedures Checklist</vt:lpstr>
      <vt:lpstr>Kentucky 1915(i) RISE Policy and Procedures Submission Details</vt:lpstr>
      <vt:lpstr>Kentucky 1915(i) RISE Policy and Procedures Submission Details</vt:lpstr>
      <vt:lpstr>Kentucky 1915(i) RISE Policy and Procedures Submission Details</vt:lpstr>
      <vt:lpstr>Kentucky 1915(i) RISE Policy and Procedures Submission Details</vt:lpstr>
      <vt:lpstr>Kentucky 1915(i) RISE Policy and Procedures Submission Details</vt:lpstr>
      <vt:lpstr>Kentucky 1915(i) RISE Policy and Procedures Submission Details</vt:lpstr>
      <vt:lpstr>Kentucky 1915(i) RISE Policy and Procedures Submission Details</vt:lpstr>
      <vt:lpstr>Kentucky 1915(i) RISE Policy and Procedures Submission Details</vt:lpstr>
      <vt:lpstr>Kentucky 1915(i) RISE Policy and Procedures Submission Details</vt:lpstr>
      <vt:lpstr>Kentucky 1915(i) RISE Policy and Procedures Submission Details</vt:lpstr>
      <vt:lpstr>Kentucky 1915(i) RISE Policy and Procedures Submission Details</vt:lpstr>
      <vt:lpstr>Kentucky 1915(i) RISE Policy and Procedures Submission Details</vt:lpstr>
      <vt:lpstr>1915(i) RISE Initiative Policies and Procedures Requirements</vt:lpstr>
      <vt:lpstr>1915(i) RISE Initiative Policies and Procedures Checklist</vt:lpstr>
      <vt:lpstr>PowerPoint Presentation</vt:lpstr>
      <vt:lpstr>PowerPoint Presentation</vt:lpstr>
      <vt:lpstr>Open Lines of Communication</vt:lpstr>
      <vt:lpstr>PowerPoint Presentation</vt:lpstr>
      <vt:lpstr>Provider Agency and Staff Certification Training Outline</vt:lpstr>
      <vt:lpstr>Training in the Kentucky 1915(i) RISE ALM System</vt:lpstr>
      <vt:lpstr>PowerPoint Presentation</vt:lpstr>
      <vt:lpstr>Wrapping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dublin9design@gmail.com</dc:creator>
  <cp:lastModifiedBy>Abiola Animashaun-Amutah</cp:lastModifiedBy>
  <cp:revision>2</cp:revision>
  <dcterms:created xsi:type="dcterms:W3CDTF">2017-02-06T12:53:32Z</dcterms:created>
  <dcterms:modified xsi:type="dcterms:W3CDTF">2026-03-18T15:58:40Z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0x0101004677195FC6D8DE49AF1EFBFE6467F08B</vt:lpwstr>
  </property>
  <property fmtid="{D5CDD505-2E9C-101B-9397-08002B2CF9AE}" pid="3" name="MediaServiceImageTags">
    <vt:lpwstr/>
  </property>
</Properties>
</file>